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0.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 id="2147483747" r:id="rId2"/>
    <p:sldMasterId id="2147483759" r:id="rId3"/>
    <p:sldMasterId id="2147483771" r:id="rId4"/>
    <p:sldMasterId id="2147483784" r:id="rId5"/>
    <p:sldMasterId id="2147483871" r:id="rId6"/>
    <p:sldMasterId id="2147483883" r:id="rId7"/>
  </p:sldMasterIdLst>
  <p:notesMasterIdLst>
    <p:notesMasterId r:id="rId69"/>
  </p:notesMasterIdLst>
  <p:sldIdLst>
    <p:sldId id="336" r:id="rId8"/>
    <p:sldId id="446" r:id="rId9"/>
    <p:sldId id="447" r:id="rId10"/>
    <p:sldId id="285" r:id="rId11"/>
    <p:sldId id="339" r:id="rId12"/>
    <p:sldId id="357" r:id="rId13"/>
    <p:sldId id="358" r:id="rId14"/>
    <p:sldId id="359" r:id="rId15"/>
    <p:sldId id="360" r:id="rId16"/>
    <p:sldId id="361" r:id="rId17"/>
    <p:sldId id="362" r:id="rId18"/>
    <p:sldId id="382" r:id="rId19"/>
    <p:sldId id="383" r:id="rId20"/>
    <p:sldId id="384" r:id="rId21"/>
    <p:sldId id="385" r:id="rId22"/>
    <p:sldId id="386" r:id="rId23"/>
    <p:sldId id="387"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67" r:id="rId37"/>
    <p:sldId id="368" r:id="rId38"/>
    <p:sldId id="369" r:id="rId39"/>
    <p:sldId id="370" r:id="rId40"/>
    <p:sldId id="371" r:id="rId41"/>
    <p:sldId id="372" r:id="rId42"/>
    <p:sldId id="373" r:id="rId43"/>
    <p:sldId id="390" r:id="rId44"/>
    <p:sldId id="410" r:id="rId45"/>
    <p:sldId id="411" r:id="rId46"/>
    <p:sldId id="392" r:id="rId47"/>
    <p:sldId id="412" r:id="rId48"/>
    <p:sldId id="374" r:id="rId49"/>
    <p:sldId id="375" r:id="rId50"/>
    <p:sldId id="398" r:id="rId51"/>
    <p:sldId id="413" r:id="rId52"/>
    <p:sldId id="414" r:id="rId53"/>
    <p:sldId id="415" r:id="rId54"/>
    <p:sldId id="416" r:id="rId55"/>
    <p:sldId id="420" r:id="rId56"/>
    <p:sldId id="400" r:id="rId57"/>
    <p:sldId id="401" r:id="rId58"/>
    <p:sldId id="402" r:id="rId59"/>
    <p:sldId id="403" r:id="rId60"/>
    <p:sldId id="404" r:id="rId61"/>
    <p:sldId id="405" r:id="rId62"/>
    <p:sldId id="406" r:id="rId63"/>
    <p:sldId id="407" r:id="rId64"/>
    <p:sldId id="408" r:id="rId65"/>
    <p:sldId id="409" r:id="rId66"/>
    <p:sldId id="417" r:id="rId67"/>
    <p:sldId id="445"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81" d="100"/>
          <a:sy n="81" d="100"/>
        </p:scale>
        <p:origin x="132" y="306"/>
      </p:cViewPr>
      <p:guideLst/>
    </p:cSldViewPr>
  </p:slideViewPr>
  <p:notesTextViewPr>
    <p:cViewPr>
      <p:scale>
        <a:sx n="1" d="1"/>
        <a:sy n="1" d="1"/>
      </p:scale>
      <p:origin x="0" y="0"/>
    </p:cViewPr>
  </p:notesTextViewPr>
  <p:sorterViewPr>
    <p:cViewPr varScale="1">
      <p:scale>
        <a:sx n="100" d="100"/>
        <a:sy n="100" d="100"/>
      </p:scale>
      <p:origin x="0" y="-250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F:\360data\&#37325;&#35201;&#25968;&#25454;\&#26700;&#38754;\&#25945;&#26448;&#25554;&#22270;&#26356;&#26032;\&#36125;&#22612;&#31995;&#25968;&#22235;&#32852;&#2227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F:\360data\&#37325;&#35201;&#25968;&#25454;\&#26700;&#38754;\&#25945;&#26448;&#25554;&#22270;&#26356;&#26032;\&#36125;&#22612;&#31995;&#25968;&#22235;&#32852;&#2227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F:\360data\&#37325;&#35201;&#25968;&#25454;\&#26700;&#38754;\&#25945;&#26448;&#25554;&#22270;&#26356;&#26032;\&#36125;&#22612;&#31995;&#25968;&#22235;&#32852;&#2227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F:\360data\&#37325;&#35201;&#25968;&#25454;\&#26700;&#38754;\&#25945;&#26448;&#25554;&#22270;&#26356;&#26032;\&#36125;&#22612;&#31995;&#25968;&#22235;&#32852;&#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a:pPr>
            <a:r>
              <a:rPr lang="en-US" dirty="0"/>
              <a:t>r</a:t>
            </a:r>
            <a:r>
              <a:rPr lang="zh-CN" baseline="-25000" dirty="0"/>
              <a:t>云南白药</a:t>
            </a:r>
            <a:r>
              <a:rPr lang="zh-CN" dirty="0"/>
              <a:t> </a:t>
            </a:r>
            <a:r>
              <a:rPr lang="en-US" dirty="0"/>
              <a:t>= 0.00+0.52*r</a:t>
            </a:r>
            <a:r>
              <a:rPr lang="zh-CN" baseline="-25000" dirty="0"/>
              <a:t>市场</a:t>
            </a:r>
            <a:endParaRPr lang="en-US" baseline="-25000" dirty="0"/>
          </a:p>
          <a:p>
            <a:pPr algn="l">
              <a:defRPr/>
            </a:pPr>
            <a:r>
              <a:rPr lang="en-US" dirty="0"/>
              <a:t>R-Square = 0.13</a:t>
            </a:r>
          </a:p>
        </c:rich>
      </c:tx>
      <c:layout>
        <c:manualLayout>
          <c:xMode val="edge"/>
          <c:yMode val="edge"/>
          <c:x val="0.19341407421033363"/>
          <c:y val="7.7132843825433528E-3"/>
        </c:manualLayout>
      </c:layout>
      <c:overlay val="0"/>
    </c:title>
    <c:autoTitleDeleted val="0"/>
    <c:plotArea>
      <c:layout>
        <c:manualLayout>
          <c:layoutTarget val="inner"/>
          <c:xMode val="edge"/>
          <c:yMode val="edge"/>
          <c:x val="0.24313583815028941"/>
          <c:y val="0.1604406120959993"/>
          <c:w val="0.67368618829128235"/>
          <c:h val="0.66213675409692052"/>
        </c:manualLayout>
      </c:layout>
      <c:scatterChart>
        <c:scatterStyle val="lineMarker"/>
        <c:varyColors val="0"/>
        <c:ser>
          <c:idx val="0"/>
          <c:order val="0"/>
          <c:spPr>
            <a:ln w="28575">
              <a:noFill/>
            </a:ln>
          </c:spPr>
          <c:marker>
            <c:symbol val="circle"/>
            <c:size val="2"/>
            <c:spPr>
              <a:solidFill>
                <a:schemeClr val="tx1"/>
              </a:solidFill>
              <a:ln>
                <a:noFill/>
              </a:ln>
            </c:spPr>
          </c:marker>
          <c:trendline>
            <c:spPr>
              <a:ln w="25400"/>
            </c:spPr>
            <c:trendlineType val="linear"/>
            <c:dispRSqr val="0"/>
            <c:dispEq val="0"/>
          </c:trendline>
          <c:xVal>
            <c:numRef>
              <c:f>'云南白药（000538）'!$B$2:$B$243</c:f>
              <c:numCache>
                <c:formatCode>General</c:formatCode>
                <c:ptCount val="242"/>
                <c:pt idx="0">
                  <c:v>-7.5970000000000395E-3</c:v>
                </c:pt>
                <c:pt idx="1">
                  <c:v>8.2400000000000025E-3</c:v>
                </c:pt>
                <c:pt idx="2">
                  <c:v>-6.7390000000000991E-3</c:v>
                </c:pt>
                <c:pt idx="3">
                  <c:v>-2.1361999999999999E-2</c:v>
                </c:pt>
                <c:pt idx="4">
                  <c:v>4.3900000000000024E-3</c:v>
                </c:pt>
                <c:pt idx="5">
                  <c:v>3.0260000000000052E-3</c:v>
                </c:pt>
                <c:pt idx="6">
                  <c:v>1.7616000000000073E-2</c:v>
                </c:pt>
                <c:pt idx="7">
                  <c:v>-2.7699000000000362E-2</c:v>
                </c:pt>
                <c:pt idx="8">
                  <c:v>1.6506000000000152E-2</c:v>
                </c:pt>
                <c:pt idx="9">
                  <c:v>4.5690000000000114E-3</c:v>
                </c:pt>
                <c:pt idx="10">
                  <c:v>6.5420000000000469E-3</c:v>
                </c:pt>
                <c:pt idx="11">
                  <c:v>6.9300000000001153E-4</c:v>
                </c:pt>
                <c:pt idx="12">
                  <c:v>-3.3170999999999999E-2</c:v>
                </c:pt>
                <c:pt idx="13">
                  <c:v>5.0900000000000034E-3</c:v>
                </c:pt>
                <c:pt idx="14">
                  <c:v>-1.3664000000000141E-2</c:v>
                </c:pt>
                <c:pt idx="15">
                  <c:v>-1.160400000000013E-2</c:v>
                </c:pt>
                <c:pt idx="16">
                  <c:v>-2.6898000000000012E-2</c:v>
                </c:pt>
                <c:pt idx="17">
                  <c:v>-1.1939000000000003E-2</c:v>
                </c:pt>
                <c:pt idx="18">
                  <c:v>5.1270000000000013E-3</c:v>
                </c:pt>
                <c:pt idx="19">
                  <c:v>8.4000000000001077E-4</c:v>
                </c:pt>
                <c:pt idx="20">
                  <c:v>-1.4371000000000005E-2</c:v>
                </c:pt>
                <c:pt idx="21">
                  <c:v>-3.2110000000000233E-3</c:v>
                </c:pt>
                <c:pt idx="22">
                  <c:v>2.2477000000000413E-2</c:v>
                </c:pt>
                <c:pt idx="23">
                  <c:v>1.1300000000000214E-4</c:v>
                </c:pt>
                <c:pt idx="24">
                  <c:v>-1.9299E-2</c:v>
                </c:pt>
                <c:pt idx="25">
                  <c:v>-1.317999999999998E-3</c:v>
                </c:pt>
                <c:pt idx="26">
                  <c:v>3.2560000000000184E-3</c:v>
                </c:pt>
                <c:pt idx="27">
                  <c:v>1.2593000000000003E-2</c:v>
                </c:pt>
                <c:pt idx="28">
                  <c:v>6.7500000000000893E-4</c:v>
                </c:pt>
                <c:pt idx="29">
                  <c:v>1.1443000000000139E-2</c:v>
                </c:pt>
                <c:pt idx="30">
                  <c:v>-4.1000000000000003E-3</c:v>
                </c:pt>
                <c:pt idx="31">
                  <c:v>-4.5970000000000004E-3</c:v>
                </c:pt>
                <c:pt idx="32">
                  <c:v>1.5368000000000067E-2</c:v>
                </c:pt>
                <c:pt idx="33">
                  <c:v>1.4297999999999898E-2</c:v>
                </c:pt>
                <c:pt idx="34">
                  <c:v>-1.859000000000018E-3</c:v>
                </c:pt>
                <c:pt idx="35">
                  <c:v>1.2486000000000021E-2</c:v>
                </c:pt>
                <c:pt idx="36">
                  <c:v>-2.9900000000000052E-3</c:v>
                </c:pt>
                <c:pt idx="37">
                  <c:v>8.4210000000000066E-3</c:v>
                </c:pt>
                <c:pt idx="38">
                  <c:v>-2.6554999999999999E-2</c:v>
                </c:pt>
                <c:pt idx="39">
                  <c:v>2.4220000000000001E-3</c:v>
                </c:pt>
                <c:pt idx="40">
                  <c:v>8.3060000000001188E-3</c:v>
                </c:pt>
                <c:pt idx="41">
                  <c:v>5.4740000000000613E-3</c:v>
                </c:pt>
                <c:pt idx="42">
                  <c:v>-8.3120000000001248E-3</c:v>
                </c:pt>
                <c:pt idx="43">
                  <c:v>-8.1300000000000046E-4</c:v>
                </c:pt>
                <c:pt idx="44">
                  <c:v>-1.3635000000000001E-2</c:v>
                </c:pt>
                <c:pt idx="45">
                  <c:v>-1.2246999999999997E-2</c:v>
                </c:pt>
                <c:pt idx="46">
                  <c:v>7.1590000000000594E-3</c:v>
                </c:pt>
                <c:pt idx="47">
                  <c:v>2.1572000000000056E-2</c:v>
                </c:pt>
                <c:pt idx="48">
                  <c:v>-1.1270000000000108E-3</c:v>
                </c:pt>
                <c:pt idx="49">
                  <c:v>7.8450000000000134E-3</c:v>
                </c:pt>
                <c:pt idx="50">
                  <c:v>3.2370000000000367E-3</c:v>
                </c:pt>
                <c:pt idx="51">
                  <c:v>-6.6730000000000582E-3</c:v>
                </c:pt>
                <c:pt idx="52">
                  <c:v>2.653000000000026E-3</c:v>
                </c:pt>
                <c:pt idx="53">
                  <c:v>-1.2673000000000005E-2</c:v>
                </c:pt>
                <c:pt idx="54">
                  <c:v>1.4123000000000005E-2</c:v>
                </c:pt>
                <c:pt idx="55">
                  <c:v>2.0062E-2</c:v>
                </c:pt>
                <c:pt idx="56">
                  <c:v>2.6690000000000277E-3</c:v>
                </c:pt>
                <c:pt idx="57">
                  <c:v>-4.8219999999999999E-3</c:v>
                </c:pt>
                <c:pt idx="58">
                  <c:v>1.3308000000000085E-2</c:v>
                </c:pt>
                <c:pt idx="59">
                  <c:v>3.1850000000000363E-3</c:v>
                </c:pt>
                <c:pt idx="60">
                  <c:v>-3.390000000000026E-4</c:v>
                </c:pt>
                <c:pt idx="61">
                  <c:v>-2.1370000000000052E-3</c:v>
                </c:pt>
                <c:pt idx="62">
                  <c:v>-8.6950000000000794E-3</c:v>
                </c:pt>
                <c:pt idx="63">
                  <c:v>1.0302000000000021E-2</c:v>
                </c:pt>
                <c:pt idx="64">
                  <c:v>-3.8150000000000002E-3</c:v>
                </c:pt>
                <c:pt idx="65">
                  <c:v>5.2570000000000134E-3</c:v>
                </c:pt>
                <c:pt idx="66">
                  <c:v>4.2170000000000003E-3</c:v>
                </c:pt>
                <c:pt idx="67">
                  <c:v>-4.3970000000000033E-3</c:v>
                </c:pt>
                <c:pt idx="68">
                  <c:v>-9.2250000000000248E-3</c:v>
                </c:pt>
                <c:pt idx="69">
                  <c:v>-4.9284000000000112E-2</c:v>
                </c:pt>
                <c:pt idx="70">
                  <c:v>1.3650000000000118E-3</c:v>
                </c:pt>
                <c:pt idx="71">
                  <c:v>2.1755000000000052E-2</c:v>
                </c:pt>
                <c:pt idx="72">
                  <c:v>-7.8420000000000104E-3</c:v>
                </c:pt>
                <c:pt idx="73">
                  <c:v>-6.1180000000000114E-3</c:v>
                </c:pt>
                <c:pt idx="74">
                  <c:v>-4.3120000000000033E-3</c:v>
                </c:pt>
                <c:pt idx="75">
                  <c:v>-2.1084000000000012E-2</c:v>
                </c:pt>
                <c:pt idx="76">
                  <c:v>-3.894000000000022E-3</c:v>
                </c:pt>
                <c:pt idx="77">
                  <c:v>-1.5267000000000067E-2</c:v>
                </c:pt>
                <c:pt idx="78">
                  <c:v>-4.9860000000000772E-3</c:v>
                </c:pt>
                <c:pt idx="79">
                  <c:v>-1.0749999999999999E-2</c:v>
                </c:pt>
                <c:pt idx="80">
                  <c:v>1.1649000000000112E-2</c:v>
                </c:pt>
                <c:pt idx="81">
                  <c:v>-3.8723E-2</c:v>
                </c:pt>
                <c:pt idx="82">
                  <c:v>-1.8312999999999999E-2</c:v>
                </c:pt>
                <c:pt idx="83">
                  <c:v>8.0000000000001216E-6</c:v>
                </c:pt>
                <c:pt idx="84">
                  <c:v>-2.1781000000000206E-2</c:v>
                </c:pt>
                <c:pt idx="85">
                  <c:v>-2.5900000000000288E-4</c:v>
                </c:pt>
                <c:pt idx="86">
                  <c:v>2.3970000000000002E-2</c:v>
                </c:pt>
                <c:pt idx="87">
                  <c:v>-3.3940000000000012E-3</c:v>
                </c:pt>
                <c:pt idx="88">
                  <c:v>-5.4288000000000024E-2</c:v>
                </c:pt>
                <c:pt idx="89">
                  <c:v>1.7444000000000123E-2</c:v>
                </c:pt>
                <c:pt idx="90">
                  <c:v>-1.2970000000000021E-3</c:v>
                </c:pt>
                <c:pt idx="91">
                  <c:v>-1.3557000000000001E-2</c:v>
                </c:pt>
                <c:pt idx="92">
                  <c:v>1.5946000000000127E-2</c:v>
                </c:pt>
                <c:pt idx="93">
                  <c:v>3.7633000000000548E-2</c:v>
                </c:pt>
                <c:pt idx="94">
                  <c:v>-1.7447000000000091E-2</c:v>
                </c:pt>
                <c:pt idx="95">
                  <c:v>1.6800000000000237E-3</c:v>
                </c:pt>
                <c:pt idx="96">
                  <c:v>1.612600000000014E-2</c:v>
                </c:pt>
                <c:pt idx="97">
                  <c:v>1.96000000000003E-4</c:v>
                </c:pt>
                <c:pt idx="98">
                  <c:v>-2.5370000000000052E-2</c:v>
                </c:pt>
                <c:pt idx="99">
                  <c:v>-1.1655000000000021E-2</c:v>
                </c:pt>
                <c:pt idx="100">
                  <c:v>3.4910000000000115E-3</c:v>
                </c:pt>
                <c:pt idx="101">
                  <c:v>-6.2120000000000413E-3</c:v>
                </c:pt>
                <c:pt idx="102">
                  <c:v>3.5100000000000279E-3</c:v>
                </c:pt>
                <c:pt idx="103">
                  <c:v>-1.4409999999999997E-2</c:v>
                </c:pt>
                <c:pt idx="104">
                  <c:v>2.064000000000022E-3</c:v>
                </c:pt>
                <c:pt idx="105">
                  <c:v>2.8974000000000052E-2</c:v>
                </c:pt>
                <c:pt idx="106">
                  <c:v>-7.8070000000000422E-3</c:v>
                </c:pt>
                <c:pt idx="107">
                  <c:v>9.6300000000000248E-4</c:v>
                </c:pt>
                <c:pt idx="108">
                  <c:v>-5.5330000000000674E-3</c:v>
                </c:pt>
                <c:pt idx="109">
                  <c:v>-2.3994000000000001E-2</c:v>
                </c:pt>
                <c:pt idx="110">
                  <c:v>3.1095000000000317E-2</c:v>
                </c:pt>
                <c:pt idx="111">
                  <c:v>3.2000000000000422E-3</c:v>
                </c:pt>
                <c:pt idx="112">
                  <c:v>-7.1220000000000033E-3</c:v>
                </c:pt>
                <c:pt idx="113">
                  <c:v>9.6000000000000848E-4</c:v>
                </c:pt>
                <c:pt idx="114">
                  <c:v>-7.9700000000000985E-3</c:v>
                </c:pt>
                <c:pt idx="115">
                  <c:v>-9.1320000000000047E-3</c:v>
                </c:pt>
                <c:pt idx="116">
                  <c:v>-4.6991000000000012E-2</c:v>
                </c:pt>
                <c:pt idx="117">
                  <c:v>-1.3912000000000089E-2</c:v>
                </c:pt>
                <c:pt idx="118">
                  <c:v>-1.1214999999999999E-2</c:v>
                </c:pt>
                <c:pt idx="119">
                  <c:v>1.1990000000000149E-3</c:v>
                </c:pt>
                <c:pt idx="120">
                  <c:v>-6.8270000000000023E-3</c:v>
                </c:pt>
                <c:pt idx="121">
                  <c:v>2.3136E-2</c:v>
                </c:pt>
                <c:pt idx="122">
                  <c:v>7.7610000000000734E-3</c:v>
                </c:pt>
                <c:pt idx="123">
                  <c:v>-1.8100000000000201E-3</c:v>
                </c:pt>
                <c:pt idx="124">
                  <c:v>2.5653000000000255E-2</c:v>
                </c:pt>
                <c:pt idx="125">
                  <c:v>1.0263000000000001E-2</c:v>
                </c:pt>
                <c:pt idx="126">
                  <c:v>-1.5568000000000092E-2</c:v>
                </c:pt>
                <c:pt idx="127">
                  <c:v>7.4970000000000557E-3</c:v>
                </c:pt>
                <c:pt idx="128">
                  <c:v>-2.0088999999999999E-2</c:v>
                </c:pt>
                <c:pt idx="129">
                  <c:v>1.8450000000000163E-3</c:v>
                </c:pt>
                <c:pt idx="130">
                  <c:v>2.3559999999999998E-2</c:v>
                </c:pt>
                <c:pt idx="131">
                  <c:v>2.3730999999999999E-2</c:v>
                </c:pt>
                <c:pt idx="132">
                  <c:v>2.6910000000000172E-3</c:v>
                </c:pt>
                <c:pt idx="133">
                  <c:v>1.2623000000000021E-2</c:v>
                </c:pt>
                <c:pt idx="134">
                  <c:v>3.8910000000000012E-3</c:v>
                </c:pt>
                <c:pt idx="135">
                  <c:v>8.3000000000000747E-3</c:v>
                </c:pt>
                <c:pt idx="136">
                  <c:v>-4.0629999999999998E-3</c:v>
                </c:pt>
                <c:pt idx="137">
                  <c:v>2.3607000000000208E-2</c:v>
                </c:pt>
                <c:pt idx="138">
                  <c:v>5.3520000000000104E-3</c:v>
                </c:pt>
                <c:pt idx="139">
                  <c:v>-2.605000000000027E-3</c:v>
                </c:pt>
                <c:pt idx="140">
                  <c:v>1.6878000000000021E-2</c:v>
                </c:pt>
                <c:pt idx="141">
                  <c:v>-1.7525000000000106E-2</c:v>
                </c:pt>
                <c:pt idx="142">
                  <c:v>5.1209999999999997E-3</c:v>
                </c:pt>
                <c:pt idx="143">
                  <c:v>-4.9660000000000502E-3</c:v>
                </c:pt>
                <c:pt idx="144">
                  <c:v>1.6308000000000124E-2</c:v>
                </c:pt>
                <c:pt idx="145">
                  <c:v>6.7410000000000889E-3</c:v>
                </c:pt>
                <c:pt idx="146">
                  <c:v>-3.1279000000000411E-2</c:v>
                </c:pt>
                <c:pt idx="147">
                  <c:v>7.1720000000000134E-3</c:v>
                </c:pt>
                <c:pt idx="148">
                  <c:v>-1.2475E-2</c:v>
                </c:pt>
                <c:pt idx="149">
                  <c:v>1.4763999999999999E-2</c:v>
                </c:pt>
                <c:pt idx="150">
                  <c:v>2.2868000000000051E-2</c:v>
                </c:pt>
                <c:pt idx="151">
                  <c:v>5.8020000000000033E-3</c:v>
                </c:pt>
                <c:pt idx="152">
                  <c:v>-1.3420000000000172E-3</c:v>
                </c:pt>
                <c:pt idx="153">
                  <c:v>6.0630000000000258E-3</c:v>
                </c:pt>
                <c:pt idx="154">
                  <c:v>-1.9330000000000003E-2</c:v>
                </c:pt>
                <c:pt idx="155">
                  <c:v>1.2370000000000061E-3</c:v>
                </c:pt>
                <c:pt idx="156">
                  <c:v>6.5070000000000423E-3</c:v>
                </c:pt>
                <c:pt idx="157">
                  <c:v>-2.1718999999999999E-2</c:v>
                </c:pt>
                <c:pt idx="158">
                  <c:v>3.8480000000000341E-3</c:v>
                </c:pt>
                <c:pt idx="159">
                  <c:v>3.6730000000000408E-3</c:v>
                </c:pt>
                <c:pt idx="160">
                  <c:v>2.0396000000000001E-2</c:v>
                </c:pt>
                <c:pt idx="161">
                  <c:v>-1.6670000000000181E-3</c:v>
                </c:pt>
                <c:pt idx="162">
                  <c:v>-7.6330000000000738E-3</c:v>
                </c:pt>
                <c:pt idx="163">
                  <c:v>1.5366000000000083E-2</c:v>
                </c:pt>
                <c:pt idx="164">
                  <c:v>2.1600000000000278E-3</c:v>
                </c:pt>
                <c:pt idx="165">
                  <c:v>1.1598000000000021E-2</c:v>
                </c:pt>
                <c:pt idx="166">
                  <c:v>3.2000000000000422E-3</c:v>
                </c:pt>
                <c:pt idx="167">
                  <c:v>9.8000000000001493E-4</c:v>
                </c:pt>
                <c:pt idx="168">
                  <c:v>-1.5484000000000105E-2</c:v>
                </c:pt>
                <c:pt idx="169">
                  <c:v>4.3500000000000014E-3</c:v>
                </c:pt>
                <c:pt idx="170">
                  <c:v>1.2423999999999999E-2</c:v>
                </c:pt>
                <c:pt idx="171">
                  <c:v>1.2229999999999999E-3</c:v>
                </c:pt>
                <c:pt idx="172">
                  <c:v>-1.6355999999999999E-2</c:v>
                </c:pt>
                <c:pt idx="173">
                  <c:v>-2.0764000000000001E-2</c:v>
                </c:pt>
                <c:pt idx="174">
                  <c:v>3.6600000000000554E-4</c:v>
                </c:pt>
                <c:pt idx="175">
                  <c:v>-5.086000000000054E-3</c:v>
                </c:pt>
                <c:pt idx="176">
                  <c:v>1.3280000000000171E-3</c:v>
                </c:pt>
                <c:pt idx="177">
                  <c:v>1.8218000000000005E-2</c:v>
                </c:pt>
                <c:pt idx="178">
                  <c:v>-6.6020000000000124E-3</c:v>
                </c:pt>
                <c:pt idx="179">
                  <c:v>-4.2490000000000652E-3</c:v>
                </c:pt>
                <c:pt idx="180">
                  <c:v>1.738700000000009E-2</c:v>
                </c:pt>
                <c:pt idx="181">
                  <c:v>2.9870000000000278E-2</c:v>
                </c:pt>
                <c:pt idx="182">
                  <c:v>2.0072000000000218E-2</c:v>
                </c:pt>
                <c:pt idx="183">
                  <c:v>1.0064999999999999E-2</c:v>
                </c:pt>
                <c:pt idx="184">
                  <c:v>8.7580000000000227E-3</c:v>
                </c:pt>
                <c:pt idx="185">
                  <c:v>-4.9490000000000844E-3</c:v>
                </c:pt>
                <c:pt idx="186">
                  <c:v>2.6365000000000006E-2</c:v>
                </c:pt>
                <c:pt idx="187">
                  <c:v>-6.473000000000095E-3</c:v>
                </c:pt>
                <c:pt idx="188">
                  <c:v>2.1353000000000052E-2</c:v>
                </c:pt>
                <c:pt idx="189">
                  <c:v>4.1320000000000003E-3</c:v>
                </c:pt>
                <c:pt idx="190">
                  <c:v>-2.664000000000034E-3</c:v>
                </c:pt>
                <c:pt idx="191">
                  <c:v>1.8000000000000195E-3</c:v>
                </c:pt>
                <c:pt idx="192">
                  <c:v>2.6800000000000278E-2</c:v>
                </c:pt>
                <c:pt idx="193">
                  <c:v>-2.5030000000000295E-3</c:v>
                </c:pt>
                <c:pt idx="194">
                  <c:v>-1.3974000000000085E-2</c:v>
                </c:pt>
                <c:pt idx="195">
                  <c:v>-1.0660000000000133E-3</c:v>
                </c:pt>
                <c:pt idx="196">
                  <c:v>-1.5450000000000106E-3</c:v>
                </c:pt>
                <c:pt idx="197">
                  <c:v>2.7378000000000229E-2</c:v>
                </c:pt>
                <c:pt idx="198">
                  <c:v>-4.6049999999999997E-3</c:v>
                </c:pt>
                <c:pt idx="199">
                  <c:v>-9.3540000000001261E-3</c:v>
                </c:pt>
                <c:pt idx="200">
                  <c:v>1.8933000000000127E-2</c:v>
                </c:pt>
                <c:pt idx="201">
                  <c:v>1.4267000000000005E-2</c:v>
                </c:pt>
                <c:pt idx="202">
                  <c:v>1.1717999999999999E-2</c:v>
                </c:pt>
                <c:pt idx="203">
                  <c:v>-5.6890000000000534E-3</c:v>
                </c:pt>
                <c:pt idx="204">
                  <c:v>-3.6630000000000503E-3</c:v>
                </c:pt>
                <c:pt idx="205">
                  <c:v>8.4040000000000208E-3</c:v>
                </c:pt>
                <c:pt idx="206">
                  <c:v>-5.3720000000000122E-2</c:v>
                </c:pt>
                <c:pt idx="207">
                  <c:v>1.2678999999999998E-2</c:v>
                </c:pt>
                <c:pt idx="208">
                  <c:v>-4.3874000000000003E-2</c:v>
                </c:pt>
                <c:pt idx="209">
                  <c:v>-2.4826000000000001E-2</c:v>
                </c:pt>
                <c:pt idx="210">
                  <c:v>1.3081000000000119E-2</c:v>
                </c:pt>
                <c:pt idx="211">
                  <c:v>1.2728000000000001E-2</c:v>
                </c:pt>
                <c:pt idx="212">
                  <c:v>1.595000000000015E-3</c:v>
                </c:pt>
                <c:pt idx="213">
                  <c:v>-1.9272000000000001E-2</c:v>
                </c:pt>
                <c:pt idx="214">
                  <c:v>1.3967000000000139E-2</c:v>
                </c:pt>
                <c:pt idx="215">
                  <c:v>1.201999999999988E-2</c:v>
                </c:pt>
                <c:pt idx="216">
                  <c:v>-8.2940000000000028E-3</c:v>
                </c:pt>
                <c:pt idx="217">
                  <c:v>-1.0900000000000189E-4</c:v>
                </c:pt>
                <c:pt idx="218">
                  <c:v>-1.7621000000000175E-2</c:v>
                </c:pt>
                <c:pt idx="219">
                  <c:v>-4.4000000000000927E-5</c:v>
                </c:pt>
                <c:pt idx="220">
                  <c:v>6.9670000000000469E-3</c:v>
                </c:pt>
                <c:pt idx="221">
                  <c:v>-9.5500000000001356E-4</c:v>
                </c:pt>
                <c:pt idx="222">
                  <c:v>2.2460000000000219E-3</c:v>
                </c:pt>
                <c:pt idx="223">
                  <c:v>8.3780000000000208E-3</c:v>
                </c:pt>
                <c:pt idx="224">
                  <c:v>-8.4280000000000067E-3</c:v>
                </c:pt>
                <c:pt idx="225">
                  <c:v>-1.5544000000000118E-2</c:v>
                </c:pt>
                <c:pt idx="226">
                  <c:v>1.1058000000000005E-2</c:v>
                </c:pt>
                <c:pt idx="227">
                  <c:v>3.0240000000000246E-2</c:v>
                </c:pt>
                <c:pt idx="228">
                  <c:v>3.6470000000000495E-3</c:v>
                </c:pt>
                <c:pt idx="229">
                  <c:v>-5.5700000000000601E-3</c:v>
                </c:pt>
                <c:pt idx="230">
                  <c:v>-3.4320000000000002E-3</c:v>
                </c:pt>
                <c:pt idx="231">
                  <c:v>-1.8100000000000201E-3</c:v>
                </c:pt>
                <c:pt idx="232">
                  <c:v>-1.4522000000000064E-2</c:v>
                </c:pt>
                <c:pt idx="233">
                  <c:v>1.7613000000000083E-2</c:v>
                </c:pt>
                <c:pt idx="234">
                  <c:v>-8.9560000000001375E-3</c:v>
                </c:pt>
                <c:pt idx="235">
                  <c:v>-1.0245000000000021E-2</c:v>
                </c:pt>
                <c:pt idx="236">
                  <c:v>-9.0860000000000767E-3</c:v>
                </c:pt>
                <c:pt idx="237">
                  <c:v>-2.0787000000000052E-2</c:v>
                </c:pt>
                <c:pt idx="238">
                  <c:v>-1.8001000000000138E-2</c:v>
                </c:pt>
                <c:pt idx="239">
                  <c:v>8.4400000000000048E-3</c:v>
                </c:pt>
                <c:pt idx="240">
                  <c:v>3.4680000000000327E-3</c:v>
                </c:pt>
                <c:pt idx="241">
                  <c:v>1.8151000000000021E-2</c:v>
                </c:pt>
              </c:numCache>
            </c:numRef>
          </c:xVal>
          <c:yVal>
            <c:numRef>
              <c:f>'云南白药（000538）'!$C$2:$C$243</c:f>
              <c:numCache>
                <c:formatCode>General</c:formatCode>
                <c:ptCount val="242"/>
                <c:pt idx="0">
                  <c:v>-3.6424000000000012E-2</c:v>
                </c:pt>
                <c:pt idx="1">
                  <c:v>-8.5900000000000809E-4</c:v>
                </c:pt>
                <c:pt idx="2">
                  <c:v>-1.6337000000000001E-2</c:v>
                </c:pt>
                <c:pt idx="3">
                  <c:v>-1.8357000000000005E-2</c:v>
                </c:pt>
                <c:pt idx="4">
                  <c:v>1.3891000000000094E-2</c:v>
                </c:pt>
                <c:pt idx="5">
                  <c:v>-4.2160000000000478E-3</c:v>
                </c:pt>
                <c:pt idx="6">
                  <c:v>2.0815000000000246E-2</c:v>
                </c:pt>
                <c:pt idx="7">
                  <c:v>1.7279999999999982E-3</c:v>
                </c:pt>
                <c:pt idx="8">
                  <c:v>1.7940000000000185E-2</c:v>
                </c:pt>
                <c:pt idx="9">
                  <c:v>-1.8640000000000234E-3</c:v>
                </c:pt>
                <c:pt idx="10">
                  <c:v>8.9980000000000008E-3</c:v>
                </c:pt>
                <c:pt idx="11">
                  <c:v>-2.5576000000000012E-2</c:v>
                </c:pt>
                <c:pt idx="12">
                  <c:v>-2.5729999999999999E-2</c:v>
                </c:pt>
                <c:pt idx="13">
                  <c:v>6.9120000000000639E-3</c:v>
                </c:pt>
                <c:pt idx="14">
                  <c:v>2.2880000000000383E-3</c:v>
                </c:pt>
                <c:pt idx="15">
                  <c:v>-1.1064000000000093E-2</c:v>
                </c:pt>
                <c:pt idx="16">
                  <c:v>-1.882400000000017E-2</c:v>
                </c:pt>
                <c:pt idx="17">
                  <c:v>7.2400000000000736E-3</c:v>
                </c:pt>
                <c:pt idx="18">
                  <c:v>2.7493000000000378E-2</c:v>
                </c:pt>
                <c:pt idx="19">
                  <c:v>1.5214999999999999E-2</c:v>
                </c:pt>
                <c:pt idx="20">
                  <c:v>1.8088000000000097E-2</c:v>
                </c:pt>
                <c:pt idx="21">
                  <c:v>-2.6904000000000056E-2</c:v>
                </c:pt>
                <c:pt idx="22">
                  <c:v>-1.6693000000000124E-2</c:v>
                </c:pt>
                <c:pt idx="23">
                  <c:v>1.1494000000000061E-2</c:v>
                </c:pt>
                <c:pt idx="24">
                  <c:v>0</c:v>
                </c:pt>
                <c:pt idx="25">
                  <c:v>-6.4690000000000754E-3</c:v>
                </c:pt>
                <c:pt idx="26">
                  <c:v>-1.4605000000000003E-2</c:v>
                </c:pt>
                <c:pt idx="27">
                  <c:v>7.1430000000000495E-3</c:v>
                </c:pt>
                <c:pt idx="28">
                  <c:v>-7.0900000000000802E-4</c:v>
                </c:pt>
                <c:pt idx="29">
                  <c:v>1.2598E-2</c:v>
                </c:pt>
                <c:pt idx="30">
                  <c:v>9.2870000000000227E-3</c:v>
                </c:pt>
                <c:pt idx="31">
                  <c:v>7.6390000000000798E-3</c:v>
                </c:pt>
                <c:pt idx="32">
                  <c:v>4.066200000000033E-2</c:v>
                </c:pt>
                <c:pt idx="33">
                  <c:v>0</c:v>
                </c:pt>
                <c:pt idx="34">
                  <c:v>-1.1589000000000101E-2</c:v>
                </c:pt>
                <c:pt idx="35">
                  <c:v>-1.6800000000000308E-4</c:v>
                </c:pt>
                <c:pt idx="36">
                  <c:v>-4.8580000000000133E-3</c:v>
                </c:pt>
                <c:pt idx="37">
                  <c:v>-6.5660000000000432E-3</c:v>
                </c:pt>
                <c:pt idx="38">
                  <c:v>-1.3726000000000125E-2</c:v>
                </c:pt>
                <c:pt idx="39">
                  <c:v>-1.2026999999999999E-2</c:v>
                </c:pt>
                <c:pt idx="40">
                  <c:v>2.6435000000000423E-2</c:v>
                </c:pt>
                <c:pt idx="41">
                  <c:v>-7.9630000000000829E-3</c:v>
                </c:pt>
                <c:pt idx="42">
                  <c:v>-7.0030000000000691E-3</c:v>
                </c:pt>
                <c:pt idx="43">
                  <c:v>-9.8040000000000748E-3</c:v>
                </c:pt>
                <c:pt idx="44">
                  <c:v>-3.4740000000000244E-3</c:v>
                </c:pt>
                <c:pt idx="45">
                  <c:v>-2.2137000000000278E-2</c:v>
                </c:pt>
                <c:pt idx="46">
                  <c:v>-1.8717000000000063E-2</c:v>
                </c:pt>
                <c:pt idx="47">
                  <c:v>2.0708000000000001E-2</c:v>
                </c:pt>
                <c:pt idx="48">
                  <c:v>-2.0822000000000011E-2</c:v>
                </c:pt>
                <c:pt idx="49">
                  <c:v>-7.2700000000001127E-4</c:v>
                </c:pt>
                <c:pt idx="50">
                  <c:v>6.7300000000000797E-3</c:v>
                </c:pt>
                <c:pt idx="51">
                  <c:v>3.2520000000000092E-3</c:v>
                </c:pt>
                <c:pt idx="52">
                  <c:v>1.6568000000000145E-2</c:v>
                </c:pt>
                <c:pt idx="53">
                  <c:v>-1.0629000000000001E-2</c:v>
                </c:pt>
                <c:pt idx="54">
                  <c:v>-1.3429000000000085E-2</c:v>
                </c:pt>
                <c:pt idx="55">
                  <c:v>4.3559999999999996E-3</c:v>
                </c:pt>
                <c:pt idx="56">
                  <c:v>-1.8070000000000148E-3</c:v>
                </c:pt>
                <c:pt idx="57">
                  <c:v>0</c:v>
                </c:pt>
                <c:pt idx="58">
                  <c:v>-2.5340000000000002E-3</c:v>
                </c:pt>
                <c:pt idx="59">
                  <c:v>7.2600000000000511E-3</c:v>
                </c:pt>
                <c:pt idx="60">
                  <c:v>-6.3060000000000572E-3</c:v>
                </c:pt>
                <c:pt idx="61">
                  <c:v>3.5358000000000001E-2</c:v>
                </c:pt>
                <c:pt idx="62">
                  <c:v>1.8564000000000164E-2</c:v>
                </c:pt>
                <c:pt idx="63">
                  <c:v>2.3556000000000001E-2</c:v>
                </c:pt>
                <c:pt idx="64">
                  <c:v>3.8132000000000006E-2</c:v>
                </c:pt>
                <c:pt idx="65">
                  <c:v>-1.2621000000000087E-2</c:v>
                </c:pt>
                <c:pt idx="66">
                  <c:v>1.6224000000000134E-2</c:v>
                </c:pt>
                <c:pt idx="67">
                  <c:v>-1.3062000000000117E-2</c:v>
                </c:pt>
                <c:pt idx="68">
                  <c:v>-7.8429999999999993E-3</c:v>
                </c:pt>
                <c:pt idx="69">
                  <c:v>-5.2700000000000654E-3</c:v>
                </c:pt>
                <c:pt idx="70">
                  <c:v>4.8509999999999998E-2</c:v>
                </c:pt>
                <c:pt idx="71">
                  <c:v>2.6840000000000344E-3</c:v>
                </c:pt>
                <c:pt idx="72">
                  <c:v>7.8740000000000424E-3</c:v>
                </c:pt>
                <c:pt idx="73">
                  <c:v>6.2500000000000139E-2</c:v>
                </c:pt>
                <c:pt idx="74">
                  <c:v>-1.3529000000000086E-2</c:v>
                </c:pt>
                <c:pt idx="75">
                  <c:v>-1.1930000000000152E-3</c:v>
                </c:pt>
                <c:pt idx="76">
                  <c:v>2.2390000000000092E-3</c:v>
                </c:pt>
                <c:pt idx="77">
                  <c:v>-7.4460000000001001E-3</c:v>
                </c:pt>
                <c:pt idx="78">
                  <c:v>-1.2753E-2</c:v>
                </c:pt>
                <c:pt idx="79">
                  <c:v>1.8237000000000003E-2</c:v>
                </c:pt>
                <c:pt idx="80">
                  <c:v>1.8060000000000145E-2</c:v>
                </c:pt>
                <c:pt idx="81">
                  <c:v>0</c:v>
                </c:pt>
                <c:pt idx="82">
                  <c:v>-3.8996999999999997E-2</c:v>
                </c:pt>
                <c:pt idx="83">
                  <c:v>-4.8665E-2</c:v>
                </c:pt>
                <c:pt idx="84">
                  <c:v>-4.2655999999999999E-2</c:v>
                </c:pt>
                <c:pt idx="85">
                  <c:v>3.8191000000000051E-2</c:v>
                </c:pt>
                <c:pt idx="86">
                  <c:v>2.1620000000000011E-2</c:v>
                </c:pt>
                <c:pt idx="87">
                  <c:v>7.5810000000000894E-3</c:v>
                </c:pt>
                <c:pt idx="88">
                  <c:v>-2.6646000000000246E-2</c:v>
                </c:pt>
                <c:pt idx="89">
                  <c:v>2.2061000000000268E-2</c:v>
                </c:pt>
                <c:pt idx="90">
                  <c:v>8.3500000000001282E-3</c:v>
                </c:pt>
                <c:pt idx="91">
                  <c:v>-1.9375000000000003E-2</c:v>
                </c:pt>
                <c:pt idx="92">
                  <c:v>-1.2109999999999999E-2</c:v>
                </c:pt>
                <c:pt idx="93">
                  <c:v>3.5484000000000258E-2</c:v>
                </c:pt>
                <c:pt idx="94">
                  <c:v>2.8037000000000256E-2</c:v>
                </c:pt>
                <c:pt idx="95">
                  <c:v>-7.2730000000000945E-3</c:v>
                </c:pt>
                <c:pt idx="96">
                  <c:v>5.4950000000000502E-3</c:v>
                </c:pt>
                <c:pt idx="97">
                  <c:v>0</c:v>
                </c:pt>
                <c:pt idx="98">
                  <c:v>1.8670000000000124E-2</c:v>
                </c:pt>
                <c:pt idx="99">
                  <c:v>1.3262000000000114E-2</c:v>
                </c:pt>
                <c:pt idx="100">
                  <c:v>-1.1029000000000021E-2</c:v>
                </c:pt>
                <c:pt idx="101">
                  <c:v>-7.4300000000001286E-4</c:v>
                </c:pt>
                <c:pt idx="102">
                  <c:v>-1.1900000000000205E-3</c:v>
                </c:pt>
                <c:pt idx="103">
                  <c:v>-1.4899999999999999E-4</c:v>
                </c:pt>
                <c:pt idx="104">
                  <c:v>3.4123000000000001E-2</c:v>
                </c:pt>
                <c:pt idx="105">
                  <c:v>4.0350000000000134E-3</c:v>
                </c:pt>
                <c:pt idx="106">
                  <c:v>-3.1428999999999999E-2</c:v>
                </c:pt>
                <c:pt idx="107">
                  <c:v>1.6300000000000199E-3</c:v>
                </c:pt>
                <c:pt idx="108">
                  <c:v>-6.9379000000000024E-2</c:v>
                </c:pt>
                <c:pt idx="109">
                  <c:v>-1.0968000000000084E-2</c:v>
                </c:pt>
                <c:pt idx="110">
                  <c:v>3.8734000000000011E-2</c:v>
                </c:pt>
                <c:pt idx="111">
                  <c:v>-5.880000000000044E-3</c:v>
                </c:pt>
                <c:pt idx="112">
                  <c:v>1.8054000000000021E-2</c:v>
                </c:pt>
                <c:pt idx="113">
                  <c:v>4.5860000000000536E-3</c:v>
                </c:pt>
                <c:pt idx="114">
                  <c:v>-2.3284000000000006E-2</c:v>
                </c:pt>
                <c:pt idx="115">
                  <c:v>-1.8230000000000125E-2</c:v>
                </c:pt>
                <c:pt idx="116">
                  <c:v>-2.8725999999999998E-2</c:v>
                </c:pt>
                <c:pt idx="117">
                  <c:v>5.3921999999999998E-2</c:v>
                </c:pt>
                <c:pt idx="118">
                  <c:v>-7.7520000000000531E-3</c:v>
                </c:pt>
                <c:pt idx="119">
                  <c:v>-4.6719000000000024E-2</c:v>
                </c:pt>
                <c:pt idx="120">
                  <c:v>8.8510000000001209E-3</c:v>
                </c:pt>
                <c:pt idx="121">
                  <c:v>3.9805000000000368E-2</c:v>
                </c:pt>
                <c:pt idx="122">
                  <c:v>1.7190000000000133E-3</c:v>
                </c:pt>
                <c:pt idx="123">
                  <c:v>1.1231000000000001E-2</c:v>
                </c:pt>
                <c:pt idx="124">
                  <c:v>3.5940000000000215E-2</c:v>
                </c:pt>
                <c:pt idx="125">
                  <c:v>-1.5783000000000127E-2</c:v>
                </c:pt>
                <c:pt idx="126">
                  <c:v>0</c:v>
                </c:pt>
                <c:pt idx="127">
                  <c:v>-1.2102999999999999E-2</c:v>
                </c:pt>
                <c:pt idx="128">
                  <c:v>-1.5310000000000109E-3</c:v>
                </c:pt>
                <c:pt idx="129">
                  <c:v>9.7690000000000728E-3</c:v>
                </c:pt>
                <c:pt idx="130">
                  <c:v>-6.7340000000000594E-3</c:v>
                </c:pt>
                <c:pt idx="131">
                  <c:v>1.9939999999999999E-2</c:v>
                </c:pt>
                <c:pt idx="132">
                  <c:v>9.7800000000000708E-4</c:v>
                </c:pt>
                <c:pt idx="133">
                  <c:v>5.8600000000000123E-4</c:v>
                </c:pt>
                <c:pt idx="134">
                  <c:v>-2.1470000000000343E-3</c:v>
                </c:pt>
                <c:pt idx="135">
                  <c:v>4.4209999999999999E-2</c:v>
                </c:pt>
                <c:pt idx="136">
                  <c:v>1.5174000000000003E-2</c:v>
                </c:pt>
                <c:pt idx="137">
                  <c:v>1.4763000000000082E-2</c:v>
                </c:pt>
                <c:pt idx="138">
                  <c:v>-7.6380000000000683E-3</c:v>
                </c:pt>
                <c:pt idx="139">
                  <c:v>4.2150000000000104E-3</c:v>
                </c:pt>
                <c:pt idx="140">
                  <c:v>3.850400000000001E-2</c:v>
                </c:pt>
                <c:pt idx="141">
                  <c:v>-1.9504000000000174E-2</c:v>
                </c:pt>
                <c:pt idx="142">
                  <c:v>9.8570000000001348E-3</c:v>
                </c:pt>
                <c:pt idx="143">
                  <c:v>-1.2420000000000126E-3</c:v>
                </c:pt>
                <c:pt idx="144">
                  <c:v>3.9090000000000262E-3</c:v>
                </c:pt>
                <c:pt idx="145">
                  <c:v>0</c:v>
                </c:pt>
                <c:pt idx="146">
                  <c:v>-1.770000000000022E-3</c:v>
                </c:pt>
                <c:pt idx="147">
                  <c:v>-6.9150000000000583E-3</c:v>
                </c:pt>
                <c:pt idx="148">
                  <c:v>-1.0891000000000001E-2</c:v>
                </c:pt>
                <c:pt idx="149">
                  <c:v>-2.3470000000000092E-3</c:v>
                </c:pt>
                <c:pt idx="150">
                  <c:v>5.4098000000000673E-2</c:v>
                </c:pt>
                <c:pt idx="151">
                  <c:v>-6.5220000000000104E-3</c:v>
                </c:pt>
                <c:pt idx="152">
                  <c:v>-5.0100000000000231E-3</c:v>
                </c:pt>
                <c:pt idx="153">
                  <c:v>-4.6880000000000133E-3</c:v>
                </c:pt>
                <c:pt idx="154">
                  <c:v>-1.6225000000000139E-2</c:v>
                </c:pt>
                <c:pt idx="155">
                  <c:v>1.7730000000000168E-3</c:v>
                </c:pt>
                <c:pt idx="156">
                  <c:v>1.4692999999999999E-2</c:v>
                </c:pt>
                <c:pt idx="157">
                  <c:v>1.0470000000000021E-3</c:v>
                </c:pt>
                <c:pt idx="158">
                  <c:v>-9.7590000000000766E-3</c:v>
                </c:pt>
                <c:pt idx="159">
                  <c:v>-5.2800000000000741E-4</c:v>
                </c:pt>
                <c:pt idx="160">
                  <c:v>3.4865000000000243E-2</c:v>
                </c:pt>
                <c:pt idx="161">
                  <c:v>-4.5940000000000104E-3</c:v>
                </c:pt>
                <c:pt idx="162">
                  <c:v>-8.5470000000000008E-3</c:v>
                </c:pt>
                <c:pt idx="163">
                  <c:v>6.8970000000000134E-3</c:v>
                </c:pt>
                <c:pt idx="164">
                  <c:v>-5.1370000000000113E-3</c:v>
                </c:pt>
                <c:pt idx="165">
                  <c:v>1.4114E-2</c:v>
                </c:pt>
                <c:pt idx="166">
                  <c:v>0</c:v>
                </c:pt>
                <c:pt idx="167">
                  <c:v>1.6633000000000127E-2</c:v>
                </c:pt>
                <c:pt idx="168">
                  <c:v>1.1853000000000094E-2</c:v>
                </c:pt>
                <c:pt idx="169">
                  <c:v>6.5005999999999994E-2</c:v>
                </c:pt>
                <c:pt idx="170">
                  <c:v>6.3520000000000104E-3</c:v>
                </c:pt>
                <c:pt idx="171">
                  <c:v>0</c:v>
                </c:pt>
                <c:pt idx="172">
                  <c:v>-1.9397000000000001E-2</c:v>
                </c:pt>
                <c:pt idx="173">
                  <c:v>-7.8490000000000885E-3</c:v>
                </c:pt>
                <c:pt idx="174">
                  <c:v>4.5886000000000531E-2</c:v>
                </c:pt>
                <c:pt idx="175">
                  <c:v>4.0850000000000114E-3</c:v>
                </c:pt>
                <c:pt idx="176">
                  <c:v>9.3420000000000863E-3</c:v>
                </c:pt>
                <c:pt idx="177">
                  <c:v>2.2541000000000266E-2</c:v>
                </c:pt>
                <c:pt idx="178">
                  <c:v>1.5328000000000067E-2</c:v>
                </c:pt>
                <c:pt idx="179">
                  <c:v>-9.2020000000000227E-3</c:v>
                </c:pt>
                <c:pt idx="180">
                  <c:v>1.1174000000000003E-2</c:v>
                </c:pt>
                <c:pt idx="181">
                  <c:v>5.8553000000000112E-2</c:v>
                </c:pt>
                <c:pt idx="182">
                  <c:v>-5.1112000000000421E-2</c:v>
                </c:pt>
                <c:pt idx="183">
                  <c:v>-2.6718000000000002E-2</c:v>
                </c:pt>
                <c:pt idx="184">
                  <c:v>-2.8920000000000001E-2</c:v>
                </c:pt>
                <c:pt idx="185">
                  <c:v>-3.0990000000000042E-2</c:v>
                </c:pt>
                <c:pt idx="186">
                  <c:v>-2.6520999999999992E-2</c:v>
                </c:pt>
                <c:pt idx="187">
                  <c:v>5.6090000000000133E-2</c:v>
                </c:pt>
                <c:pt idx="188">
                  <c:v>-1.3660000000000189E-3</c:v>
                </c:pt>
                <c:pt idx="189">
                  <c:v>-6.2300000000000801E-3</c:v>
                </c:pt>
                <c:pt idx="190">
                  <c:v>1.1468000000000103E-2</c:v>
                </c:pt>
                <c:pt idx="191">
                  <c:v>2.0408000000000016E-2</c:v>
                </c:pt>
                <c:pt idx="192">
                  <c:v>-7.4070000000000637E-3</c:v>
                </c:pt>
                <c:pt idx="193">
                  <c:v>-1.940300000000017E-2</c:v>
                </c:pt>
                <c:pt idx="194">
                  <c:v>-2.587500000000038E-2</c:v>
                </c:pt>
                <c:pt idx="195">
                  <c:v>4.2190000000000534E-3</c:v>
                </c:pt>
                <c:pt idx="196">
                  <c:v>6.2240000000000004E-3</c:v>
                </c:pt>
                <c:pt idx="197">
                  <c:v>-9.2800000000000716E-4</c:v>
                </c:pt>
                <c:pt idx="198">
                  <c:v>-1.6251000000000081E-2</c:v>
                </c:pt>
                <c:pt idx="199">
                  <c:v>3.7760000000000254E-3</c:v>
                </c:pt>
                <c:pt idx="200">
                  <c:v>3.0251000000000274E-2</c:v>
                </c:pt>
                <c:pt idx="201">
                  <c:v>-1.3388000000000084E-2</c:v>
                </c:pt>
                <c:pt idx="202">
                  <c:v>-6.7850000000000722E-3</c:v>
                </c:pt>
                <c:pt idx="203">
                  <c:v>3.1206000000000265E-2</c:v>
                </c:pt>
                <c:pt idx="204">
                  <c:v>5.8416000000000648E-2</c:v>
                </c:pt>
                <c:pt idx="205">
                  <c:v>-3.2717000000000288E-2</c:v>
                </c:pt>
                <c:pt idx="206">
                  <c:v>-4.8529000000000003E-2</c:v>
                </c:pt>
                <c:pt idx="207">
                  <c:v>5.3787000000000494E-2</c:v>
                </c:pt>
                <c:pt idx="208">
                  <c:v>-2.1707000000000212E-2</c:v>
                </c:pt>
                <c:pt idx="209">
                  <c:v>-6.6867000000000523E-2</c:v>
                </c:pt>
                <c:pt idx="210">
                  <c:v>2.1690000000000056E-2</c:v>
                </c:pt>
                <c:pt idx="211">
                  <c:v>2.0443000000000277E-2</c:v>
                </c:pt>
                <c:pt idx="212">
                  <c:v>1.8801000000000186E-2</c:v>
                </c:pt>
                <c:pt idx="213">
                  <c:v>-1.0740000000000102E-2</c:v>
                </c:pt>
                <c:pt idx="214">
                  <c:v>3.7003000000000466E-2</c:v>
                </c:pt>
                <c:pt idx="215">
                  <c:v>-1.1795999999999999E-2</c:v>
                </c:pt>
                <c:pt idx="216">
                  <c:v>-1.7905000000000143E-2</c:v>
                </c:pt>
                <c:pt idx="217">
                  <c:v>1.7928000000000121E-2</c:v>
                </c:pt>
                <c:pt idx="218">
                  <c:v>-4.7761000000000532E-2</c:v>
                </c:pt>
                <c:pt idx="219">
                  <c:v>-1.1129000000000085E-2</c:v>
                </c:pt>
                <c:pt idx="220">
                  <c:v>0</c:v>
                </c:pt>
                <c:pt idx="221">
                  <c:v>-9.1930000000000067E-3</c:v>
                </c:pt>
                <c:pt idx="222">
                  <c:v>-6.5590000000000691E-3</c:v>
                </c:pt>
                <c:pt idx="223">
                  <c:v>1.2560000000000097E-2</c:v>
                </c:pt>
                <c:pt idx="224">
                  <c:v>-1.0178E-2</c:v>
                </c:pt>
                <c:pt idx="225">
                  <c:v>-1.9441000000000187E-2</c:v>
                </c:pt>
                <c:pt idx="226">
                  <c:v>2.5889000000000266E-2</c:v>
                </c:pt>
                <c:pt idx="227">
                  <c:v>8.7850000000000567E-3</c:v>
                </c:pt>
                <c:pt idx="228">
                  <c:v>-1.0449999999999997E-2</c:v>
                </c:pt>
                <c:pt idx="229">
                  <c:v>-8.0000000000000227E-3</c:v>
                </c:pt>
                <c:pt idx="230">
                  <c:v>3.5480000000000398E-3</c:v>
                </c:pt>
                <c:pt idx="231">
                  <c:v>-1.4460000000000122E-3</c:v>
                </c:pt>
                <c:pt idx="232">
                  <c:v>-1.3037000000000003E-2</c:v>
                </c:pt>
                <c:pt idx="233">
                  <c:v>-2.3483000000000052E-2</c:v>
                </c:pt>
                <c:pt idx="234">
                  <c:v>-6.3460000000000582E-3</c:v>
                </c:pt>
                <c:pt idx="235">
                  <c:v>1.0420000000000091E-2</c:v>
                </c:pt>
                <c:pt idx="236">
                  <c:v>-6.1540000000000024E-3</c:v>
                </c:pt>
                <c:pt idx="237">
                  <c:v>-2.3932999999999999E-2</c:v>
                </c:pt>
                <c:pt idx="238">
                  <c:v>-4.1149999999999954E-3</c:v>
                </c:pt>
                <c:pt idx="239">
                  <c:v>1.4807000000000023E-2</c:v>
                </c:pt>
                <c:pt idx="240">
                  <c:v>2.5619000000000215E-2</c:v>
                </c:pt>
                <c:pt idx="241">
                  <c:v>-8.2700000000000568E-4</c:v>
                </c:pt>
              </c:numCache>
            </c:numRef>
          </c:yVal>
          <c:smooth val="0"/>
          <c:extLst>
            <c:ext xmlns:c16="http://schemas.microsoft.com/office/drawing/2014/chart" uri="{C3380CC4-5D6E-409C-BE32-E72D297353CC}">
              <c16:uniqueId val="{00000001-848D-4210-AE9B-CD67F58B3C05}"/>
            </c:ext>
          </c:extLst>
        </c:ser>
        <c:dLbls>
          <c:showLegendKey val="0"/>
          <c:showVal val="0"/>
          <c:showCatName val="0"/>
          <c:showSerName val="0"/>
          <c:showPercent val="0"/>
          <c:showBubbleSize val="0"/>
        </c:dLbls>
        <c:axId val="793409328"/>
        <c:axId val="906420592"/>
      </c:scatterChart>
      <c:valAx>
        <c:axId val="793409328"/>
        <c:scaling>
          <c:orientation val="minMax"/>
          <c:max val="4.0000000000000112E-2"/>
          <c:min val="-6.0000000000000393E-2"/>
        </c:scaling>
        <c:delete val="0"/>
        <c:axPos val="b"/>
        <c:title>
          <c:tx>
            <c:rich>
              <a:bodyPr/>
              <a:lstStyle/>
              <a:p>
                <a:pPr>
                  <a:defRPr/>
                </a:pPr>
                <a:r>
                  <a:rPr lang="en-US" dirty="0"/>
                  <a:t>r</a:t>
                </a:r>
                <a:r>
                  <a:rPr lang="zh-CN" baseline="-25000" dirty="0"/>
                  <a:t>市场</a:t>
                </a:r>
              </a:p>
            </c:rich>
          </c:tx>
          <c:layout>
            <c:manualLayout>
              <c:xMode val="edge"/>
              <c:yMode val="edge"/>
              <c:x val="0.48349659691728242"/>
              <c:y val="0.87328301905848849"/>
            </c:manualLayout>
          </c:layout>
          <c:overlay val="0"/>
        </c:title>
        <c:numFmt formatCode="#,##0.00_ " sourceLinked="0"/>
        <c:majorTickMark val="out"/>
        <c:minorTickMark val="none"/>
        <c:tickLblPos val="nextTo"/>
        <c:spPr>
          <a:ln w="6350">
            <a:solidFill>
              <a:schemeClr val="tx1">
                <a:lumMod val="50000"/>
                <a:lumOff val="50000"/>
              </a:schemeClr>
            </a:solidFill>
          </a:ln>
        </c:spPr>
        <c:crossAx val="906420592"/>
        <c:crossesAt val="-0.1"/>
        <c:crossBetween val="midCat"/>
        <c:majorUnit val="3.0000000000000238E-2"/>
      </c:valAx>
      <c:valAx>
        <c:axId val="906420592"/>
        <c:scaling>
          <c:orientation val="minMax"/>
          <c:max val="0.12000000000000002"/>
          <c:min val="-0.1"/>
        </c:scaling>
        <c:delete val="0"/>
        <c:axPos val="l"/>
        <c:title>
          <c:tx>
            <c:rich>
              <a:bodyPr/>
              <a:lstStyle/>
              <a:p>
                <a:pPr>
                  <a:defRPr/>
                </a:pPr>
                <a:r>
                  <a:rPr lang="en-US" dirty="0"/>
                  <a:t>r</a:t>
                </a:r>
                <a:r>
                  <a:rPr lang="zh-CN" baseline="-25000" dirty="0"/>
                  <a:t>云南白药</a:t>
                </a:r>
              </a:p>
            </c:rich>
          </c:tx>
          <c:layout>
            <c:manualLayout>
              <c:xMode val="edge"/>
              <c:yMode val="edge"/>
              <c:x val="9.666827231856261E-3"/>
              <c:y val="0.44837266593659209"/>
            </c:manualLayout>
          </c:layout>
          <c:overlay val="0"/>
        </c:title>
        <c:numFmt formatCode="#,##0.00_ " sourceLinked="0"/>
        <c:majorTickMark val="out"/>
        <c:minorTickMark val="none"/>
        <c:tickLblPos val="nextTo"/>
        <c:spPr>
          <a:ln w="6350">
            <a:solidFill>
              <a:schemeClr val="tx1">
                <a:lumMod val="50000"/>
                <a:lumOff val="50000"/>
              </a:schemeClr>
            </a:solidFill>
          </a:ln>
        </c:spPr>
        <c:txPr>
          <a:bodyPr rot="0"/>
          <a:lstStyle/>
          <a:p>
            <a:pPr>
              <a:defRPr/>
            </a:pPr>
            <a:endParaRPr lang="zh-CN"/>
          </a:p>
        </c:txPr>
        <c:crossAx val="793409328"/>
        <c:crossesAt val="-0.1"/>
        <c:crossBetween val="midCat"/>
        <c:majorUnit val="5.0000000000000114E-2"/>
      </c:valAx>
      <c:spPr>
        <a:noFill/>
        <a:ln w="6350">
          <a:solidFill>
            <a:schemeClr val="tx1">
              <a:lumMod val="50000"/>
              <a:lumOff val="50000"/>
            </a:schemeClr>
          </a:solidFill>
        </a:ln>
      </c:spPr>
    </c:plotArea>
    <c:plotVisOnly val="1"/>
    <c:dispBlanksAs val="gap"/>
    <c:showDLblsOverMax val="0"/>
  </c:chart>
  <c:spPr>
    <a:noFill/>
    <a:ln>
      <a:noFill/>
    </a:ln>
  </c:spPr>
  <c:txPr>
    <a:bodyPr/>
    <a:lstStyle/>
    <a:p>
      <a:pPr algn="ctr">
        <a:defRPr lang="zh-CN" altLang="en-US" sz="1600" b="1" i="0" u="none" strike="noStrike" kern="1200" baseline="0">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rtl="0">
              <a:defRPr/>
            </a:pPr>
            <a:r>
              <a:rPr lang="en-US" dirty="0" err="1"/>
              <a:t>r</a:t>
            </a:r>
            <a:r>
              <a:rPr lang="en-US" baseline="-25000" dirty="0" err="1"/>
              <a:t>光明乳业</a:t>
            </a:r>
            <a:r>
              <a:rPr lang="en-US" dirty="0"/>
              <a:t> = 0.00+1.10*</a:t>
            </a:r>
            <a:r>
              <a:rPr lang="en-US" dirty="0" err="1"/>
              <a:t>r</a:t>
            </a:r>
            <a:r>
              <a:rPr lang="en-US" baseline="-25000" dirty="0" err="1"/>
              <a:t>市场</a:t>
            </a:r>
            <a:endParaRPr lang="en-US" baseline="-25000" dirty="0"/>
          </a:p>
          <a:p>
            <a:pPr algn="l" rtl="0">
              <a:defRPr/>
            </a:pPr>
            <a:r>
              <a:rPr lang="en-US" dirty="0"/>
              <a:t>R-Square = 0.40</a:t>
            </a:r>
          </a:p>
        </c:rich>
      </c:tx>
      <c:layout>
        <c:manualLayout>
          <c:xMode val="edge"/>
          <c:yMode val="edge"/>
          <c:x val="0.24191005703084592"/>
          <c:y val="1.0962459002083882E-2"/>
        </c:manualLayout>
      </c:layout>
      <c:overlay val="0"/>
    </c:title>
    <c:autoTitleDeleted val="0"/>
    <c:plotArea>
      <c:layout>
        <c:manualLayout>
          <c:layoutTarget val="inner"/>
          <c:xMode val="edge"/>
          <c:yMode val="edge"/>
          <c:x val="0.24313583815028941"/>
          <c:y val="0.16044061209599791"/>
          <c:w val="0.67368618829128235"/>
          <c:h val="0.66213675409692052"/>
        </c:manualLayout>
      </c:layout>
      <c:scatterChart>
        <c:scatterStyle val="lineMarker"/>
        <c:varyColors val="0"/>
        <c:ser>
          <c:idx val="0"/>
          <c:order val="0"/>
          <c:spPr>
            <a:ln w="28575">
              <a:noFill/>
            </a:ln>
          </c:spPr>
          <c:marker>
            <c:symbol val="circle"/>
            <c:size val="2"/>
            <c:spPr>
              <a:solidFill>
                <a:schemeClr val="tx1"/>
              </a:solidFill>
              <a:ln>
                <a:noFill/>
              </a:ln>
            </c:spPr>
          </c:marker>
          <c:trendline>
            <c:spPr>
              <a:ln w="25400"/>
            </c:spPr>
            <c:trendlineType val="linear"/>
            <c:dispRSqr val="0"/>
            <c:dispEq val="0"/>
          </c:trendline>
          <c:xVal>
            <c:numRef>
              <c:f>'光明乳业（600597）'!$B$2:$B$243</c:f>
              <c:numCache>
                <c:formatCode>General</c:formatCode>
                <c:ptCount val="242"/>
                <c:pt idx="0">
                  <c:v>-7.5970000000000013E-3</c:v>
                </c:pt>
                <c:pt idx="1">
                  <c:v>8.2400000000000008E-3</c:v>
                </c:pt>
                <c:pt idx="2">
                  <c:v>-6.7390000000000895E-3</c:v>
                </c:pt>
                <c:pt idx="3">
                  <c:v>-2.1361999999999999E-2</c:v>
                </c:pt>
                <c:pt idx="4">
                  <c:v>4.3900000000000024E-3</c:v>
                </c:pt>
                <c:pt idx="5">
                  <c:v>3.0260000000000052E-3</c:v>
                </c:pt>
                <c:pt idx="6">
                  <c:v>1.7616E-2</c:v>
                </c:pt>
                <c:pt idx="7">
                  <c:v>-2.7699000000000293E-2</c:v>
                </c:pt>
                <c:pt idx="8">
                  <c:v>1.6506000000000003E-2</c:v>
                </c:pt>
                <c:pt idx="9">
                  <c:v>4.5690000000000114E-3</c:v>
                </c:pt>
                <c:pt idx="10">
                  <c:v>6.5420000000000113E-3</c:v>
                </c:pt>
                <c:pt idx="11">
                  <c:v>6.9300000000001045E-4</c:v>
                </c:pt>
                <c:pt idx="12">
                  <c:v>-3.3170999999999999E-2</c:v>
                </c:pt>
                <c:pt idx="13">
                  <c:v>5.0900000000000034E-3</c:v>
                </c:pt>
                <c:pt idx="14">
                  <c:v>-1.3664000000000101E-2</c:v>
                </c:pt>
                <c:pt idx="15">
                  <c:v>-1.1604000000000001E-2</c:v>
                </c:pt>
                <c:pt idx="16">
                  <c:v>-2.6898000000000002E-2</c:v>
                </c:pt>
                <c:pt idx="17">
                  <c:v>-1.1939000000000003E-2</c:v>
                </c:pt>
                <c:pt idx="18">
                  <c:v>5.1269999999999996E-3</c:v>
                </c:pt>
                <c:pt idx="19">
                  <c:v>8.4000000000001033E-4</c:v>
                </c:pt>
                <c:pt idx="20">
                  <c:v>-1.4371E-2</c:v>
                </c:pt>
                <c:pt idx="21">
                  <c:v>-3.2110000000000012E-3</c:v>
                </c:pt>
                <c:pt idx="22">
                  <c:v>2.2477000000000389E-2</c:v>
                </c:pt>
                <c:pt idx="23">
                  <c:v>1.1300000000000201E-4</c:v>
                </c:pt>
                <c:pt idx="24">
                  <c:v>-1.9299E-2</c:v>
                </c:pt>
                <c:pt idx="25">
                  <c:v>-1.3179999999999978E-3</c:v>
                </c:pt>
                <c:pt idx="26">
                  <c:v>3.2560000000000002E-3</c:v>
                </c:pt>
                <c:pt idx="27">
                  <c:v>1.2593E-2</c:v>
                </c:pt>
                <c:pt idx="28">
                  <c:v>6.7500000000000741E-4</c:v>
                </c:pt>
                <c:pt idx="29">
                  <c:v>1.1443000000000121E-2</c:v>
                </c:pt>
                <c:pt idx="30">
                  <c:v>-4.1000000000000003E-3</c:v>
                </c:pt>
                <c:pt idx="31">
                  <c:v>-4.5970000000000004E-3</c:v>
                </c:pt>
                <c:pt idx="32">
                  <c:v>1.5368000000000001E-2</c:v>
                </c:pt>
                <c:pt idx="33">
                  <c:v>1.4297999999999898E-2</c:v>
                </c:pt>
                <c:pt idx="34">
                  <c:v>-1.8590000000000152E-3</c:v>
                </c:pt>
                <c:pt idx="35">
                  <c:v>1.2486000000000001E-2</c:v>
                </c:pt>
                <c:pt idx="36">
                  <c:v>-2.9900000000000052E-3</c:v>
                </c:pt>
                <c:pt idx="37">
                  <c:v>8.4210000000000066E-3</c:v>
                </c:pt>
                <c:pt idx="38">
                  <c:v>-2.6554999999999999E-2</c:v>
                </c:pt>
                <c:pt idx="39">
                  <c:v>2.4220000000000001E-3</c:v>
                </c:pt>
                <c:pt idx="40">
                  <c:v>8.3060000000001067E-3</c:v>
                </c:pt>
                <c:pt idx="41">
                  <c:v>5.4740000000000543E-3</c:v>
                </c:pt>
                <c:pt idx="42">
                  <c:v>-8.3120000000000728E-3</c:v>
                </c:pt>
                <c:pt idx="43">
                  <c:v>-8.1300000000000003E-4</c:v>
                </c:pt>
                <c:pt idx="44">
                  <c:v>-1.3635000000000001E-2</c:v>
                </c:pt>
                <c:pt idx="45">
                  <c:v>-1.2246999999999996E-2</c:v>
                </c:pt>
                <c:pt idx="46">
                  <c:v>7.1590000000000134E-3</c:v>
                </c:pt>
                <c:pt idx="47">
                  <c:v>2.1572000000000001E-2</c:v>
                </c:pt>
                <c:pt idx="48">
                  <c:v>-1.1270000000000021E-3</c:v>
                </c:pt>
                <c:pt idx="49">
                  <c:v>7.8449999999999995E-3</c:v>
                </c:pt>
                <c:pt idx="50">
                  <c:v>3.2370000000000307E-3</c:v>
                </c:pt>
                <c:pt idx="51">
                  <c:v>-6.6730000000000114E-3</c:v>
                </c:pt>
                <c:pt idx="52">
                  <c:v>2.6530000000000052E-3</c:v>
                </c:pt>
                <c:pt idx="53">
                  <c:v>-1.2673E-2</c:v>
                </c:pt>
                <c:pt idx="54">
                  <c:v>1.4123E-2</c:v>
                </c:pt>
                <c:pt idx="55">
                  <c:v>2.0062E-2</c:v>
                </c:pt>
                <c:pt idx="56">
                  <c:v>2.6690000000000012E-3</c:v>
                </c:pt>
                <c:pt idx="57">
                  <c:v>-4.8219999999999999E-3</c:v>
                </c:pt>
                <c:pt idx="58">
                  <c:v>1.3308000000000007E-2</c:v>
                </c:pt>
                <c:pt idx="59">
                  <c:v>3.1850000000000316E-3</c:v>
                </c:pt>
                <c:pt idx="60">
                  <c:v>-3.3900000000000011E-4</c:v>
                </c:pt>
                <c:pt idx="61">
                  <c:v>-2.1370000000000052E-3</c:v>
                </c:pt>
                <c:pt idx="62">
                  <c:v>-8.6950000000000048E-3</c:v>
                </c:pt>
                <c:pt idx="63">
                  <c:v>1.0302E-2</c:v>
                </c:pt>
                <c:pt idx="64">
                  <c:v>-3.8150000000000002E-3</c:v>
                </c:pt>
                <c:pt idx="65">
                  <c:v>5.2570000000000004E-3</c:v>
                </c:pt>
                <c:pt idx="66">
                  <c:v>4.2170000000000003E-3</c:v>
                </c:pt>
                <c:pt idx="67">
                  <c:v>-4.3969999999999999E-3</c:v>
                </c:pt>
                <c:pt idx="68">
                  <c:v>-9.2250000000000006E-3</c:v>
                </c:pt>
                <c:pt idx="69">
                  <c:v>-4.9284000000000001E-2</c:v>
                </c:pt>
                <c:pt idx="70">
                  <c:v>1.3649999999999999E-3</c:v>
                </c:pt>
                <c:pt idx="71">
                  <c:v>2.175500000000001E-2</c:v>
                </c:pt>
                <c:pt idx="72">
                  <c:v>-7.8420000000000104E-3</c:v>
                </c:pt>
                <c:pt idx="73">
                  <c:v>-6.1180000000000002E-3</c:v>
                </c:pt>
                <c:pt idx="74">
                  <c:v>-4.3119999999999999E-3</c:v>
                </c:pt>
                <c:pt idx="75">
                  <c:v>-2.1084000000000002E-2</c:v>
                </c:pt>
                <c:pt idx="76">
                  <c:v>-3.8940000000000012E-3</c:v>
                </c:pt>
                <c:pt idx="77">
                  <c:v>-1.5266999999999999E-2</c:v>
                </c:pt>
                <c:pt idx="78">
                  <c:v>-4.9860000000000659E-3</c:v>
                </c:pt>
                <c:pt idx="79">
                  <c:v>-1.0749999999999999E-2</c:v>
                </c:pt>
                <c:pt idx="80">
                  <c:v>1.1649000000000001E-2</c:v>
                </c:pt>
                <c:pt idx="81">
                  <c:v>-3.8723E-2</c:v>
                </c:pt>
                <c:pt idx="82">
                  <c:v>-1.8312999999999999E-2</c:v>
                </c:pt>
                <c:pt idx="83">
                  <c:v>8.0000000000000267E-6</c:v>
                </c:pt>
                <c:pt idx="84">
                  <c:v>-2.1780999999999998E-2</c:v>
                </c:pt>
                <c:pt idx="85">
                  <c:v>-2.5900000000000006E-4</c:v>
                </c:pt>
                <c:pt idx="86">
                  <c:v>2.3970000000000002E-2</c:v>
                </c:pt>
                <c:pt idx="87">
                  <c:v>-3.3940000000000012E-3</c:v>
                </c:pt>
                <c:pt idx="88">
                  <c:v>-5.4288000000000003E-2</c:v>
                </c:pt>
                <c:pt idx="89">
                  <c:v>1.7444000000000001E-2</c:v>
                </c:pt>
                <c:pt idx="90">
                  <c:v>-1.2970000000000021E-3</c:v>
                </c:pt>
                <c:pt idx="91">
                  <c:v>-1.3557000000000001E-2</c:v>
                </c:pt>
                <c:pt idx="92">
                  <c:v>1.5945999999999998E-2</c:v>
                </c:pt>
                <c:pt idx="93">
                  <c:v>3.7633000000000513E-2</c:v>
                </c:pt>
                <c:pt idx="94">
                  <c:v>-1.7447000000000001E-2</c:v>
                </c:pt>
                <c:pt idx="95">
                  <c:v>1.6800000000000224E-3</c:v>
                </c:pt>
                <c:pt idx="96">
                  <c:v>1.6126000000000001E-2</c:v>
                </c:pt>
                <c:pt idx="97">
                  <c:v>1.96000000000003E-4</c:v>
                </c:pt>
                <c:pt idx="98">
                  <c:v>-2.5370000000000011E-2</c:v>
                </c:pt>
                <c:pt idx="99">
                  <c:v>-1.1655E-2</c:v>
                </c:pt>
                <c:pt idx="100">
                  <c:v>3.4910000000000002E-3</c:v>
                </c:pt>
                <c:pt idx="101">
                  <c:v>-6.2120000000000014E-3</c:v>
                </c:pt>
                <c:pt idx="102">
                  <c:v>3.5100000000000092E-3</c:v>
                </c:pt>
                <c:pt idx="103">
                  <c:v>-1.4409999999999996E-2</c:v>
                </c:pt>
                <c:pt idx="104">
                  <c:v>2.0640000000000012E-3</c:v>
                </c:pt>
                <c:pt idx="105">
                  <c:v>2.8974E-2</c:v>
                </c:pt>
                <c:pt idx="106">
                  <c:v>-7.8070000000000014E-3</c:v>
                </c:pt>
                <c:pt idx="107">
                  <c:v>9.6300000000000042E-4</c:v>
                </c:pt>
                <c:pt idx="108">
                  <c:v>-5.5330000000000578E-3</c:v>
                </c:pt>
                <c:pt idx="109">
                  <c:v>-2.3993999999999998E-2</c:v>
                </c:pt>
                <c:pt idx="110">
                  <c:v>3.1095000000000279E-2</c:v>
                </c:pt>
                <c:pt idx="111">
                  <c:v>3.2000000000000383E-3</c:v>
                </c:pt>
                <c:pt idx="112">
                  <c:v>-7.1219999999999999E-3</c:v>
                </c:pt>
                <c:pt idx="113">
                  <c:v>9.6000000000000067E-4</c:v>
                </c:pt>
                <c:pt idx="114">
                  <c:v>-7.9700000000000881E-3</c:v>
                </c:pt>
                <c:pt idx="115">
                  <c:v>-9.1320000000000047E-3</c:v>
                </c:pt>
                <c:pt idx="116">
                  <c:v>-4.6990999999999998E-2</c:v>
                </c:pt>
                <c:pt idx="117">
                  <c:v>-1.3912000000000001E-2</c:v>
                </c:pt>
                <c:pt idx="118">
                  <c:v>-1.1214999999999999E-2</c:v>
                </c:pt>
                <c:pt idx="119">
                  <c:v>1.1990000000000139E-3</c:v>
                </c:pt>
                <c:pt idx="120">
                  <c:v>-6.8270000000000023E-3</c:v>
                </c:pt>
                <c:pt idx="121">
                  <c:v>2.3136E-2</c:v>
                </c:pt>
                <c:pt idx="122">
                  <c:v>7.7610000000000534E-3</c:v>
                </c:pt>
                <c:pt idx="123">
                  <c:v>-1.8100000000000173E-3</c:v>
                </c:pt>
                <c:pt idx="124">
                  <c:v>2.5652999999999999E-2</c:v>
                </c:pt>
                <c:pt idx="125">
                  <c:v>1.0263000000000001E-2</c:v>
                </c:pt>
                <c:pt idx="126">
                  <c:v>-1.5568000000000005E-2</c:v>
                </c:pt>
                <c:pt idx="127">
                  <c:v>7.4970000000000123E-3</c:v>
                </c:pt>
                <c:pt idx="128">
                  <c:v>-2.0088999999999999E-2</c:v>
                </c:pt>
                <c:pt idx="129">
                  <c:v>1.8450000000000135E-3</c:v>
                </c:pt>
                <c:pt idx="130">
                  <c:v>2.3559999999999998E-2</c:v>
                </c:pt>
                <c:pt idx="131">
                  <c:v>2.3730999999999999E-2</c:v>
                </c:pt>
                <c:pt idx="132">
                  <c:v>2.6910000000000002E-3</c:v>
                </c:pt>
                <c:pt idx="133">
                  <c:v>1.2623000000000001E-2</c:v>
                </c:pt>
                <c:pt idx="134">
                  <c:v>3.8910000000000012E-3</c:v>
                </c:pt>
                <c:pt idx="135">
                  <c:v>8.3000000000000226E-3</c:v>
                </c:pt>
                <c:pt idx="136">
                  <c:v>-4.0629999999999998E-3</c:v>
                </c:pt>
                <c:pt idx="137">
                  <c:v>2.3607000000000006E-2</c:v>
                </c:pt>
                <c:pt idx="138">
                  <c:v>5.352E-3</c:v>
                </c:pt>
                <c:pt idx="139">
                  <c:v>-2.6050000000000092E-3</c:v>
                </c:pt>
                <c:pt idx="140">
                  <c:v>1.6878000000000001E-2</c:v>
                </c:pt>
                <c:pt idx="141">
                  <c:v>-1.7524999999999999E-2</c:v>
                </c:pt>
                <c:pt idx="142">
                  <c:v>5.1209999999999997E-3</c:v>
                </c:pt>
                <c:pt idx="143">
                  <c:v>-4.9659999999999999E-3</c:v>
                </c:pt>
                <c:pt idx="144">
                  <c:v>1.6308000000000003E-2</c:v>
                </c:pt>
                <c:pt idx="145">
                  <c:v>6.7410000000000803E-3</c:v>
                </c:pt>
                <c:pt idx="146">
                  <c:v>-3.1279000000000369E-2</c:v>
                </c:pt>
                <c:pt idx="147">
                  <c:v>7.1720000000000134E-3</c:v>
                </c:pt>
                <c:pt idx="148">
                  <c:v>-1.2475E-2</c:v>
                </c:pt>
                <c:pt idx="149">
                  <c:v>1.4763999999999999E-2</c:v>
                </c:pt>
                <c:pt idx="150">
                  <c:v>2.2868000000000006E-2</c:v>
                </c:pt>
                <c:pt idx="151">
                  <c:v>5.8020000000000033E-3</c:v>
                </c:pt>
                <c:pt idx="152">
                  <c:v>-1.3420000000000151E-3</c:v>
                </c:pt>
                <c:pt idx="153">
                  <c:v>6.0629999999999998E-3</c:v>
                </c:pt>
                <c:pt idx="154">
                  <c:v>-1.9330000000000003E-2</c:v>
                </c:pt>
                <c:pt idx="155">
                  <c:v>1.237E-3</c:v>
                </c:pt>
                <c:pt idx="156">
                  <c:v>6.5070000000000024E-3</c:v>
                </c:pt>
                <c:pt idx="157">
                  <c:v>-2.1718999999999999E-2</c:v>
                </c:pt>
                <c:pt idx="158">
                  <c:v>3.8480000000000285E-3</c:v>
                </c:pt>
                <c:pt idx="159">
                  <c:v>3.6730000000000352E-3</c:v>
                </c:pt>
                <c:pt idx="160">
                  <c:v>2.0395999999999997E-2</c:v>
                </c:pt>
                <c:pt idx="161">
                  <c:v>-1.6670000000000157E-3</c:v>
                </c:pt>
                <c:pt idx="162">
                  <c:v>-7.6330000000000607E-3</c:v>
                </c:pt>
                <c:pt idx="163">
                  <c:v>1.5365999999999999E-2</c:v>
                </c:pt>
                <c:pt idx="164">
                  <c:v>2.1600000000000052E-3</c:v>
                </c:pt>
                <c:pt idx="165">
                  <c:v>1.1598000000000001E-2</c:v>
                </c:pt>
                <c:pt idx="166">
                  <c:v>3.2000000000000383E-3</c:v>
                </c:pt>
                <c:pt idx="167">
                  <c:v>9.8000000000001298E-4</c:v>
                </c:pt>
                <c:pt idx="168">
                  <c:v>-1.5484000000000001E-2</c:v>
                </c:pt>
                <c:pt idx="169">
                  <c:v>4.3500000000000014E-3</c:v>
                </c:pt>
                <c:pt idx="170">
                  <c:v>1.2423999999999999E-2</c:v>
                </c:pt>
                <c:pt idx="171">
                  <c:v>1.2229999999999999E-3</c:v>
                </c:pt>
                <c:pt idx="172">
                  <c:v>-1.6355999999999999E-2</c:v>
                </c:pt>
                <c:pt idx="173">
                  <c:v>-2.0763999999999998E-2</c:v>
                </c:pt>
                <c:pt idx="174">
                  <c:v>3.6600000000000499E-4</c:v>
                </c:pt>
                <c:pt idx="175">
                  <c:v>-5.0860000000000124E-3</c:v>
                </c:pt>
                <c:pt idx="176">
                  <c:v>1.3280000000000149E-3</c:v>
                </c:pt>
                <c:pt idx="177">
                  <c:v>1.8218000000000002E-2</c:v>
                </c:pt>
                <c:pt idx="178">
                  <c:v>-6.6020000000000002E-3</c:v>
                </c:pt>
                <c:pt idx="179">
                  <c:v>-4.2490000000000592E-3</c:v>
                </c:pt>
                <c:pt idx="180">
                  <c:v>1.7387E-2</c:v>
                </c:pt>
                <c:pt idx="181">
                  <c:v>2.9870000000000056E-2</c:v>
                </c:pt>
                <c:pt idx="182">
                  <c:v>2.0072000000000052E-2</c:v>
                </c:pt>
                <c:pt idx="183">
                  <c:v>1.0064999999999998E-2</c:v>
                </c:pt>
                <c:pt idx="184">
                  <c:v>8.7580000000000002E-3</c:v>
                </c:pt>
                <c:pt idx="185">
                  <c:v>-4.9490000000000757E-3</c:v>
                </c:pt>
                <c:pt idx="186">
                  <c:v>2.6365000000000006E-2</c:v>
                </c:pt>
                <c:pt idx="187">
                  <c:v>-6.4730000000000907E-3</c:v>
                </c:pt>
                <c:pt idx="188">
                  <c:v>2.1353E-2</c:v>
                </c:pt>
                <c:pt idx="189">
                  <c:v>4.1320000000000003E-3</c:v>
                </c:pt>
                <c:pt idx="190">
                  <c:v>-2.6640000000000288E-3</c:v>
                </c:pt>
                <c:pt idx="191">
                  <c:v>1.8000000000000171E-3</c:v>
                </c:pt>
                <c:pt idx="192">
                  <c:v>2.6800000000000056E-2</c:v>
                </c:pt>
                <c:pt idx="193">
                  <c:v>-2.5030000000000052E-3</c:v>
                </c:pt>
                <c:pt idx="194">
                  <c:v>-1.3974000000000007E-2</c:v>
                </c:pt>
                <c:pt idx="195">
                  <c:v>-1.0660000000000081E-3</c:v>
                </c:pt>
                <c:pt idx="196">
                  <c:v>-1.5449999999999999E-3</c:v>
                </c:pt>
                <c:pt idx="197">
                  <c:v>2.7378000000000006E-2</c:v>
                </c:pt>
                <c:pt idx="198">
                  <c:v>-4.6049999999999997E-3</c:v>
                </c:pt>
                <c:pt idx="199">
                  <c:v>-9.3540000000001157E-3</c:v>
                </c:pt>
                <c:pt idx="200">
                  <c:v>1.8932999999999998E-2</c:v>
                </c:pt>
                <c:pt idx="201">
                  <c:v>1.4267E-2</c:v>
                </c:pt>
                <c:pt idx="202">
                  <c:v>1.1717999999999999E-2</c:v>
                </c:pt>
                <c:pt idx="203">
                  <c:v>-5.6890000000000334E-3</c:v>
                </c:pt>
                <c:pt idx="204">
                  <c:v>-3.6630000000000443E-3</c:v>
                </c:pt>
                <c:pt idx="205">
                  <c:v>8.4040000000000208E-3</c:v>
                </c:pt>
                <c:pt idx="206">
                  <c:v>-5.3720000000000004E-2</c:v>
                </c:pt>
                <c:pt idx="207">
                  <c:v>1.2678999999999998E-2</c:v>
                </c:pt>
                <c:pt idx="208">
                  <c:v>-4.3874000000000003E-2</c:v>
                </c:pt>
                <c:pt idx="209">
                  <c:v>-2.4826000000000001E-2</c:v>
                </c:pt>
                <c:pt idx="210">
                  <c:v>1.3081000000000021E-2</c:v>
                </c:pt>
                <c:pt idx="211">
                  <c:v>1.2728000000000001E-2</c:v>
                </c:pt>
                <c:pt idx="212">
                  <c:v>1.5950000000000061E-3</c:v>
                </c:pt>
                <c:pt idx="213">
                  <c:v>-1.9272000000000001E-2</c:v>
                </c:pt>
                <c:pt idx="214">
                  <c:v>1.3967000000000118E-2</c:v>
                </c:pt>
                <c:pt idx="215">
                  <c:v>1.2019999999999859E-2</c:v>
                </c:pt>
                <c:pt idx="216">
                  <c:v>-8.294000000000001E-3</c:v>
                </c:pt>
                <c:pt idx="217">
                  <c:v>-1.0900000000000178E-4</c:v>
                </c:pt>
                <c:pt idx="218">
                  <c:v>-1.7621000000000001E-2</c:v>
                </c:pt>
                <c:pt idx="219">
                  <c:v>-4.4000000000000805E-5</c:v>
                </c:pt>
                <c:pt idx="220">
                  <c:v>6.9670000000000114E-3</c:v>
                </c:pt>
                <c:pt idx="221">
                  <c:v>-9.5500000000001237E-4</c:v>
                </c:pt>
                <c:pt idx="222">
                  <c:v>2.2460000000000002E-3</c:v>
                </c:pt>
                <c:pt idx="223">
                  <c:v>8.3780000000000208E-3</c:v>
                </c:pt>
                <c:pt idx="224">
                  <c:v>-8.4280000000000015E-3</c:v>
                </c:pt>
                <c:pt idx="225">
                  <c:v>-1.5544000000000021E-2</c:v>
                </c:pt>
                <c:pt idx="226">
                  <c:v>1.1058E-2</c:v>
                </c:pt>
                <c:pt idx="227">
                  <c:v>3.0240000000000006E-2</c:v>
                </c:pt>
                <c:pt idx="228">
                  <c:v>3.6470000000000443E-3</c:v>
                </c:pt>
                <c:pt idx="229">
                  <c:v>-5.5700000000000124E-3</c:v>
                </c:pt>
                <c:pt idx="230">
                  <c:v>-3.4320000000000002E-3</c:v>
                </c:pt>
                <c:pt idx="231">
                  <c:v>-1.8100000000000173E-3</c:v>
                </c:pt>
                <c:pt idx="232">
                  <c:v>-1.4522E-2</c:v>
                </c:pt>
                <c:pt idx="233">
                  <c:v>1.7613E-2</c:v>
                </c:pt>
                <c:pt idx="234">
                  <c:v>-8.9560000000000767E-3</c:v>
                </c:pt>
                <c:pt idx="235">
                  <c:v>-1.0245000000000001E-2</c:v>
                </c:pt>
                <c:pt idx="236">
                  <c:v>-9.0860000000000246E-3</c:v>
                </c:pt>
                <c:pt idx="237">
                  <c:v>-2.078700000000001E-2</c:v>
                </c:pt>
                <c:pt idx="238">
                  <c:v>-1.8001000000000003E-2</c:v>
                </c:pt>
                <c:pt idx="239">
                  <c:v>8.4400000000000048E-3</c:v>
                </c:pt>
                <c:pt idx="240">
                  <c:v>3.4680000000000271E-3</c:v>
                </c:pt>
                <c:pt idx="241">
                  <c:v>1.8151E-2</c:v>
                </c:pt>
              </c:numCache>
            </c:numRef>
          </c:xVal>
          <c:yVal>
            <c:numRef>
              <c:f>'光明乳业（600597）'!$C$2:$C$243</c:f>
              <c:numCache>
                <c:formatCode>General</c:formatCode>
                <c:ptCount val="242"/>
                <c:pt idx="0">
                  <c:v>1.1542000000000127E-2</c:v>
                </c:pt>
                <c:pt idx="1">
                  <c:v>6.2240000000000004E-3</c:v>
                </c:pt>
                <c:pt idx="2">
                  <c:v>-1.6494999999999999E-2</c:v>
                </c:pt>
                <c:pt idx="3">
                  <c:v>-4.5073000000000002E-2</c:v>
                </c:pt>
                <c:pt idx="4">
                  <c:v>1.0980000000000132E-3</c:v>
                </c:pt>
                <c:pt idx="5">
                  <c:v>-2.083300000000032E-2</c:v>
                </c:pt>
                <c:pt idx="6">
                  <c:v>2.7996E-2</c:v>
                </c:pt>
                <c:pt idx="7">
                  <c:v>0</c:v>
                </c:pt>
                <c:pt idx="8">
                  <c:v>3.159E-2</c:v>
                </c:pt>
                <c:pt idx="9">
                  <c:v>-4.2240000000000003E-3</c:v>
                </c:pt>
                <c:pt idx="10">
                  <c:v>7.1050000000000002E-2</c:v>
                </c:pt>
                <c:pt idx="11">
                  <c:v>0</c:v>
                </c:pt>
                <c:pt idx="12">
                  <c:v>0</c:v>
                </c:pt>
                <c:pt idx="13">
                  <c:v>6.9310000000000977E-3</c:v>
                </c:pt>
                <c:pt idx="14">
                  <c:v>-4.3264999999999998E-2</c:v>
                </c:pt>
                <c:pt idx="15">
                  <c:v>-9.2500000000000047E-3</c:v>
                </c:pt>
                <c:pt idx="16">
                  <c:v>-6.1203E-2</c:v>
                </c:pt>
                <c:pt idx="17">
                  <c:v>1.1050000000000001E-2</c:v>
                </c:pt>
                <c:pt idx="18">
                  <c:v>2.1858000000000002E-2</c:v>
                </c:pt>
                <c:pt idx="19">
                  <c:v>1.3904000000000126E-2</c:v>
                </c:pt>
                <c:pt idx="20">
                  <c:v>2.3206999999999998E-2</c:v>
                </c:pt>
                <c:pt idx="21">
                  <c:v>-1.4433E-2</c:v>
                </c:pt>
                <c:pt idx="22">
                  <c:v>-6.2760000000000853E-3</c:v>
                </c:pt>
                <c:pt idx="23">
                  <c:v>1.368400000000012E-2</c:v>
                </c:pt>
                <c:pt idx="24">
                  <c:v>2.2845000000000372E-2</c:v>
                </c:pt>
                <c:pt idx="25">
                  <c:v>-2.0300000000000001E-3</c:v>
                </c:pt>
                <c:pt idx="26">
                  <c:v>-1.5259E-2</c:v>
                </c:pt>
                <c:pt idx="27">
                  <c:v>2.2727000000000001E-2</c:v>
                </c:pt>
                <c:pt idx="28">
                  <c:v>-2.1212000000000002E-2</c:v>
                </c:pt>
                <c:pt idx="29">
                  <c:v>4.1279999999999945E-3</c:v>
                </c:pt>
                <c:pt idx="30">
                  <c:v>2.055E-3</c:v>
                </c:pt>
                <c:pt idx="31">
                  <c:v>-4.1029999999999999E-3</c:v>
                </c:pt>
                <c:pt idx="32">
                  <c:v>1.4417999999999978E-2</c:v>
                </c:pt>
                <c:pt idx="33">
                  <c:v>5.5838000000000013E-2</c:v>
                </c:pt>
                <c:pt idx="34">
                  <c:v>-1.5384999999999999E-2</c:v>
                </c:pt>
                <c:pt idx="35">
                  <c:v>2.3438000000000001E-2</c:v>
                </c:pt>
                <c:pt idx="36">
                  <c:v>1.2404999999999999E-2</c:v>
                </c:pt>
                <c:pt idx="37">
                  <c:v>1.6965000000000171E-2</c:v>
                </c:pt>
                <c:pt idx="38">
                  <c:v>-5.0046000000000014E-2</c:v>
                </c:pt>
                <c:pt idx="39">
                  <c:v>5.8539999999999998E-3</c:v>
                </c:pt>
                <c:pt idx="40">
                  <c:v>8.7290000000000006E-3</c:v>
                </c:pt>
                <c:pt idx="41">
                  <c:v>-1.9231000000000043E-2</c:v>
                </c:pt>
                <c:pt idx="42">
                  <c:v>-1.8627000000000001E-2</c:v>
                </c:pt>
                <c:pt idx="43">
                  <c:v>8.9910000000000007E-3</c:v>
                </c:pt>
                <c:pt idx="44">
                  <c:v>-1.6832000000000003E-2</c:v>
                </c:pt>
                <c:pt idx="45">
                  <c:v>2.0140000000000002E-3</c:v>
                </c:pt>
                <c:pt idx="46">
                  <c:v>1.9095000000000001E-2</c:v>
                </c:pt>
                <c:pt idx="47">
                  <c:v>1.3807000000000003E-2</c:v>
                </c:pt>
                <c:pt idx="48">
                  <c:v>3.8910000000000012E-3</c:v>
                </c:pt>
                <c:pt idx="49">
                  <c:v>-8.7210000000000013E-3</c:v>
                </c:pt>
                <c:pt idx="50">
                  <c:v>4.8880000000000104E-3</c:v>
                </c:pt>
                <c:pt idx="51">
                  <c:v>-1.7510000000000001E-2</c:v>
                </c:pt>
                <c:pt idx="52">
                  <c:v>-8.9110000000000005E-3</c:v>
                </c:pt>
                <c:pt idx="53">
                  <c:v>-3.9960000000000004E-3</c:v>
                </c:pt>
                <c:pt idx="54">
                  <c:v>2.6078000000000056E-2</c:v>
                </c:pt>
                <c:pt idx="55">
                  <c:v>9.7800000000000165E-4</c:v>
                </c:pt>
                <c:pt idx="56">
                  <c:v>4.8830000000000123E-3</c:v>
                </c:pt>
                <c:pt idx="57">
                  <c:v>-1.6521000000000167E-2</c:v>
                </c:pt>
                <c:pt idx="58">
                  <c:v>1.5810000000000001E-2</c:v>
                </c:pt>
                <c:pt idx="59">
                  <c:v>-5.8370000000000123E-3</c:v>
                </c:pt>
                <c:pt idx="60">
                  <c:v>2.8375999999999998E-2</c:v>
                </c:pt>
                <c:pt idx="61">
                  <c:v>0</c:v>
                </c:pt>
                <c:pt idx="62">
                  <c:v>1.6174999999999998E-2</c:v>
                </c:pt>
                <c:pt idx="63">
                  <c:v>3.1835000000000419E-2</c:v>
                </c:pt>
                <c:pt idx="64">
                  <c:v>-6.3520000000000104E-3</c:v>
                </c:pt>
                <c:pt idx="65">
                  <c:v>-1.6438000000000001E-2</c:v>
                </c:pt>
                <c:pt idx="66">
                  <c:v>-1.8570000000000147E-3</c:v>
                </c:pt>
                <c:pt idx="67">
                  <c:v>4.1860000000000001E-2</c:v>
                </c:pt>
                <c:pt idx="68">
                  <c:v>-9.8210000000000068E-3</c:v>
                </c:pt>
                <c:pt idx="69">
                  <c:v>-4.6889E-2</c:v>
                </c:pt>
                <c:pt idx="70">
                  <c:v>5.4872000000000434E-2</c:v>
                </c:pt>
                <c:pt idx="71">
                  <c:v>2.5111999999999999E-2</c:v>
                </c:pt>
                <c:pt idx="72">
                  <c:v>0</c:v>
                </c:pt>
                <c:pt idx="73">
                  <c:v>-1.3998E-2</c:v>
                </c:pt>
                <c:pt idx="74">
                  <c:v>2.0408000000000006E-2</c:v>
                </c:pt>
                <c:pt idx="75">
                  <c:v>-1.7391E-2</c:v>
                </c:pt>
                <c:pt idx="76">
                  <c:v>-2.6549000000000052E-2</c:v>
                </c:pt>
                <c:pt idx="77">
                  <c:v>-2.1818000000000001E-2</c:v>
                </c:pt>
                <c:pt idx="78">
                  <c:v>-0.100372</c:v>
                </c:pt>
                <c:pt idx="79">
                  <c:v>3.3057999999999997E-2</c:v>
                </c:pt>
                <c:pt idx="80">
                  <c:v>4.2000000000000023E-2</c:v>
                </c:pt>
                <c:pt idx="81">
                  <c:v>-4.1266999999999998E-2</c:v>
                </c:pt>
                <c:pt idx="82">
                  <c:v>-2.6026000000000001E-2</c:v>
                </c:pt>
                <c:pt idx="83">
                  <c:v>4.1110000000000001E-3</c:v>
                </c:pt>
                <c:pt idx="84">
                  <c:v>-6.3460000000000003E-2</c:v>
                </c:pt>
                <c:pt idx="85">
                  <c:v>-1.6393000000000001E-2</c:v>
                </c:pt>
                <c:pt idx="86">
                  <c:v>0.05</c:v>
                </c:pt>
                <c:pt idx="87">
                  <c:v>-1.2697999999999996E-2</c:v>
                </c:pt>
                <c:pt idx="88">
                  <c:v>-5.6806000000000023E-2</c:v>
                </c:pt>
                <c:pt idx="89">
                  <c:v>1.9317999999999998E-2</c:v>
                </c:pt>
                <c:pt idx="90">
                  <c:v>2.1181999999999999E-2</c:v>
                </c:pt>
                <c:pt idx="91">
                  <c:v>-1.6376000000000005E-2</c:v>
                </c:pt>
                <c:pt idx="92">
                  <c:v>2.7747000000000056E-2</c:v>
                </c:pt>
                <c:pt idx="93">
                  <c:v>3.1316999999999998E-2</c:v>
                </c:pt>
                <c:pt idx="94">
                  <c:v>-1.6754000000000005E-2</c:v>
                </c:pt>
                <c:pt idx="95">
                  <c:v>-2.1300000000000012E-3</c:v>
                </c:pt>
                <c:pt idx="96">
                  <c:v>4.2690000000000124E-3</c:v>
                </c:pt>
                <c:pt idx="97">
                  <c:v>-1.2751999999999998E-2</c:v>
                </c:pt>
                <c:pt idx="98">
                  <c:v>-4.1980999999999997E-2</c:v>
                </c:pt>
                <c:pt idx="99">
                  <c:v>-6.2921000000000019E-2</c:v>
                </c:pt>
                <c:pt idx="100">
                  <c:v>-4.7959999999999999E-3</c:v>
                </c:pt>
                <c:pt idx="101">
                  <c:v>-1.0843000000000005E-2</c:v>
                </c:pt>
                <c:pt idx="102">
                  <c:v>2.9233000000000293E-2</c:v>
                </c:pt>
                <c:pt idx="103">
                  <c:v>-3.0769000000000001E-2</c:v>
                </c:pt>
                <c:pt idx="104">
                  <c:v>1.0989000000000001E-2</c:v>
                </c:pt>
                <c:pt idx="105">
                  <c:v>1.5699999999999999E-2</c:v>
                </c:pt>
                <c:pt idx="106">
                  <c:v>-5.9450000000000587E-3</c:v>
                </c:pt>
                <c:pt idx="107">
                  <c:v>-1.0766000000000001E-2</c:v>
                </c:pt>
                <c:pt idx="108">
                  <c:v>-1.209E-3</c:v>
                </c:pt>
                <c:pt idx="109">
                  <c:v>-3.8740999999999998E-2</c:v>
                </c:pt>
                <c:pt idx="110">
                  <c:v>2.770800000000001E-2</c:v>
                </c:pt>
                <c:pt idx="111">
                  <c:v>6.1269999999999996E-3</c:v>
                </c:pt>
                <c:pt idx="112">
                  <c:v>-1.5834000000000001E-2</c:v>
                </c:pt>
                <c:pt idx="113">
                  <c:v>1.2380000000000021E-3</c:v>
                </c:pt>
                <c:pt idx="114">
                  <c:v>-1.2361E-2</c:v>
                </c:pt>
                <c:pt idx="115">
                  <c:v>2.5030000000000052E-3</c:v>
                </c:pt>
                <c:pt idx="116">
                  <c:v>-6.4919000000000004E-2</c:v>
                </c:pt>
                <c:pt idx="117">
                  <c:v>-1.7356E-2</c:v>
                </c:pt>
                <c:pt idx="118">
                  <c:v>-2.3098E-2</c:v>
                </c:pt>
                <c:pt idx="119">
                  <c:v>-4.1720000000000004E-3</c:v>
                </c:pt>
                <c:pt idx="120">
                  <c:v>-6.9830000000000855E-3</c:v>
                </c:pt>
                <c:pt idx="121">
                  <c:v>1.2657999999999996E-2</c:v>
                </c:pt>
                <c:pt idx="122">
                  <c:v>2.361100000000001E-2</c:v>
                </c:pt>
                <c:pt idx="123">
                  <c:v>-1.2212000000000001E-2</c:v>
                </c:pt>
                <c:pt idx="124">
                  <c:v>2.8846E-2</c:v>
                </c:pt>
                <c:pt idx="125">
                  <c:v>6.6760000000000534E-3</c:v>
                </c:pt>
                <c:pt idx="126">
                  <c:v>-2.6525E-2</c:v>
                </c:pt>
                <c:pt idx="127">
                  <c:v>3.1335000000000016E-2</c:v>
                </c:pt>
                <c:pt idx="128">
                  <c:v>-4.4914000000000114E-2</c:v>
                </c:pt>
                <c:pt idx="129">
                  <c:v>3.4578000000000005E-2</c:v>
                </c:pt>
                <c:pt idx="130">
                  <c:v>0.10026700000000002</c:v>
                </c:pt>
                <c:pt idx="131">
                  <c:v>2.3085999999999999E-2</c:v>
                </c:pt>
                <c:pt idx="132">
                  <c:v>1.1880000000000185E-3</c:v>
                </c:pt>
                <c:pt idx="133">
                  <c:v>0</c:v>
                </c:pt>
                <c:pt idx="134">
                  <c:v>2.7284000000000096E-2</c:v>
                </c:pt>
                <c:pt idx="135">
                  <c:v>-9.2380000000000014E-3</c:v>
                </c:pt>
                <c:pt idx="136">
                  <c:v>3.7296000000000051E-2</c:v>
                </c:pt>
                <c:pt idx="137">
                  <c:v>2.2470000000000346E-3</c:v>
                </c:pt>
                <c:pt idx="138">
                  <c:v>-1.009E-2</c:v>
                </c:pt>
                <c:pt idx="139">
                  <c:v>-1.3590000000000001E-2</c:v>
                </c:pt>
                <c:pt idx="140">
                  <c:v>4.0184000000000004E-2</c:v>
                </c:pt>
                <c:pt idx="141">
                  <c:v>-3.4216000000000003E-2</c:v>
                </c:pt>
                <c:pt idx="142">
                  <c:v>5.7140000000000003E-3</c:v>
                </c:pt>
                <c:pt idx="143">
                  <c:v>0</c:v>
                </c:pt>
                <c:pt idx="144">
                  <c:v>2.7273000000000439E-2</c:v>
                </c:pt>
                <c:pt idx="145">
                  <c:v>3.4292000000000003E-2</c:v>
                </c:pt>
                <c:pt idx="146">
                  <c:v>-4.9198000000000033E-2</c:v>
                </c:pt>
                <c:pt idx="147">
                  <c:v>8.9990000000000226E-3</c:v>
                </c:pt>
                <c:pt idx="148">
                  <c:v>-2.4525999999999989E-2</c:v>
                </c:pt>
                <c:pt idx="149">
                  <c:v>2.2857000000000287E-2</c:v>
                </c:pt>
                <c:pt idx="150">
                  <c:v>2.9050000000000006E-2</c:v>
                </c:pt>
                <c:pt idx="151">
                  <c:v>4.3429999999999996E-3</c:v>
                </c:pt>
                <c:pt idx="152">
                  <c:v>4.3239999999999997E-3</c:v>
                </c:pt>
                <c:pt idx="153">
                  <c:v>-6.4590000000000784E-3</c:v>
                </c:pt>
                <c:pt idx="154">
                  <c:v>-1.0830000000000021E-3</c:v>
                </c:pt>
                <c:pt idx="155">
                  <c:v>-5.4229999999999999E-3</c:v>
                </c:pt>
                <c:pt idx="156">
                  <c:v>7.6340000000000114E-3</c:v>
                </c:pt>
                <c:pt idx="157">
                  <c:v>-2.2727000000000001E-2</c:v>
                </c:pt>
                <c:pt idx="158">
                  <c:v>4.4300000000000624E-3</c:v>
                </c:pt>
                <c:pt idx="159">
                  <c:v>-1.2128E-2</c:v>
                </c:pt>
                <c:pt idx="160">
                  <c:v>2.7902000000000052E-2</c:v>
                </c:pt>
                <c:pt idx="161">
                  <c:v>1.9544000000000186E-2</c:v>
                </c:pt>
                <c:pt idx="162">
                  <c:v>-2.3428999999999988E-2</c:v>
                </c:pt>
                <c:pt idx="163">
                  <c:v>2.3990999999999988E-2</c:v>
                </c:pt>
                <c:pt idx="164">
                  <c:v>2.6624000000000002E-2</c:v>
                </c:pt>
                <c:pt idx="165">
                  <c:v>2.8008000000000002E-2</c:v>
                </c:pt>
                <c:pt idx="166">
                  <c:v>-1.0089999999999999E-3</c:v>
                </c:pt>
                <c:pt idx="167">
                  <c:v>-1.1110999999999999E-2</c:v>
                </c:pt>
                <c:pt idx="168">
                  <c:v>-3.4729000000000003E-2</c:v>
                </c:pt>
                <c:pt idx="169">
                  <c:v>2.1163999999999999E-2</c:v>
                </c:pt>
                <c:pt idx="170">
                  <c:v>1.0363000000000001E-2</c:v>
                </c:pt>
                <c:pt idx="171">
                  <c:v>1.3332999999999999E-2</c:v>
                </c:pt>
                <c:pt idx="172">
                  <c:v>-2.0243000000000056E-2</c:v>
                </c:pt>
                <c:pt idx="173">
                  <c:v>-2.0660000000000001E-3</c:v>
                </c:pt>
                <c:pt idx="174">
                  <c:v>-6.2110000000000134E-3</c:v>
                </c:pt>
                <c:pt idx="175">
                  <c:v>0</c:v>
                </c:pt>
                <c:pt idx="176">
                  <c:v>5.2080000000000034E-3</c:v>
                </c:pt>
                <c:pt idx="177">
                  <c:v>4.9741000000000014E-2</c:v>
                </c:pt>
                <c:pt idx="178">
                  <c:v>-7.8970000000000012E-3</c:v>
                </c:pt>
                <c:pt idx="179">
                  <c:v>8.9550000000001451E-3</c:v>
                </c:pt>
                <c:pt idx="180">
                  <c:v>-1.8738000000000001E-2</c:v>
                </c:pt>
                <c:pt idx="181">
                  <c:v>2.2110999999999999E-2</c:v>
                </c:pt>
                <c:pt idx="182">
                  <c:v>-1.4749E-2</c:v>
                </c:pt>
                <c:pt idx="183">
                  <c:v>-3.493000000000001E-2</c:v>
                </c:pt>
                <c:pt idx="184">
                  <c:v>1.5512000000000001E-2</c:v>
                </c:pt>
                <c:pt idx="185">
                  <c:v>-4.3788000000000014E-2</c:v>
                </c:pt>
                <c:pt idx="186">
                  <c:v>-5.3249999999999955E-3</c:v>
                </c:pt>
                <c:pt idx="187">
                  <c:v>1.0707000000000001E-2</c:v>
                </c:pt>
                <c:pt idx="188">
                  <c:v>8.4750000000001248E-3</c:v>
                </c:pt>
                <c:pt idx="189">
                  <c:v>-4.2020000000000104E-3</c:v>
                </c:pt>
                <c:pt idx="190">
                  <c:v>-3.1650000000000302E-3</c:v>
                </c:pt>
                <c:pt idx="191">
                  <c:v>1.3757E-2</c:v>
                </c:pt>
                <c:pt idx="192">
                  <c:v>2.4008000000000002E-2</c:v>
                </c:pt>
                <c:pt idx="193">
                  <c:v>-1.4270999999999994E-2</c:v>
                </c:pt>
                <c:pt idx="194">
                  <c:v>-8.2730000000000008E-3</c:v>
                </c:pt>
                <c:pt idx="195">
                  <c:v>-1.1469999999999999E-2</c:v>
                </c:pt>
                <c:pt idx="196">
                  <c:v>1.3712999999999999E-2</c:v>
                </c:pt>
                <c:pt idx="197">
                  <c:v>1.6649000000000001E-2</c:v>
                </c:pt>
                <c:pt idx="198">
                  <c:v>0</c:v>
                </c:pt>
                <c:pt idx="199">
                  <c:v>9.2120000000000066E-3</c:v>
                </c:pt>
                <c:pt idx="200">
                  <c:v>7.0990000000000636E-3</c:v>
                </c:pt>
                <c:pt idx="201">
                  <c:v>5.2367000000000677E-2</c:v>
                </c:pt>
                <c:pt idx="202">
                  <c:v>2.0095999999999999E-2</c:v>
                </c:pt>
                <c:pt idx="203">
                  <c:v>5.6290000000000003E-3</c:v>
                </c:pt>
                <c:pt idx="204">
                  <c:v>-9.3300000000000728E-4</c:v>
                </c:pt>
                <c:pt idx="205">
                  <c:v>-2.8944999999999999E-2</c:v>
                </c:pt>
                <c:pt idx="206">
                  <c:v>-5.8653999999999998E-2</c:v>
                </c:pt>
                <c:pt idx="207">
                  <c:v>3.8815000000000002E-2</c:v>
                </c:pt>
                <c:pt idx="208">
                  <c:v>-5.5064000000000023E-2</c:v>
                </c:pt>
                <c:pt idx="209">
                  <c:v>-2.3932999999999999E-2</c:v>
                </c:pt>
                <c:pt idx="210">
                  <c:v>0</c:v>
                </c:pt>
                <c:pt idx="211">
                  <c:v>1.4925000000000001E-2</c:v>
                </c:pt>
                <c:pt idx="212">
                  <c:v>-7.3530000000000114E-3</c:v>
                </c:pt>
                <c:pt idx="213">
                  <c:v>7.4070000000000134E-3</c:v>
                </c:pt>
                <c:pt idx="214">
                  <c:v>3.5714000000000003E-2</c:v>
                </c:pt>
                <c:pt idx="215">
                  <c:v>1.1155999999999998E-2</c:v>
                </c:pt>
                <c:pt idx="216">
                  <c:v>-1.3039E-2</c:v>
                </c:pt>
                <c:pt idx="217">
                  <c:v>3.4553E-2</c:v>
                </c:pt>
                <c:pt idx="218">
                  <c:v>-4.4204000000000014E-2</c:v>
                </c:pt>
                <c:pt idx="219">
                  <c:v>2.055E-3</c:v>
                </c:pt>
                <c:pt idx="220">
                  <c:v>8.4103000000000025E-2</c:v>
                </c:pt>
                <c:pt idx="221">
                  <c:v>-2.7436000000000307E-2</c:v>
                </c:pt>
                <c:pt idx="222">
                  <c:v>-3.7938000000000006E-2</c:v>
                </c:pt>
                <c:pt idx="223">
                  <c:v>3.1344999999999998E-2</c:v>
                </c:pt>
                <c:pt idx="224">
                  <c:v>2.9412000000000001E-2</c:v>
                </c:pt>
                <c:pt idx="225">
                  <c:v>1.9050000000000174E-3</c:v>
                </c:pt>
                <c:pt idx="226">
                  <c:v>1.6160000000000101E-2</c:v>
                </c:pt>
                <c:pt idx="227">
                  <c:v>3.5547000000000002E-2</c:v>
                </c:pt>
                <c:pt idx="228">
                  <c:v>3.252E-2</c:v>
                </c:pt>
                <c:pt idx="229">
                  <c:v>-7.8740000000000112E-3</c:v>
                </c:pt>
                <c:pt idx="230">
                  <c:v>-9.7000000000000003E-3</c:v>
                </c:pt>
                <c:pt idx="231">
                  <c:v>6.2330000000000736E-3</c:v>
                </c:pt>
                <c:pt idx="232">
                  <c:v>-4.4247999999999996E-2</c:v>
                </c:pt>
                <c:pt idx="233">
                  <c:v>3.7040000000000415E-3</c:v>
                </c:pt>
                <c:pt idx="234">
                  <c:v>-7.3800000000000124E-3</c:v>
                </c:pt>
                <c:pt idx="235">
                  <c:v>8.3640000000000068E-3</c:v>
                </c:pt>
                <c:pt idx="236">
                  <c:v>-2.5806000000000006E-2</c:v>
                </c:pt>
                <c:pt idx="237">
                  <c:v>-3.1220000000000001E-2</c:v>
                </c:pt>
                <c:pt idx="238">
                  <c:v>-6.8360000000000677E-3</c:v>
                </c:pt>
                <c:pt idx="239">
                  <c:v>2.9500000000000012E-3</c:v>
                </c:pt>
                <c:pt idx="240">
                  <c:v>-1.9608000000000174E-2</c:v>
                </c:pt>
                <c:pt idx="241">
                  <c:v>2.5999999999999999E-2</c:v>
                </c:pt>
              </c:numCache>
            </c:numRef>
          </c:yVal>
          <c:smooth val="0"/>
          <c:extLst>
            <c:ext xmlns:c16="http://schemas.microsoft.com/office/drawing/2014/chart" uri="{C3380CC4-5D6E-409C-BE32-E72D297353CC}">
              <c16:uniqueId val="{00000001-75A7-4CFB-9BF1-185B750780A1}"/>
            </c:ext>
          </c:extLst>
        </c:ser>
        <c:dLbls>
          <c:showLegendKey val="0"/>
          <c:showVal val="0"/>
          <c:showCatName val="0"/>
          <c:showSerName val="0"/>
          <c:showPercent val="0"/>
          <c:showBubbleSize val="0"/>
        </c:dLbls>
        <c:axId val="906422832"/>
        <c:axId val="906423392"/>
      </c:scatterChart>
      <c:valAx>
        <c:axId val="906422832"/>
        <c:scaling>
          <c:orientation val="minMax"/>
          <c:max val="4.0000000000000022E-2"/>
          <c:min val="-6.0000000000000032E-2"/>
        </c:scaling>
        <c:delete val="0"/>
        <c:axPos val="b"/>
        <c:title>
          <c:tx>
            <c:rich>
              <a:bodyPr/>
              <a:lstStyle/>
              <a:p>
                <a:pPr algn="ctr" rtl="0">
                  <a:defRPr/>
                </a:pPr>
                <a:r>
                  <a:rPr lang="en-US" dirty="0" err="1"/>
                  <a:t>r</a:t>
                </a:r>
                <a:r>
                  <a:rPr lang="en-US" baseline="-25000" dirty="0" err="1"/>
                  <a:t>市场</a:t>
                </a:r>
                <a:endParaRPr lang="en-US" baseline="-25000" dirty="0"/>
              </a:p>
            </c:rich>
          </c:tx>
          <c:layout>
            <c:manualLayout>
              <c:xMode val="edge"/>
              <c:yMode val="edge"/>
              <c:x val="0.51761314782207635"/>
              <c:y val="0.87349515449529802"/>
            </c:manualLayout>
          </c:layout>
          <c:overlay val="0"/>
        </c:title>
        <c:numFmt formatCode="#,##0.00_ " sourceLinked="0"/>
        <c:majorTickMark val="out"/>
        <c:minorTickMark val="none"/>
        <c:tickLblPos val="nextTo"/>
        <c:spPr>
          <a:ln w="6350">
            <a:solidFill>
              <a:schemeClr val="tx1">
                <a:lumMod val="50000"/>
                <a:lumOff val="50000"/>
              </a:schemeClr>
            </a:solidFill>
          </a:ln>
        </c:spPr>
        <c:txPr>
          <a:bodyPr/>
          <a:lstStyle/>
          <a:p>
            <a:pPr algn="ctr">
              <a:defRPr/>
            </a:pPr>
            <a:endParaRPr lang="zh-CN"/>
          </a:p>
        </c:txPr>
        <c:crossAx val="906423392"/>
        <c:crossesAt val="-0.1"/>
        <c:crossBetween val="midCat"/>
        <c:majorUnit val="3.0000000000000002E-2"/>
      </c:valAx>
      <c:valAx>
        <c:axId val="906423392"/>
        <c:scaling>
          <c:orientation val="minMax"/>
          <c:max val="0.12000000000000002"/>
          <c:min val="-0.1"/>
        </c:scaling>
        <c:delete val="0"/>
        <c:axPos val="l"/>
        <c:title>
          <c:tx>
            <c:rich>
              <a:bodyPr/>
              <a:lstStyle/>
              <a:p>
                <a:pPr algn="ctr" rtl="0">
                  <a:defRPr/>
                </a:pPr>
                <a:r>
                  <a:rPr lang="en-US" dirty="0" err="1"/>
                  <a:t>r</a:t>
                </a:r>
                <a:r>
                  <a:rPr lang="en-US" baseline="-25000" dirty="0" err="1"/>
                  <a:t>光明乳业</a:t>
                </a:r>
                <a:endParaRPr lang="en-US" baseline="-25000" dirty="0"/>
              </a:p>
            </c:rich>
          </c:tx>
          <c:layout>
            <c:manualLayout>
              <c:xMode val="edge"/>
              <c:yMode val="edge"/>
              <c:x val="9.6668272318561708E-3"/>
              <c:y val="0.44837266593659153"/>
            </c:manualLayout>
          </c:layout>
          <c:overlay val="0"/>
        </c:title>
        <c:numFmt formatCode="#,##0.00_ " sourceLinked="0"/>
        <c:majorTickMark val="out"/>
        <c:minorTickMark val="none"/>
        <c:tickLblPos val="nextTo"/>
        <c:spPr>
          <a:ln w="6350">
            <a:solidFill>
              <a:schemeClr val="tx1">
                <a:lumMod val="50000"/>
                <a:lumOff val="50000"/>
              </a:schemeClr>
            </a:solidFill>
          </a:ln>
        </c:spPr>
        <c:txPr>
          <a:bodyPr rot="0"/>
          <a:lstStyle/>
          <a:p>
            <a:pPr>
              <a:defRPr/>
            </a:pPr>
            <a:endParaRPr lang="zh-CN"/>
          </a:p>
        </c:txPr>
        <c:crossAx val="906422832"/>
        <c:crossesAt val="-0.1"/>
        <c:crossBetween val="midCat"/>
        <c:majorUnit val="0.05"/>
      </c:valAx>
      <c:spPr>
        <a:noFill/>
        <a:ln w="6350">
          <a:solidFill>
            <a:schemeClr val="tx1">
              <a:lumMod val="50000"/>
              <a:lumOff val="50000"/>
            </a:schemeClr>
          </a:solidFill>
        </a:ln>
      </c:spPr>
    </c:plotArea>
    <c:plotVisOnly val="1"/>
    <c:dispBlanksAs val="gap"/>
    <c:showDLblsOverMax val="0"/>
  </c:chart>
  <c:spPr>
    <a:noFill/>
    <a:ln>
      <a:noFill/>
    </a:ln>
  </c:spPr>
  <c:txPr>
    <a:bodyPr/>
    <a:lstStyle/>
    <a:p>
      <a:pPr algn="ctr">
        <a:defRPr lang="zh-CN" altLang="en-US" sz="1600" b="1" i="0" u="none" strike="noStrike" kern="1200" baseline="0">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rtl="0">
              <a:defRPr/>
            </a:pPr>
            <a:r>
              <a:rPr lang="en-US" dirty="0" err="1"/>
              <a:t>r</a:t>
            </a:r>
            <a:r>
              <a:rPr lang="en-US" baseline="-25000" dirty="0" err="1"/>
              <a:t>四川长虹</a:t>
            </a:r>
            <a:r>
              <a:rPr lang="en-US" dirty="0"/>
              <a:t> = 0.00+0.99*</a:t>
            </a:r>
            <a:r>
              <a:rPr lang="en-US" dirty="0" err="1"/>
              <a:t>r</a:t>
            </a:r>
            <a:r>
              <a:rPr lang="en-US" baseline="-25000" dirty="0" err="1"/>
              <a:t>市场</a:t>
            </a:r>
            <a:endParaRPr lang="en-US" baseline="-25000" dirty="0"/>
          </a:p>
          <a:p>
            <a:pPr algn="l" rtl="0">
              <a:defRPr/>
            </a:pPr>
            <a:r>
              <a:rPr lang="en-US" dirty="0"/>
              <a:t>R-Square = 0.45</a:t>
            </a:r>
          </a:p>
        </c:rich>
      </c:tx>
      <c:layout>
        <c:manualLayout>
          <c:xMode val="edge"/>
          <c:yMode val="edge"/>
          <c:x val="0.24453436095054593"/>
          <c:y val="1.7333409905993857E-2"/>
        </c:manualLayout>
      </c:layout>
      <c:overlay val="0"/>
    </c:title>
    <c:autoTitleDeleted val="0"/>
    <c:plotArea>
      <c:layout>
        <c:manualLayout>
          <c:layoutTarget val="inner"/>
          <c:xMode val="edge"/>
          <c:yMode val="edge"/>
          <c:x val="0.24313583815028941"/>
          <c:y val="0.16044061209599791"/>
          <c:w val="0.67368618829128235"/>
          <c:h val="0.66213675409692052"/>
        </c:manualLayout>
      </c:layout>
      <c:scatterChart>
        <c:scatterStyle val="lineMarker"/>
        <c:varyColors val="0"/>
        <c:ser>
          <c:idx val="0"/>
          <c:order val="0"/>
          <c:spPr>
            <a:ln w="28575">
              <a:noFill/>
            </a:ln>
          </c:spPr>
          <c:marker>
            <c:symbol val="circle"/>
            <c:size val="2"/>
            <c:spPr>
              <a:solidFill>
                <a:schemeClr val="tx1"/>
              </a:solidFill>
              <a:ln>
                <a:noFill/>
              </a:ln>
            </c:spPr>
          </c:marker>
          <c:trendline>
            <c:spPr>
              <a:ln w="25400"/>
            </c:spPr>
            <c:trendlineType val="linear"/>
            <c:dispRSqr val="0"/>
            <c:dispEq val="0"/>
          </c:trendline>
          <c:xVal>
            <c:numRef>
              <c:f>'四川长虹（600839）'!$B$2:$B$243</c:f>
              <c:numCache>
                <c:formatCode>General</c:formatCode>
                <c:ptCount val="242"/>
                <c:pt idx="0">
                  <c:v>-7.5970000000000013E-3</c:v>
                </c:pt>
                <c:pt idx="1">
                  <c:v>8.2400000000000008E-3</c:v>
                </c:pt>
                <c:pt idx="2">
                  <c:v>-6.7390000000000895E-3</c:v>
                </c:pt>
                <c:pt idx="3">
                  <c:v>-2.1361999999999999E-2</c:v>
                </c:pt>
                <c:pt idx="4">
                  <c:v>4.3900000000000024E-3</c:v>
                </c:pt>
                <c:pt idx="5">
                  <c:v>3.0260000000000052E-3</c:v>
                </c:pt>
                <c:pt idx="6">
                  <c:v>1.7616E-2</c:v>
                </c:pt>
                <c:pt idx="7">
                  <c:v>-2.7699000000000293E-2</c:v>
                </c:pt>
                <c:pt idx="8">
                  <c:v>1.6506000000000003E-2</c:v>
                </c:pt>
                <c:pt idx="9">
                  <c:v>4.5690000000000114E-3</c:v>
                </c:pt>
                <c:pt idx="10">
                  <c:v>6.5420000000000113E-3</c:v>
                </c:pt>
                <c:pt idx="11">
                  <c:v>6.9300000000001045E-4</c:v>
                </c:pt>
                <c:pt idx="12">
                  <c:v>-3.3170999999999999E-2</c:v>
                </c:pt>
                <c:pt idx="13">
                  <c:v>5.0900000000000034E-3</c:v>
                </c:pt>
                <c:pt idx="14">
                  <c:v>-1.3664000000000101E-2</c:v>
                </c:pt>
                <c:pt idx="15">
                  <c:v>-1.1604000000000001E-2</c:v>
                </c:pt>
                <c:pt idx="16">
                  <c:v>-2.6898000000000002E-2</c:v>
                </c:pt>
                <c:pt idx="17">
                  <c:v>-1.1939000000000003E-2</c:v>
                </c:pt>
                <c:pt idx="18">
                  <c:v>5.1269999999999996E-3</c:v>
                </c:pt>
                <c:pt idx="19">
                  <c:v>8.4000000000001033E-4</c:v>
                </c:pt>
                <c:pt idx="20">
                  <c:v>-1.4371E-2</c:v>
                </c:pt>
                <c:pt idx="21">
                  <c:v>-3.2110000000000012E-3</c:v>
                </c:pt>
                <c:pt idx="22">
                  <c:v>2.2477000000000389E-2</c:v>
                </c:pt>
                <c:pt idx="23">
                  <c:v>1.1300000000000201E-4</c:v>
                </c:pt>
                <c:pt idx="24">
                  <c:v>-1.9299E-2</c:v>
                </c:pt>
                <c:pt idx="25">
                  <c:v>-1.3179999999999978E-3</c:v>
                </c:pt>
                <c:pt idx="26">
                  <c:v>3.2560000000000002E-3</c:v>
                </c:pt>
                <c:pt idx="27">
                  <c:v>1.2593E-2</c:v>
                </c:pt>
                <c:pt idx="28">
                  <c:v>6.7500000000000741E-4</c:v>
                </c:pt>
                <c:pt idx="29">
                  <c:v>1.1443000000000121E-2</c:v>
                </c:pt>
                <c:pt idx="30">
                  <c:v>-4.1000000000000003E-3</c:v>
                </c:pt>
                <c:pt idx="31">
                  <c:v>-4.5970000000000004E-3</c:v>
                </c:pt>
                <c:pt idx="32">
                  <c:v>1.5368000000000001E-2</c:v>
                </c:pt>
                <c:pt idx="33">
                  <c:v>1.4297999999999898E-2</c:v>
                </c:pt>
                <c:pt idx="34">
                  <c:v>-1.8590000000000152E-3</c:v>
                </c:pt>
                <c:pt idx="35">
                  <c:v>1.2486000000000001E-2</c:v>
                </c:pt>
                <c:pt idx="36">
                  <c:v>-2.9900000000000052E-3</c:v>
                </c:pt>
                <c:pt idx="37">
                  <c:v>8.4210000000000066E-3</c:v>
                </c:pt>
                <c:pt idx="38">
                  <c:v>-2.6554999999999999E-2</c:v>
                </c:pt>
                <c:pt idx="39">
                  <c:v>2.4220000000000001E-3</c:v>
                </c:pt>
                <c:pt idx="40">
                  <c:v>8.3060000000001067E-3</c:v>
                </c:pt>
                <c:pt idx="41">
                  <c:v>5.4740000000000543E-3</c:v>
                </c:pt>
                <c:pt idx="42">
                  <c:v>-8.3120000000000728E-3</c:v>
                </c:pt>
                <c:pt idx="43">
                  <c:v>-8.1300000000000003E-4</c:v>
                </c:pt>
                <c:pt idx="44">
                  <c:v>-1.3635000000000001E-2</c:v>
                </c:pt>
                <c:pt idx="45">
                  <c:v>-1.2246999999999996E-2</c:v>
                </c:pt>
                <c:pt idx="46">
                  <c:v>7.1590000000000134E-3</c:v>
                </c:pt>
                <c:pt idx="47">
                  <c:v>2.1572000000000001E-2</c:v>
                </c:pt>
                <c:pt idx="48">
                  <c:v>-1.1270000000000021E-3</c:v>
                </c:pt>
                <c:pt idx="49">
                  <c:v>7.8449999999999995E-3</c:v>
                </c:pt>
                <c:pt idx="50">
                  <c:v>3.2370000000000307E-3</c:v>
                </c:pt>
                <c:pt idx="51">
                  <c:v>-6.6730000000000114E-3</c:v>
                </c:pt>
                <c:pt idx="52">
                  <c:v>2.6530000000000052E-3</c:v>
                </c:pt>
                <c:pt idx="53">
                  <c:v>-1.2673E-2</c:v>
                </c:pt>
                <c:pt idx="54">
                  <c:v>1.4123E-2</c:v>
                </c:pt>
                <c:pt idx="55">
                  <c:v>2.0062E-2</c:v>
                </c:pt>
                <c:pt idx="56">
                  <c:v>2.6690000000000012E-3</c:v>
                </c:pt>
                <c:pt idx="57">
                  <c:v>-4.8219999999999999E-3</c:v>
                </c:pt>
                <c:pt idx="58">
                  <c:v>1.3308000000000007E-2</c:v>
                </c:pt>
                <c:pt idx="59">
                  <c:v>3.1850000000000316E-3</c:v>
                </c:pt>
                <c:pt idx="60">
                  <c:v>-3.3900000000000011E-4</c:v>
                </c:pt>
                <c:pt idx="61">
                  <c:v>-2.1370000000000052E-3</c:v>
                </c:pt>
                <c:pt idx="62">
                  <c:v>-8.6950000000000048E-3</c:v>
                </c:pt>
                <c:pt idx="63">
                  <c:v>1.0302E-2</c:v>
                </c:pt>
                <c:pt idx="64">
                  <c:v>-3.8150000000000002E-3</c:v>
                </c:pt>
                <c:pt idx="65">
                  <c:v>5.2570000000000004E-3</c:v>
                </c:pt>
                <c:pt idx="66">
                  <c:v>4.2170000000000003E-3</c:v>
                </c:pt>
                <c:pt idx="67">
                  <c:v>-4.3969999999999999E-3</c:v>
                </c:pt>
                <c:pt idx="68">
                  <c:v>-9.2250000000000006E-3</c:v>
                </c:pt>
                <c:pt idx="69">
                  <c:v>-4.9284000000000001E-2</c:v>
                </c:pt>
                <c:pt idx="70">
                  <c:v>1.3649999999999999E-3</c:v>
                </c:pt>
                <c:pt idx="71">
                  <c:v>2.175500000000001E-2</c:v>
                </c:pt>
                <c:pt idx="72">
                  <c:v>-7.8420000000000104E-3</c:v>
                </c:pt>
                <c:pt idx="73">
                  <c:v>-6.1180000000000002E-3</c:v>
                </c:pt>
                <c:pt idx="74">
                  <c:v>-4.3119999999999999E-3</c:v>
                </c:pt>
                <c:pt idx="75">
                  <c:v>-2.1084000000000002E-2</c:v>
                </c:pt>
                <c:pt idx="76">
                  <c:v>-3.8940000000000012E-3</c:v>
                </c:pt>
                <c:pt idx="77">
                  <c:v>-1.5266999999999999E-2</c:v>
                </c:pt>
                <c:pt idx="78">
                  <c:v>-4.9860000000000659E-3</c:v>
                </c:pt>
                <c:pt idx="79">
                  <c:v>-1.0749999999999999E-2</c:v>
                </c:pt>
                <c:pt idx="80">
                  <c:v>1.1649000000000001E-2</c:v>
                </c:pt>
                <c:pt idx="81">
                  <c:v>-3.8723E-2</c:v>
                </c:pt>
                <c:pt idx="82">
                  <c:v>-1.8312999999999999E-2</c:v>
                </c:pt>
                <c:pt idx="83">
                  <c:v>8.0000000000000267E-6</c:v>
                </c:pt>
                <c:pt idx="84">
                  <c:v>-2.1780999999999998E-2</c:v>
                </c:pt>
                <c:pt idx="85">
                  <c:v>-2.5900000000000006E-4</c:v>
                </c:pt>
                <c:pt idx="86">
                  <c:v>2.3970000000000002E-2</c:v>
                </c:pt>
                <c:pt idx="87">
                  <c:v>-3.3940000000000012E-3</c:v>
                </c:pt>
                <c:pt idx="88">
                  <c:v>-5.4288000000000003E-2</c:v>
                </c:pt>
                <c:pt idx="89">
                  <c:v>1.7444000000000001E-2</c:v>
                </c:pt>
                <c:pt idx="90">
                  <c:v>-1.2970000000000021E-3</c:v>
                </c:pt>
                <c:pt idx="91">
                  <c:v>-1.3557000000000001E-2</c:v>
                </c:pt>
                <c:pt idx="92">
                  <c:v>1.5945999999999998E-2</c:v>
                </c:pt>
                <c:pt idx="93">
                  <c:v>3.7633000000000513E-2</c:v>
                </c:pt>
                <c:pt idx="94">
                  <c:v>-1.7447000000000001E-2</c:v>
                </c:pt>
                <c:pt idx="95">
                  <c:v>1.6800000000000224E-3</c:v>
                </c:pt>
                <c:pt idx="96">
                  <c:v>1.6126000000000001E-2</c:v>
                </c:pt>
                <c:pt idx="97">
                  <c:v>1.96000000000003E-4</c:v>
                </c:pt>
                <c:pt idx="98">
                  <c:v>-2.5370000000000011E-2</c:v>
                </c:pt>
                <c:pt idx="99">
                  <c:v>-1.1655E-2</c:v>
                </c:pt>
                <c:pt idx="100">
                  <c:v>3.4910000000000002E-3</c:v>
                </c:pt>
                <c:pt idx="101">
                  <c:v>-6.2120000000000014E-3</c:v>
                </c:pt>
                <c:pt idx="102">
                  <c:v>3.5100000000000092E-3</c:v>
                </c:pt>
                <c:pt idx="103">
                  <c:v>-1.4409999999999996E-2</c:v>
                </c:pt>
                <c:pt idx="104">
                  <c:v>2.0640000000000012E-3</c:v>
                </c:pt>
                <c:pt idx="105">
                  <c:v>2.8974E-2</c:v>
                </c:pt>
                <c:pt idx="106">
                  <c:v>-7.8070000000000014E-3</c:v>
                </c:pt>
                <c:pt idx="107">
                  <c:v>9.6300000000000042E-4</c:v>
                </c:pt>
                <c:pt idx="108">
                  <c:v>-5.5330000000000578E-3</c:v>
                </c:pt>
                <c:pt idx="109">
                  <c:v>-2.3993999999999998E-2</c:v>
                </c:pt>
                <c:pt idx="110">
                  <c:v>3.1095000000000279E-2</c:v>
                </c:pt>
                <c:pt idx="111">
                  <c:v>3.2000000000000383E-3</c:v>
                </c:pt>
                <c:pt idx="112">
                  <c:v>-7.1219999999999999E-3</c:v>
                </c:pt>
                <c:pt idx="113">
                  <c:v>9.6000000000000067E-4</c:v>
                </c:pt>
                <c:pt idx="114">
                  <c:v>-7.9700000000000881E-3</c:v>
                </c:pt>
                <c:pt idx="115">
                  <c:v>-9.1320000000000047E-3</c:v>
                </c:pt>
                <c:pt idx="116">
                  <c:v>-4.6990999999999998E-2</c:v>
                </c:pt>
                <c:pt idx="117">
                  <c:v>-1.3912000000000001E-2</c:v>
                </c:pt>
                <c:pt idx="118">
                  <c:v>-1.1214999999999999E-2</c:v>
                </c:pt>
                <c:pt idx="119">
                  <c:v>1.1990000000000139E-3</c:v>
                </c:pt>
                <c:pt idx="120">
                  <c:v>-6.8270000000000023E-3</c:v>
                </c:pt>
                <c:pt idx="121">
                  <c:v>2.3136E-2</c:v>
                </c:pt>
                <c:pt idx="122">
                  <c:v>7.7610000000000534E-3</c:v>
                </c:pt>
                <c:pt idx="123">
                  <c:v>-1.8100000000000173E-3</c:v>
                </c:pt>
                <c:pt idx="124">
                  <c:v>2.5652999999999999E-2</c:v>
                </c:pt>
                <c:pt idx="125">
                  <c:v>1.0263000000000001E-2</c:v>
                </c:pt>
                <c:pt idx="126">
                  <c:v>-1.5568000000000005E-2</c:v>
                </c:pt>
                <c:pt idx="127">
                  <c:v>7.4970000000000123E-3</c:v>
                </c:pt>
                <c:pt idx="128">
                  <c:v>-2.0088999999999999E-2</c:v>
                </c:pt>
                <c:pt idx="129">
                  <c:v>1.8450000000000135E-3</c:v>
                </c:pt>
                <c:pt idx="130">
                  <c:v>2.3559999999999998E-2</c:v>
                </c:pt>
                <c:pt idx="131">
                  <c:v>2.3730999999999999E-2</c:v>
                </c:pt>
                <c:pt idx="132">
                  <c:v>2.6910000000000002E-3</c:v>
                </c:pt>
                <c:pt idx="133">
                  <c:v>1.2623000000000001E-2</c:v>
                </c:pt>
                <c:pt idx="134">
                  <c:v>3.8910000000000012E-3</c:v>
                </c:pt>
                <c:pt idx="135">
                  <c:v>8.3000000000000226E-3</c:v>
                </c:pt>
                <c:pt idx="136">
                  <c:v>-4.0629999999999998E-3</c:v>
                </c:pt>
                <c:pt idx="137">
                  <c:v>2.3607000000000006E-2</c:v>
                </c:pt>
                <c:pt idx="138">
                  <c:v>5.352E-3</c:v>
                </c:pt>
                <c:pt idx="139">
                  <c:v>-2.6050000000000092E-3</c:v>
                </c:pt>
                <c:pt idx="140">
                  <c:v>1.6878000000000001E-2</c:v>
                </c:pt>
                <c:pt idx="141">
                  <c:v>-1.7524999999999999E-2</c:v>
                </c:pt>
                <c:pt idx="142">
                  <c:v>5.1209999999999997E-3</c:v>
                </c:pt>
                <c:pt idx="143">
                  <c:v>-4.9659999999999999E-3</c:v>
                </c:pt>
                <c:pt idx="144">
                  <c:v>1.6308000000000003E-2</c:v>
                </c:pt>
                <c:pt idx="145">
                  <c:v>6.7410000000000803E-3</c:v>
                </c:pt>
                <c:pt idx="146">
                  <c:v>-3.1279000000000369E-2</c:v>
                </c:pt>
                <c:pt idx="147">
                  <c:v>7.1720000000000134E-3</c:v>
                </c:pt>
                <c:pt idx="148">
                  <c:v>-1.2475E-2</c:v>
                </c:pt>
                <c:pt idx="149">
                  <c:v>1.4763999999999999E-2</c:v>
                </c:pt>
                <c:pt idx="150">
                  <c:v>2.2868000000000006E-2</c:v>
                </c:pt>
                <c:pt idx="151">
                  <c:v>5.8020000000000033E-3</c:v>
                </c:pt>
                <c:pt idx="152">
                  <c:v>-1.3420000000000151E-3</c:v>
                </c:pt>
                <c:pt idx="153">
                  <c:v>6.0629999999999998E-3</c:v>
                </c:pt>
                <c:pt idx="154">
                  <c:v>-1.9330000000000003E-2</c:v>
                </c:pt>
                <c:pt idx="155">
                  <c:v>1.237E-3</c:v>
                </c:pt>
                <c:pt idx="156">
                  <c:v>6.5070000000000024E-3</c:v>
                </c:pt>
                <c:pt idx="157">
                  <c:v>-2.1718999999999999E-2</c:v>
                </c:pt>
                <c:pt idx="158">
                  <c:v>3.8480000000000285E-3</c:v>
                </c:pt>
                <c:pt idx="159">
                  <c:v>3.6730000000000352E-3</c:v>
                </c:pt>
                <c:pt idx="160">
                  <c:v>2.0395999999999997E-2</c:v>
                </c:pt>
                <c:pt idx="161">
                  <c:v>-1.6670000000000157E-3</c:v>
                </c:pt>
                <c:pt idx="162">
                  <c:v>-7.6330000000000607E-3</c:v>
                </c:pt>
                <c:pt idx="163">
                  <c:v>1.5365999999999999E-2</c:v>
                </c:pt>
                <c:pt idx="164">
                  <c:v>2.1600000000000052E-3</c:v>
                </c:pt>
                <c:pt idx="165">
                  <c:v>1.1598000000000001E-2</c:v>
                </c:pt>
                <c:pt idx="166">
                  <c:v>3.2000000000000383E-3</c:v>
                </c:pt>
                <c:pt idx="167">
                  <c:v>9.8000000000001298E-4</c:v>
                </c:pt>
                <c:pt idx="168">
                  <c:v>-1.5484000000000001E-2</c:v>
                </c:pt>
                <c:pt idx="169">
                  <c:v>4.3500000000000014E-3</c:v>
                </c:pt>
                <c:pt idx="170">
                  <c:v>1.2423999999999999E-2</c:v>
                </c:pt>
                <c:pt idx="171">
                  <c:v>1.2229999999999999E-3</c:v>
                </c:pt>
                <c:pt idx="172">
                  <c:v>-1.6355999999999999E-2</c:v>
                </c:pt>
                <c:pt idx="173">
                  <c:v>-2.0763999999999998E-2</c:v>
                </c:pt>
                <c:pt idx="174">
                  <c:v>3.6600000000000499E-4</c:v>
                </c:pt>
                <c:pt idx="175">
                  <c:v>-5.0860000000000124E-3</c:v>
                </c:pt>
                <c:pt idx="176">
                  <c:v>1.3280000000000149E-3</c:v>
                </c:pt>
                <c:pt idx="177">
                  <c:v>1.8218000000000002E-2</c:v>
                </c:pt>
                <c:pt idx="178">
                  <c:v>-6.6020000000000002E-3</c:v>
                </c:pt>
                <c:pt idx="179">
                  <c:v>-4.2490000000000592E-3</c:v>
                </c:pt>
                <c:pt idx="180">
                  <c:v>1.7387E-2</c:v>
                </c:pt>
                <c:pt idx="181">
                  <c:v>2.9870000000000056E-2</c:v>
                </c:pt>
                <c:pt idx="182">
                  <c:v>2.0072000000000052E-2</c:v>
                </c:pt>
                <c:pt idx="183">
                  <c:v>1.0064999999999998E-2</c:v>
                </c:pt>
                <c:pt idx="184">
                  <c:v>8.7580000000000002E-3</c:v>
                </c:pt>
                <c:pt idx="185">
                  <c:v>-4.9490000000000757E-3</c:v>
                </c:pt>
                <c:pt idx="186">
                  <c:v>2.6365000000000006E-2</c:v>
                </c:pt>
                <c:pt idx="187">
                  <c:v>-6.4730000000000907E-3</c:v>
                </c:pt>
                <c:pt idx="188">
                  <c:v>2.1353E-2</c:v>
                </c:pt>
                <c:pt idx="189">
                  <c:v>4.1320000000000003E-3</c:v>
                </c:pt>
                <c:pt idx="190">
                  <c:v>-2.6640000000000288E-3</c:v>
                </c:pt>
                <c:pt idx="191">
                  <c:v>1.8000000000000171E-3</c:v>
                </c:pt>
                <c:pt idx="192">
                  <c:v>2.6800000000000056E-2</c:v>
                </c:pt>
                <c:pt idx="193">
                  <c:v>-2.5030000000000052E-3</c:v>
                </c:pt>
                <c:pt idx="194">
                  <c:v>-1.3974000000000007E-2</c:v>
                </c:pt>
                <c:pt idx="195">
                  <c:v>-1.0660000000000081E-3</c:v>
                </c:pt>
                <c:pt idx="196">
                  <c:v>-1.5449999999999999E-3</c:v>
                </c:pt>
                <c:pt idx="197">
                  <c:v>2.7378000000000006E-2</c:v>
                </c:pt>
                <c:pt idx="198">
                  <c:v>-4.6049999999999997E-3</c:v>
                </c:pt>
                <c:pt idx="199">
                  <c:v>-9.3540000000001157E-3</c:v>
                </c:pt>
                <c:pt idx="200">
                  <c:v>1.8932999999999998E-2</c:v>
                </c:pt>
                <c:pt idx="201">
                  <c:v>1.4267E-2</c:v>
                </c:pt>
                <c:pt idx="202">
                  <c:v>1.1717999999999999E-2</c:v>
                </c:pt>
                <c:pt idx="203">
                  <c:v>-5.6890000000000334E-3</c:v>
                </c:pt>
                <c:pt idx="204">
                  <c:v>-3.6630000000000443E-3</c:v>
                </c:pt>
                <c:pt idx="205">
                  <c:v>8.4040000000000208E-3</c:v>
                </c:pt>
                <c:pt idx="206">
                  <c:v>-5.3720000000000004E-2</c:v>
                </c:pt>
                <c:pt idx="207">
                  <c:v>1.2678999999999998E-2</c:v>
                </c:pt>
                <c:pt idx="208">
                  <c:v>-4.3874000000000003E-2</c:v>
                </c:pt>
                <c:pt idx="209">
                  <c:v>-2.4826000000000001E-2</c:v>
                </c:pt>
                <c:pt idx="210">
                  <c:v>1.3081000000000021E-2</c:v>
                </c:pt>
                <c:pt idx="211">
                  <c:v>1.2728000000000001E-2</c:v>
                </c:pt>
                <c:pt idx="212">
                  <c:v>1.5950000000000061E-3</c:v>
                </c:pt>
                <c:pt idx="213">
                  <c:v>-1.9272000000000001E-2</c:v>
                </c:pt>
                <c:pt idx="214">
                  <c:v>1.3967000000000118E-2</c:v>
                </c:pt>
                <c:pt idx="215">
                  <c:v>1.2019999999999859E-2</c:v>
                </c:pt>
                <c:pt idx="216">
                  <c:v>-8.294000000000001E-3</c:v>
                </c:pt>
                <c:pt idx="217">
                  <c:v>-1.0900000000000178E-4</c:v>
                </c:pt>
                <c:pt idx="218">
                  <c:v>-1.7621000000000001E-2</c:v>
                </c:pt>
                <c:pt idx="219">
                  <c:v>-4.4000000000000805E-5</c:v>
                </c:pt>
                <c:pt idx="220">
                  <c:v>6.9670000000000114E-3</c:v>
                </c:pt>
                <c:pt idx="221">
                  <c:v>-9.5500000000001237E-4</c:v>
                </c:pt>
                <c:pt idx="222">
                  <c:v>2.2460000000000002E-3</c:v>
                </c:pt>
                <c:pt idx="223">
                  <c:v>8.3780000000000208E-3</c:v>
                </c:pt>
                <c:pt idx="224">
                  <c:v>-8.4280000000000015E-3</c:v>
                </c:pt>
                <c:pt idx="225">
                  <c:v>-1.5544000000000021E-2</c:v>
                </c:pt>
                <c:pt idx="226">
                  <c:v>1.1058E-2</c:v>
                </c:pt>
                <c:pt idx="227">
                  <c:v>3.0240000000000006E-2</c:v>
                </c:pt>
                <c:pt idx="228">
                  <c:v>3.6470000000000443E-3</c:v>
                </c:pt>
                <c:pt idx="229">
                  <c:v>-5.5700000000000124E-3</c:v>
                </c:pt>
                <c:pt idx="230">
                  <c:v>-3.4320000000000002E-3</c:v>
                </c:pt>
                <c:pt idx="231">
                  <c:v>-1.8100000000000173E-3</c:v>
                </c:pt>
                <c:pt idx="232">
                  <c:v>-1.4522E-2</c:v>
                </c:pt>
                <c:pt idx="233">
                  <c:v>1.7613E-2</c:v>
                </c:pt>
                <c:pt idx="234">
                  <c:v>-8.9560000000000767E-3</c:v>
                </c:pt>
                <c:pt idx="235">
                  <c:v>-1.0245000000000001E-2</c:v>
                </c:pt>
                <c:pt idx="236">
                  <c:v>-9.0860000000000246E-3</c:v>
                </c:pt>
                <c:pt idx="237">
                  <c:v>-2.078700000000001E-2</c:v>
                </c:pt>
                <c:pt idx="238">
                  <c:v>-1.8001000000000003E-2</c:v>
                </c:pt>
                <c:pt idx="239">
                  <c:v>8.4400000000000048E-3</c:v>
                </c:pt>
                <c:pt idx="240">
                  <c:v>3.4680000000000271E-3</c:v>
                </c:pt>
                <c:pt idx="241">
                  <c:v>1.8151E-2</c:v>
                </c:pt>
              </c:numCache>
            </c:numRef>
          </c:xVal>
          <c:yVal>
            <c:numRef>
              <c:f>'四川长虹（600839）'!$C$2:$C$243</c:f>
              <c:numCache>
                <c:formatCode>General</c:formatCode>
                <c:ptCount val="242"/>
                <c:pt idx="0">
                  <c:v>0</c:v>
                </c:pt>
                <c:pt idx="1">
                  <c:v>2.1340999999999999E-2</c:v>
                </c:pt>
                <c:pt idx="2">
                  <c:v>-1.4925000000000001E-2</c:v>
                </c:pt>
                <c:pt idx="3">
                  <c:v>-5.1514999999999998E-2</c:v>
                </c:pt>
                <c:pt idx="4">
                  <c:v>2.5558999999999998E-2</c:v>
                </c:pt>
                <c:pt idx="5">
                  <c:v>7.7880000000000709E-3</c:v>
                </c:pt>
                <c:pt idx="6">
                  <c:v>3.5548999999999997E-2</c:v>
                </c:pt>
                <c:pt idx="7">
                  <c:v>-1.4930000000000021E-3</c:v>
                </c:pt>
                <c:pt idx="8">
                  <c:v>7.0253999999999997E-2</c:v>
                </c:pt>
                <c:pt idx="9">
                  <c:v>-5.5870000000000034E-3</c:v>
                </c:pt>
                <c:pt idx="10">
                  <c:v>2.6685000000000323E-2</c:v>
                </c:pt>
                <c:pt idx="11">
                  <c:v>-1.3679999999999998E-2</c:v>
                </c:pt>
                <c:pt idx="12">
                  <c:v>-4.4383000000000616E-2</c:v>
                </c:pt>
                <c:pt idx="13">
                  <c:v>1.4513999999999996E-2</c:v>
                </c:pt>
                <c:pt idx="14">
                  <c:v>5.7220000000000014E-3</c:v>
                </c:pt>
                <c:pt idx="15">
                  <c:v>-3.1294000000000002E-2</c:v>
                </c:pt>
                <c:pt idx="16">
                  <c:v>-2.9368999999999978E-2</c:v>
                </c:pt>
                <c:pt idx="17">
                  <c:v>1.2102999999999999E-2</c:v>
                </c:pt>
                <c:pt idx="18">
                  <c:v>1.0463000000000005E-2</c:v>
                </c:pt>
                <c:pt idx="19">
                  <c:v>2.9590000000000011E-3</c:v>
                </c:pt>
                <c:pt idx="20">
                  <c:v>1.3273999999999998E-2</c:v>
                </c:pt>
                <c:pt idx="21">
                  <c:v>3.7846000000000012E-2</c:v>
                </c:pt>
                <c:pt idx="22">
                  <c:v>5.6100000000000004E-3</c:v>
                </c:pt>
                <c:pt idx="23">
                  <c:v>2.7890000000000297E-3</c:v>
                </c:pt>
                <c:pt idx="24">
                  <c:v>-3.7552000000000002E-2</c:v>
                </c:pt>
                <c:pt idx="25">
                  <c:v>-2.8900000000000002E-3</c:v>
                </c:pt>
                <c:pt idx="26">
                  <c:v>4.2029000000000004E-2</c:v>
                </c:pt>
                <c:pt idx="27">
                  <c:v>0</c:v>
                </c:pt>
                <c:pt idx="28">
                  <c:v>-4.1720000000000004E-3</c:v>
                </c:pt>
                <c:pt idx="29">
                  <c:v>3.3520000000000001E-2</c:v>
                </c:pt>
                <c:pt idx="30">
                  <c:v>-5.405000000000053E-3</c:v>
                </c:pt>
                <c:pt idx="31">
                  <c:v>1.3587000000000005E-2</c:v>
                </c:pt>
                <c:pt idx="32">
                  <c:v>8.0430000000000015E-3</c:v>
                </c:pt>
                <c:pt idx="33">
                  <c:v>-1.4628E-2</c:v>
                </c:pt>
                <c:pt idx="34">
                  <c:v>-2.1592E-2</c:v>
                </c:pt>
                <c:pt idx="35">
                  <c:v>-1.3790000000000041E-3</c:v>
                </c:pt>
                <c:pt idx="36">
                  <c:v>-2.3480999999999998E-2</c:v>
                </c:pt>
                <c:pt idx="37">
                  <c:v>4.2430000000000124E-3</c:v>
                </c:pt>
                <c:pt idx="38">
                  <c:v>0</c:v>
                </c:pt>
                <c:pt idx="39">
                  <c:v>0</c:v>
                </c:pt>
                <c:pt idx="40">
                  <c:v>1.2676E-2</c:v>
                </c:pt>
                <c:pt idx="41">
                  <c:v>-2.5035000000000293E-2</c:v>
                </c:pt>
                <c:pt idx="42">
                  <c:v>-3.2810000000000082E-2</c:v>
                </c:pt>
                <c:pt idx="43">
                  <c:v>-1.0324000000000003E-2</c:v>
                </c:pt>
                <c:pt idx="44">
                  <c:v>-2.6826000000000006E-2</c:v>
                </c:pt>
                <c:pt idx="45">
                  <c:v>4.594E-3</c:v>
                </c:pt>
                <c:pt idx="46">
                  <c:v>3.0490000000000092E-3</c:v>
                </c:pt>
                <c:pt idx="47">
                  <c:v>2.7356000000000002E-2</c:v>
                </c:pt>
                <c:pt idx="48">
                  <c:v>-7.3960000000000562E-3</c:v>
                </c:pt>
                <c:pt idx="49">
                  <c:v>5.9610000000000617E-3</c:v>
                </c:pt>
                <c:pt idx="50">
                  <c:v>1.4815E-2</c:v>
                </c:pt>
                <c:pt idx="51">
                  <c:v>-1.6057999999999999E-2</c:v>
                </c:pt>
                <c:pt idx="52">
                  <c:v>4.4510000000000591E-3</c:v>
                </c:pt>
                <c:pt idx="53">
                  <c:v>-2.9541999999999999E-2</c:v>
                </c:pt>
                <c:pt idx="54">
                  <c:v>1.5221000000000005E-2</c:v>
                </c:pt>
                <c:pt idx="55">
                  <c:v>1.3493000000000003E-2</c:v>
                </c:pt>
                <c:pt idx="56">
                  <c:v>0</c:v>
                </c:pt>
                <c:pt idx="57">
                  <c:v>-5.9170000000000004E-3</c:v>
                </c:pt>
                <c:pt idx="58">
                  <c:v>2.083300000000032E-2</c:v>
                </c:pt>
                <c:pt idx="59">
                  <c:v>4.3732000000000194E-2</c:v>
                </c:pt>
                <c:pt idx="60">
                  <c:v>-1.3970000000000041E-3</c:v>
                </c:pt>
                <c:pt idx="61">
                  <c:v>5.594E-3</c:v>
                </c:pt>
                <c:pt idx="62">
                  <c:v>-1.6690000000000003E-2</c:v>
                </c:pt>
                <c:pt idx="63">
                  <c:v>8.4870000000000067E-3</c:v>
                </c:pt>
                <c:pt idx="64">
                  <c:v>2.3843000000000052E-2</c:v>
                </c:pt>
                <c:pt idx="65">
                  <c:v>-1.6438000000000001E-2</c:v>
                </c:pt>
                <c:pt idx="66">
                  <c:v>4.1780000000000003E-3</c:v>
                </c:pt>
                <c:pt idx="67">
                  <c:v>-1.1096E-2</c:v>
                </c:pt>
                <c:pt idx="68">
                  <c:v>-7.0130000000000114E-3</c:v>
                </c:pt>
                <c:pt idx="69">
                  <c:v>-4.0960000000000003E-2</c:v>
                </c:pt>
                <c:pt idx="70">
                  <c:v>1.1782000000000145E-2</c:v>
                </c:pt>
                <c:pt idx="71">
                  <c:v>1.7467E-2</c:v>
                </c:pt>
                <c:pt idx="72">
                  <c:v>2.4319999999999998E-2</c:v>
                </c:pt>
                <c:pt idx="73">
                  <c:v>-2.3743E-2</c:v>
                </c:pt>
                <c:pt idx="74">
                  <c:v>-1.0014E-2</c:v>
                </c:pt>
                <c:pt idx="75">
                  <c:v>-1.7340999999999999E-2</c:v>
                </c:pt>
                <c:pt idx="76">
                  <c:v>-1.7646999999999999E-2</c:v>
                </c:pt>
                <c:pt idx="77">
                  <c:v>-2.3951999999999998E-2</c:v>
                </c:pt>
                <c:pt idx="78">
                  <c:v>-3.6810000000000002E-2</c:v>
                </c:pt>
                <c:pt idx="79">
                  <c:v>-7.9620000000000003E-3</c:v>
                </c:pt>
                <c:pt idx="80">
                  <c:v>1.6050999999999999E-2</c:v>
                </c:pt>
                <c:pt idx="81">
                  <c:v>-5.0553000000000022E-2</c:v>
                </c:pt>
                <c:pt idx="82">
                  <c:v>-3.8269999999999998E-2</c:v>
                </c:pt>
                <c:pt idx="83">
                  <c:v>2.4220999999999993E-2</c:v>
                </c:pt>
                <c:pt idx="84">
                  <c:v>-2.1958999999999999E-2</c:v>
                </c:pt>
                <c:pt idx="85">
                  <c:v>3.6269000000000051E-2</c:v>
                </c:pt>
                <c:pt idx="86">
                  <c:v>1.3332999999999999E-2</c:v>
                </c:pt>
                <c:pt idx="87">
                  <c:v>-1.3158E-2</c:v>
                </c:pt>
                <c:pt idx="88">
                  <c:v>-6.0000000000000032E-2</c:v>
                </c:pt>
                <c:pt idx="89">
                  <c:v>0</c:v>
                </c:pt>
                <c:pt idx="90">
                  <c:v>1.7729999999999999E-2</c:v>
                </c:pt>
                <c:pt idx="91">
                  <c:v>-1.7420000000000133E-3</c:v>
                </c:pt>
                <c:pt idx="92">
                  <c:v>1.2215999999999998E-2</c:v>
                </c:pt>
                <c:pt idx="93">
                  <c:v>5.8620999999999999E-2</c:v>
                </c:pt>
                <c:pt idx="94">
                  <c:v>-1.4657999999999996E-2</c:v>
                </c:pt>
                <c:pt idx="95">
                  <c:v>1.6530000000000154E-3</c:v>
                </c:pt>
                <c:pt idx="96">
                  <c:v>6.6010000000000114E-3</c:v>
                </c:pt>
                <c:pt idx="97">
                  <c:v>-3.2790000000000263E-3</c:v>
                </c:pt>
                <c:pt idx="98">
                  <c:v>-3.2895000000000292E-2</c:v>
                </c:pt>
                <c:pt idx="99">
                  <c:v>-1.1905000000000131E-2</c:v>
                </c:pt>
                <c:pt idx="100">
                  <c:v>8.6060000000000008E-3</c:v>
                </c:pt>
                <c:pt idx="101">
                  <c:v>3.4129999999999998E-3</c:v>
                </c:pt>
                <c:pt idx="102">
                  <c:v>1.5306000000000005E-2</c:v>
                </c:pt>
                <c:pt idx="103">
                  <c:v>-1.6750000000000001E-2</c:v>
                </c:pt>
                <c:pt idx="104">
                  <c:v>1.7040000000000121E-3</c:v>
                </c:pt>
                <c:pt idx="105">
                  <c:v>2.8912E-2</c:v>
                </c:pt>
                <c:pt idx="106">
                  <c:v>1.1570000000000021E-2</c:v>
                </c:pt>
                <c:pt idx="107">
                  <c:v>-3.2680000000000426E-3</c:v>
                </c:pt>
                <c:pt idx="108">
                  <c:v>-1.1475000000000001E-2</c:v>
                </c:pt>
                <c:pt idx="109">
                  <c:v>-3.4826000000000003E-2</c:v>
                </c:pt>
                <c:pt idx="110">
                  <c:v>5.1546000000000002E-2</c:v>
                </c:pt>
                <c:pt idx="111">
                  <c:v>0</c:v>
                </c:pt>
                <c:pt idx="112">
                  <c:v>6.5360000000000791E-3</c:v>
                </c:pt>
                <c:pt idx="113">
                  <c:v>4.8700000000000123E-3</c:v>
                </c:pt>
                <c:pt idx="114">
                  <c:v>-1.2924000000000001E-2</c:v>
                </c:pt>
                <c:pt idx="115">
                  <c:v>-1.0638999999999996E-2</c:v>
                </c:pt>
                <c:pt idx="116">
                  <c:v>-5.7071999999999998E-2</c:v>
                </c:pt>
                <c:pt idx="117">
                  <c:v>-2.8947000000000001E-2</c:v>
                </c:pt>
                <c:pt idx="118">
                  <c:v>-2.1680000000000012E-2</c:v>
                </c:pt>
                <c:pt idx="119">
                  <c:v>-5.5400000000000024E-3</c:v>
                </c:pt>
                <c:pt idx="120">
                  <c:v>-1.3927999999999999E-2</c:v>
                </c:pt>
                <c:pt idx="121">
                  <c:v>2.2599000000000001E-2</c:v>
                </c:pt>
                <c:pt idx="122">
                  <c:v>9.9448000000000022E-2</c:v>
                </c:pt>
                <c:pt idx="123">
                  <c:v>-1.7587999999999999E-2</c:v>
                </c:pt>
                <c:pt idx="124">
                  <c:v>1.2788000000000001E-2</c:v>
                </c:pt>
                <c:pt idx="125">
                  <c:v>1.7676999999999998E-2</c:v>
                </c:pt>
                <c:pt idx="126">
                  <c:v>-3.2258000000000002E-2</c:v>
                </c:pt>
                <c:pt idx="127">
                  <c:v>1.0255999999999998E-2</c:v>
                </c:pt>
                <c:pt idx="128">
                  <c:v>-7.6140000000000001E-3</c:v>
                </c:pt>
                <c:pt idx="129">
                  <c:v>5.1149999999999946E-3</c:v>
                </c:pt>
                <c:pt idx="130">
                  <c:v>1.2723000000000003E-2</c:v>
                </c:pt>
                <c:pt idx="131">
                  <c:v>2.0101000000000001E-2</c:v>
                </c:pt>
                <c:pt idx="132">
                  <c:v>-2.4629999999999999E-3</c:v>
                </c:pt>
                <c:pt idx="133">
                  <c:v>1.7284000000000001E-2</c:v>
                </c:pt>
                <c:pt idx="134">
                  <c:v>-1.4563000000000001E-2</c:v>
                </c:pt>
                <c:pt idx="135">
                  <c:v>4.9259999999999998E-3</c:v>
                </c:pt>
                <c:pt idx="136">
                  <c:v>-4.9020000000000114E-3</c:v>
                </c:pt>
                <c:pt idx="137">
                  <c:v>2.2166999999999989E-2</c:v>
                </c:pt>
                <c:pt idx="138">
                  <c:v>1.6867000000000083E-2</c:v>
                </c:pt>
                <c:pt idx="139">
                  <c:v>-1.8957000000000005E-2</c:v>
                </c:pt>
                <c:pt idx="140">
                  <c:v>1.4492999999999994E-2</c:v>
                </c:pt>
                <c:pt idx="141">
                  <c:v>-1.6667000000000001E-2</c:v>
                </c:pt>
                <c:pt idx="142">
                  <c:v>-2.4210000000000052E-3</c:v>
                </c:pt>
                <c:pt idx="143">
                  <c:v>-1.2135999999999958E-2</c:v>
                </c:pt>
                <c:pt idx="144">
                  <c:v>2.948400000000001E-2</c:v>
                </c:pt>
                <c:pt idx="145">
                  <c:v>2.3869999999999998E-3</c:v>
                </c:pt>
                <c:pt idx="146">
                  <c:v>-3.3333000000000002E-2</c:v>
                </c:pt>
                <c:pt idx="147">
                  <c:v>2.4629999999999999E-3</c:v>
                </c:pt>
                <c:pt idx="148">
                  <c:v>-1.9656000000000003E-2</c:v>
                </c:pt>
                <c:pt idx="149">
                  <c:v>1.5037999999999998E-2</c:v>
                </c:pt>
                <c:pt idx="150">
                  <c:v>7.4070000000000134E-3</c:v>
                </c:pt>
                <c:pt idx="151">
                  <c:v>1.2255E-2</c:v>
                </c:pt>
                <c:pt idx="152">
                  <c:v>-1.6948999999999999E-2</c:v>
                </c:pt>
                <c:pt idx="153">
                  <c:v>-2.4629999999999999E-3</c:v>
                </c:pt>
                <c:pt idx="154">
                  <c:v>-1.9753000000000041E-2</c:v>
                </c:pt>
                <c:pt idx="155">
                  <c:v>-1.0076E-2</c:v>
                </c:pt>
                <c:pt idx="156">
                  <c:v>5.8524E-2</c:v>
                </c:pt>
                <c:pt idx="157">
                  <c:v>1.2018999999999868E-2</c:v>
                </c:pt>
                <c:pt idx="158">
                  <c:v>5.7007000000000113E-2</c:v>
                </c:pt>
                <c:pt idx="159">
                  <c:v>-4.7191000000000004E-2</c:v>
                </c:pt>
                <c:pt idx="160">
                  <c:v>9.4340000000000066E-3</c:v>
                </c:pt>
                <c:pt idx="161">
                  <c:v>-1.8692E-2</c:v>
                </c:pt>
                <c:pt idx="162">
                  <c:v>-2.1429000000000011E-2</c:v>
                </c:pt>
                <c:pt idx="163">
                  <c:v>9.7320000000000028E-3</c:v>
                </c:pt>
                <c:pt idx="164">
                  <c:v>-4.8190000000000004E-3</c:v>
                </c:pt>
                <c:pt idx="165">
                  <c:v>9.6850000000000547E-3</c:v>
                </c:pt>
                <c:pt idx="166">
                  <c:v>-4.7959999999999999E-3</c:v>
                </c:pt>
                <c:pt idx="167">
                  <c:v>1.9276999999999999E-2</c:v>
                </c:pt>
                <c:pt idx="168">
                  <c:v>-3.0733000000000257E-2</c:v>
                </c:pt>
                <c:pt idx="169">
                  <c:v>-4.8780000000000134E-3</c:v>
                </c:pt>
                <c:pt idx="170">
                  <c:v>2.4510000000000001E-3</c:v>
                </c:pt>
                <c:pt idx="171">
                  <c:v>-2.4450000000000001E-3</c:v>
                </c:pt>
                <c:pt idx="172">
                  <c:v>-4.9020000000000114E-3</c:v>
                </c:pt>
                <c:pt idx="173">
                  <c:v>-2.4631000000000302E-2</c:v>
                </c:pt>
                <c:pt idx="174">
                  <c:v>-2.5250000000000012E-3</c:v>
                </c:pt>
                <c:pt idx="175">
                  <c:v>5.0629999999999998E-3</c:v>
                </c:pt>
                <c:pt idx="176">
                  <c:v>1.2593999999999998E-2</c:v>
                </c:pt>
                <c:pt idx="177">
                  <c:v>3.4826000000000003E-2</c:v>
                </c:pt>
                <c:pt idx="178">
                  <c:v>-4.8079999999999998E-3</c:v>
                </c:pt>
                <c:pt idx="179">
                  <c:v>-2.1739000000000012E-2</c:v>
                </c:pt>
                <c:pt idx="180">
                  <c:v>4.9380000000000621E-3</c:v>
                </c:pt>
                <c:pt idx="181">
                  <c:v>1.2285000000000001E-2</c:v>
                </c:pt>
                <c:pt idx="182">
                  <c:v>9.7090000000000006E-3</c:v>
                </c:pt>
                <c:pt idx="183">
                  <c:v>2.4040000000000012E-3</c:v>
                </c:pt>
                <c:pt idx="184">
                  <c:v>0</c:v>
                </c:pt>
                <c:pt idx="185">
                  <c:v>-9.5920000000000068E-3</c:v>
                </c:pt>
                <c:pt idx="186">
                  <c:v>1.4527999999999998E-2</c:v>
                </c:pt>
                <c:pt idx="187">
                  <c:v>3.8185999999999998E-2</c:v>
                </c:pt>
                <c:pt idx="188">
                  <c:v>-9.1950000000000226E-3</c:v>
                </c:pt>
                <c:pt idx="189">
                  <c:v>-2.0882000000000001E-2</c:v>
                </c:pt>
                <c:pt idx="190">
                  <c:v>2.3700000000000001E-3</c:v>
                </c:pt>
                <c:pt idx="191">
                  <c:v>2.8368999999999978E-2</c:v>
                </c:pt>
                <c:pt idx="192">
                  <c:v>6.8970000000000004E-3</c:v>
                </c:pt>
                <c:pt idx="193">
                  <c:v>-1.8265000000000003E-2</c:v>
                </c:pt>
                <c:pt idx="194">
                  <c:v>-1.1627999999999999E-2</c:v>
                </c:pt>
                <c:pt idx="195">
                  <c:v>-9.4120000000000748E-3</c:v>
                </c:pt>
                <c:pt idx="196">
                  <c:v>0</c:v>
                </c:pt>
                <c:pt idx="197">
                  <c:v>4.7510000000000434E-3</c:v>
                </c:pt>
                <c:pt idx="198">
                  <c:v>-1.1820000000000157E-2</c:v>
                </c:pt>
                <c:pt idx="199">
                  <c:v>-7.1770000000000124E-3</c:v>
                </c:pt>
                <c:pt idx="200">
                  <c:v>9.6390000000000208E-3</c:v>
                </c:pt>
                <c:pt idx="201">
                  <c:v>1.4319999999999864E-2</c:v>
                </c:pt>
                <c:pt idx="202">
                  <c:v>1.4117999999999869E-2</c:v>
                </c:pt>
                <c:pt idx="203">
                  <c:v>2.32E-3</c:v>
                </c:pt>
                <c:pt idx="204">
                  <c:v>-2.083300000000032E-2</c:v>
                </c:pt>
                <c:pt idx="205">
                  <c:v>0</c:v>
                </c:pt>
                <c:pt idx="206">
                  <c:v>-6.8557999999999994E-2</c:v>
                </c:pt>
                <c:pt idx="207">
                  <c:v>1.7766000000000001E-2</c:v>
                </c:pt>
                <c:pt idx="208">
                  <c:v>-4.2394000000000133E-2</c:v>
                </c:pt>
                <c:pt idx="209">
                  <c:v>-7.8130000000000022E-3</c:v>
                </c:pt>
                <c:pt idx="210">
                  <c:v>5.2490000000000704E-3</c:v>
                </c:pt>
                <c:pt idx="211">
                  <c:v>1.5665999999999999E-2</c:v>
                </c:pt>
                <c:pt idx="212">
                  <c:v>2.0565999999999997E-2</c:v>
                </c:pt>
                <c:pt idx="213">
                  <c:v>-2.518900000000001E-2</c:v>
                </c:pt>
                <c:pt idx="214">
                  <c:v>2.5840000000000012E-2</c:v>
                </c:pt>
                <c:pt idx="215">
                  <c:v>-2.519E-3</c:v>
                </c:pt>
                <c:pt idx="216">
                  <c:v>-1.5152000000000001E-2</c:v>
                </c:pt>
                <c:pt idx="217">
                  <c:v>-2.5640000000000012E-3</c:v>
                </c:pt>
                <c:pt idx="218">
                  <c:v>-1.7995000000000001E-2</c:v>
                </c:pt>
                <c:pt idx="219">
                  <c:v>-1.0470999999999998E-2</c:v>
                </c:pt>
                <c:pt idx="220">
                  <c:v>2.6460000000000012E-3</c:v>
                </c:pt>
                <c:pt idx="221">
                  <c:v>1.3193E-2</c:v>
                </c:pt>
                <c:pt idx="222">
                  <c:v>-1.0416999999999996E-2</c:v>
                </c:pt>
                <c:pt idx="223">
                  <c:v>1.3158E-2</c:v>
                </c:pt>
                <c:pt idx="224">
                  <c:v>2.5969999999999999E-3</c:v>
                </c:pt>
                <c:pt idx="225">
                  <c:v>-2.3315999999999993E-2</c:v>
                </c:pt>
                <c:pt idx="226">
                  <c:v>2.6530000000000052E-3</c:v>
                </c:pt>
                <c:pt idx="227">
                  <c:v>5.0265000000000004E-2</c:v>
                </c:pt>
                <c:pt idx="228">
                  <c:v>-7.5570000000000003E-3</c:v>
                </c:pt>
                <c:pt idx="229">
                  <c:v>2.5380000000000012E-3</c:v>
                </c:pt>
                <c:pt idx="230">
                  <c:v>2.532E-3</c:v>
                </c:pt>
                <c:pt idx="231">
                  <c:v>-1.2626E-2</c:v>
                </c:pt>
                <c:pt idx="232">
                  <c:v>-2.0459999999999999E-2</c:v>
                </c:pt>
                <c:pt idx="233">
                  <c:v>1.0444000000000005E-2</c:v>
                </c:pt>
                <c:pt idx="234">
                  <c:v>-7.7520000000000124E-3</c:v>
                </c:pt>
                <c:pt idx="235">
                  <c:v>1.5625E-2</c:v>
                </c:pt>
                <c:pt idx="236">
                  <c:v>-1.5384999999999999E-2</c:v>
                </c:pt>
                <c:pt idx="237">
                  <c:v>-2.6042000000000051E-2</c:v>
                </c:pt>
                <c:pt idx="238">
                  <c:v>-1.8717000000000001E-2</c:v>
                </c:pt>
                <c:pt idx="239">
                  <c:v>5.4500000000000434E-3</c:v>
                </c:pt>
                <c:pt idx="240">
                  <c:v>-2.7100000000000245E-3</c:v>
                </c:pt>
                <c:pt idx="241">
                  <c:v>5.4350000000000604E-3</c:v>
                </c:pt>
              </c:numCache>
            </c:numRef>
          </c:yVal>
          <c:smooth val="0"/>
          <c:extLst>
            <c:ext xmlns:c16="http://schemas.microsoft.com/office/drawing/2014/chart" uri="{C3380CC4-5D6E-409C-BE32-E72D297353CC}">
              <c16:uniqueId val="{00000001-5B5F-431E-AF5D-E13701C18F50}"/>
            </c:ext>
          </c:extLst>
        </c:ser>
        <c:dLbls>
          <c:showLegendKey val="0"/>
          <c:showVal val="0"/>
          <c:showCatName val="0"/>
          <c:showSerName val="0"/>
          <c:showPercent val="0"/>
          <c:showBubbleSize val="0"/>
        </c:dLbls>
        <c:axId val="636816816"/>
        <c:axId val="636817376"/>
      </c:scatterChart>
      <c:valAx>
        <c:axId val="636816816"/>
        <c:scaling>
          <c:orientation val="minMax"/>
          <c:max val="4.0000000000000022E-2"/>
          <c:min val="-6.0000000000000032E-2"/>
        </c:scaling>
        <c:delete val="0"/>
        <c:axPos val="b"/>
        <c:title>
          <c:tx>
            <c:rich>
              <a:bodyPr/>
              <a:lstStyle/>
              <a:p>
                <a:pPr algn="ctr" rtl="0">
                  <a:defRPr lang="en-US" sz="1600" b="1" i="0" u="none" strike="noStrike" kern="1200" baseline="0">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defRPr>
                </a:pPr>
                <a:r>
                  <a:rPr lang="en-US" sz="1600" b="1" i="0" u="none" strike="noStrike" kern="1200" baseline="0" dirty="0" err="1">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rPr>
                  <a:t>r</a:t>
                </a:r>
                <a:r>
                  <a:rPr lang="en-US" sz="1600" b="1" i="0" u="none" strike="noStrike" kern="1200" baseline="-25000" dirty="0" err="1">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rPr>
                  <a:t>市场</a:t>
                </a:r>
                <a:endParaRPr lang="en-US" sz="1600" b="1" i="0" u="none" strike="noStrike" kern="1200" baseline="-25000" dirty="0">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endParaRPr>
              </a:p>
            </c:rich>
          </c:tx>
          <c:layout>
            <c:manualLayout>
              <c:xMode val="edge"/>
              <c:yMode val="edge"/>
              <c:x val="0.49357492024695671"/>
              <c:y val="0.87932977805505619"/>
            </c:manualLayout>
          </c:layout>
          <c:overlay val="0"/>
        </c:title>
        <c:numFmt formatCode="#,##0.00_ " sourceLinked="0"/>
        <c:majorTickMark val="out"/>
        <c:minorTickMark val="none"/>
        <c:tickLblPos val="nextTo"/>
        <c:spPr>
          <a:ln w="6350">
            <a:solidFill>
              <a:schemeClr val="tx1">
                <a:lumMod val="50000"/>
                <a:lumOff val="50000"/>
              </a:schemeClr>
            </a:solidFill>
          </a:ln>
        </c:spPr>
        <c:txPr>
          <a:bodyPr/>
          <a:lstStyle/>
          <a:p>
            <a:pPr algn="ctr">
              <a:defRPr/>
            </a:pPr>
            <a:endParaRPr lang="zh-CN"/>
          </a:p>
        </c:txPr>
        <c:crossAx val="636817376"/>
        <c:crossesAt val="-0.1"/>
        <c:crossBetween val="midCat"/>
        <c:majorUnit val="3.0000000000000002E-2"/>
      </c:valAx>
      <c:valAx>
        <c:axId val="636817376"/>
        <c:scaling>
          <c:orientation val="minMax"/>
          <c:max val="0.12000000000000002"/>
          <c:min val="-0.1"/>
        </c:scaling>
        <c:delete val="0"/>
        <c:axPos val="l"/>
        <c:title>
          <c:tx>
            <c:rich>
              <a:bodyPr/>
              <a:lstStyle/>
              <a:p>
                <a:pPr algn="ctr" rtl="0">
                  <a:defRPr lang="en-US" sz="1600" b="1" i="0" u="none" strike="noStrike" kern="1200" baseline="0">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defRPr>
                </a:pPr>
                <a:r>
                  <a:rPr lang="en-US" sz="1600" b="1" i="0" u="none" strike="noStrike" kern="1200" baseline="0" dirty="0" err="1">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rPr>
                  <a:t>r</a:t>
                </a:r>
                <a:r>
                  <a:rPr lang="en-US" sz="1600" b="1" i="0" u="none" strike="noStrike" kern="1200" baseline="-25000" dirty="0" err="1">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rPr>
                  <a:t>四川长虹</a:t>
                </a:r>
                <a:endParaRPr lang="en-US" sz="1600" b="1" i="0" u="none" strike="noStrike" kern="1200" baseline="-25000" dirty="0">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endParaRPr>
              </a:p>
            </c:rich>
          </c:tx>
          <c:layout>
            <c:manualLayout>
              <c:xMode val="edge"/>
              <c:yMode val="edge"/>
              <c:x val="9.6668272318561708E-3"/>
              <c:y val="0.44837266593659092"/>
            </c:manualLayout>
          </c:layout>
          <c:overlay val="0"/>
        </c:title>
        <c:numFmt formatCode="#,##0.00_ " sourceLinked="0"/>
        <c:majorTickMark val="out"/>
        <c:minorTickMark val="none"/>
        <c:tickLblPos val="nextTo"/>
        <c:spPr>
          <a:ln w="6350">
            <a:solidFill>
              <a:schemeClr val="tx1">
                <a:lumMod val="50000"/>
                <a:lumOff val="50000"/>
              </a:schemeClr>
            </a:solidFill>
          </a:ln>
        </c:spPr>
        <c:txPr>
          <a:bodyPr rot="0"/>
          <a:lstStyle/>
          <a:p>
            <a:pPr algn="ctr">
              <a:defRPr/>
            </a:pPr>
            <a:endParaRPr lang="zh-CN"/>
          </a:p>
        </c:txPr>
        <c:crossAx val="636816816"/>
        <c:crossesAt val="-0.1"/>
        <c:crossBetween val="midCat"/>
        <c:majorUnit val="0.05"/>
      </c:valAx>
      <c:spPr>
        <a:noFill/>
        <a:ln w="6350">
          <a:solidFill>
            <a:schemeClr val="tx1">
              <a:lumMod val="50000"/>
              <a:lumOff val="50000"/>
            </a:schemeClr>
          </a:solidFill>
        </a:ln>
      </c:spPr>
    </c:plotArea>
    <c:plotVisOnly val="1"/>
    <c:dispBlanksAs val="gap"/>
    <c:showDLblsOverMax val="0"/>
  </c:chart>
  <c:spPr>
    <a:noFill/>
    <a:ln>
      <a:noFill/>
    </a:ln>
  </c:spPr>
  <c:txPr>
    <a:bodyPr/>
    <a:lstStyle/>
    <a:p>
      <a:pPr algn="ctr">
        <a:defRPr lang="zh-CN" altLang="en-US" sz="1600" b="1" i="0" u="none" strike="noStrike" kern="1200" baseline="0">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rtl="0">
              <a:defRPr/>
            </a:pPr>
            <a:r>
              <a:rPr lang="en-US" dirty="0" err="1"/>
              <a:t>r</a:t>
            </a:r>
            <a:r>
              <a:rPr lang="en-US" baseline="-25000" dirty="0" err="1"/>
              <a:t>一汽轿车</a:t>
            </a:r>
            <a:r>
              <a:rPr lang="en-US" dirty="0"/>
              <a:t>= 0.00+1.27*</a:t>
            </a:r>
            <a:r>
              <a:rPr lang="en-US" dirty="0" err="1"/>
              <a:t>r</a:t>
            </a:r>
            <a:r>
              <a:rPr lang="en-US" baseline="-25000" dirty="0" err="1"/>
              <a:t>市场</a:t>
            </a:r>
            <a:endParaRPr lang="en-US" baseline="-25000" dirty="0"/>
          </a:p>
          <a:p>
            <a:pPr algn="l" rtl="0">
              <a:defRPr/>
            </a:pPr>
            <a:r>
              <a:rPr lang="en-US" dirty="0"/>
              <a:t>R-Square = 0.51</a:t>
            </a:r>
          </a:p>
        </c:rich>
      </c:tx>
      <c:layout>
        <c:manualLayout>
          <c:xMode val="edge"/>
          <c:yMode val="edge"/>
          <c:x val="0.24453436095054593"/>
          <c:y val="1.7333409905993857E-2"/>
        </c:manualLayout>
      </c:layout>
      <c:overlay val="0"/>
    </c:title>
    <c:autoTitleDeleted val="0"/>
    <c:plotArea>
      <c:layout>
        <c:manualLayout>
          <c:layoutTarget val="inner"/>
          <c:xMode val="edge"/>
          <c:yMode val="edge"/>
          <c:x val="0.24313583815028941"/>
          <c:y val="0.16044061209599791"/>
          <c:w val="0.67368618829128235"/>
          <c:h val="0.66213675409692052"/>
        </c:manualLayout>
      </c:layout>
      <c:scatterChart>
        <c:scatterStyle val="lineMarker"/>
        <c:varyColors val="0"/>
        <c:ser>
          <c:idx val="0"/>
          <c:order val="0"/>
          <c:spPr>
            <a:ln w="28575">
              <a:noFill/>
            </a:ln>
          </c:spPr>
          <c:marker>
            <c:symbol val="circle"/>
            <c:size val="2"/>
            <c:spPr>
              <a:solidFill>
                <a:schemeClr val="tx1"/>
              </a:solidFill>
              <a:ln>
                <a:noFill/>
              </a:ln>
            </c:spPr>
          </c:marker>
          <c:trendline>
            <c:spPr>
              <a:ln w="25400"/>
            </c:spPr>
            <c:trendlineType val="linear"/>
            <c:dispRSqr val="0"/>
            <c:dispEq val="0"/>
          </c:trendline>
          <c:xVal>
            <c:numRef>
              <c:f>'一汽轿车（000800）'!$B$2:$B$243</c:f>
              <c:numCache>
                <c:formatCode>General</c:formatCode>
                <c:ptCount val="242"/>
                <c:pt idx="0">
                  <c:v>-7.5970000000000013E-3</c:v>
                </c:pt>
                <c:pt idx="1">
                  <c:v>8.2400000000000008E-3</c:v>
                </c:pt>
                <c:pt idx="2">
                  <c:v>-6.7390000000000895E-3</c:v>
                </c:pt>
                <c:pt idx="3">
                  <c:v>-2.1361999999999999E-2</c:v>
                </c:pt>
                <c:pt idx="4">
                  <c:v>4.3900000000000024E-3</c:v>
                </c:pt>
                <c:pt idx="5">
                  <c:v>3.0260000000000052E-3</c:v>
                </c:pt>
                <c:pt idx="6">
                  <c:v>1.7616E-2</c:v>
                </c:pt>
                <c:pt idx="7">
                  <c:v>-2.7699000000000293E-2</c:v>
                </c:pt>
                <c:pt idx="8">
                  <c:v>1.6506000000000003E-2</c:v>
                </c:pt>
                <c:pt idx="9">
                  <c:v>4.5690000000000114E-3</c:v>
                </c:pt>
                <c:pt idx="10">
                  <c:v>6.5420000000000113E-3</c:v>
                </c:pt>
                <c:pt idx="11">
                  <c:v>6.9300000000001045E-4</c:v>
                </c:pt>
                <c:pt idx="12">
                  <c:v>-3.3170999999999999E-2</c:v>
                </c:pt>
                <c:pt idx="13">
                  <c:v>5.0900000000000034E-3</c:v>
                </c:pt>
                <c:pt idx="14">
                  <c:v>-1.3664000000000101E-2</c:v>
                </c:pt>
                <c:pt idx="15">
                  <c:v>-1.1604000000000001E-2</c:v>
                </c:pt>
                <c:pt idx="16">
                  <c:v>-2.6898000000000002E-2</c:v>
                </c:pt>
                <c:pt idx="17">
                  <c:v>-1.1939000000000003E-2</c:v>
                </c:pt>
                <c:pt idx="18">
                  <c:v>5.1269999999999996E-3</c:v>
                </c:pt>
                <c:pt idx="19">
                  <c:v>8.4000000000001033E-4</c:v>
                </c:pt>
                <c:pt idx="20">
                  <c:v>-1.4371E-2</c:v>
                </c:pt>
                <c:pt idx="21">
                  <c:v>-3.2110000000000012E-3</c:v>
                </c:pt>
                <c:pt idx="22">
                  <c:v>2.2477000000000389E-2</c:v>
                </c:pt>
                <c:pt idx="23">
                  <c:v>1.1300000000000201E-4</c:v>
                </c:pt>
                <c:pt idx="24">
                  <c:v>-1.9299E-2</c:v>
                </c:pt>
                <c:pt idx="25">
                  <c:v>-1.3179999999999978E-3</c:v>
                </c:pt>
                <c:pt idx="26">
                  <c:v>3.2560000000000002E-3</c:v>
                </c:pt>
                <c:pt idx="27">
                  <c:v>1.2593E-2</c:v>
                </c:pt>
                <c:pt idx="28">
                  <c:v>6.7500000000000741E-4</c:v>
                </c:pt>
                <c:pt idx="29">
                  <c:v>1.1443000000000121E-2</c:v>
                </c:pt>
                <c:pt idx="30">
                  <c:v>-4.1000000000000003E-3</c:v>
                </c:pt>
                <c:pt idx="31">
                  <c:v>-4.5970000000000004E-3</c:v>
                </c:pt>
                <c:pt idx="32">
                  <c:v>1.5368000000000001E-2</c:v>
                </c:pt>
                <c:pt idx="33">
                  <c:v>1.4297999999999898E-2</c:v>
                </c:pt>
                <c:pt idx="34">
                  <c:v>-1.8590000000000152E-3</c:v>
                </c:pt>
                <c:pt idx="35">
                  <c:v>1.2486000000000001E-2</c:v>
                </c:pt>
                <c:pt idx="36">
                  <c:v>-2.9900000000000052E-3</c:v>
                </c:pt>
                <c:pt idx="37">
                  <c:v>8.4210000000000066E-3</c:v>
                </c:pt>
                <c:pt idx="38">
                  <c:v>-2.6554999999999999E-2</c:v>
                </c:pt>
                <c:pt idx="39">
                  <c:v>2.4220000000000001E-3</c:v>
                </c:pt>
                <c:pt idx="40">
                  <c:v>8.3060000000001067E-3</c:v>
                </c:pt>
                <c:pt idx="41">
                  <c:v>5.4740000000000543E-3</c:v>
                </c:pt>
                <c:pt idx="42">
                  <c:v>-8.3120000000000728E-3</c:v>
                </c:pt>
                <c:pt idx="43">
                  <c:v>-8.1300000000000003E-4</c:v>
                </c:pt>
                <c:pt idx="44">
                  <c:v>-1.3635000000000001E-2</c:v>
                </c:pt>
                <c:pt idx="45">
                  <c:v>-1.2246999999999996E-2</c:v>
                </c:pt>
                <c:pt idx="46">
                  <c:v>7.1590000000000134E-3</c:v>
                </c:pt>
                <c:pt idx="47">
                  <c:v>2.1572000000000001E-2</c:v>
                </c:pt>
                <c:pt idx="48">
                  <c:v>-1.1270000000000021E-3</c:v>
                </c:pt>
                <c:pt idx="49">
                  <c:v>7.8449999999999995E-3</c:v>
                </c:pt>
                <c:pt idx="50">
                  <c:v>3.2370000000000307E-3</c:v>
                </c:pt>
                <c:pt idx="51">
                  <c:v>-6.6730000000000114E-3</c:v>
                </c:pt>
                <c:pt idx="52">
                  <c:v>2.6530000000000052E-3</c:v>
                </c:pt>
                <c:pt idx="53">
                  <c:v>-1.2673E-2</c:v>
                </c:pt>
                <c:pt idx="54">
                  <c:v>1.4123E-2</c:v>
                </c:pt>
                <c:pt idx="55">
                  <c:v>2.0062E-2</c:v>
                </c:pt>
                <c:pt idx="56">
                  <c:v>2.6690000000000012E-3</c:v>
                </c:pt>
                <c:pt idx="57">
                  <c:v>-4.8219999999999999E-3</c:v>
                </c:pt>
                <c:pt idx="58">
                  <c:v>1.3308000000000007E-2</c:v>
                </c:pt>
                <c:pt idx="59">
                  <c:v>3.1850000000000316E-3</c:v>
                </c:pt>
                <c:pt idx="60">
                  <c:v>-3.3900000000000011E-4</c:v>
                </c:pt>
                <c:pt idx="61">
                  <c:v>-2.1370000000000052E-3</c:v>
                </c:pt>
                <c:pt idx="62">
                  <c:v>-8.6950000000000048E-3</c:v>
                </c:pt>
                <c:pt idx="63">
                  <c:v>1.0302E-2</c:v>
                </c:pt>
                <c:pt idx="64">
                  <c:v>-3.8150000000000002E-3</c:v>
                </c:pt>
                <c:pt idx="65">
                  <c:v>5.2570000000000004E-3</c:v>
                </c:pt>
                <c:pt idx="66">
                  <c:v>4.2170000000000003E-3</c:v>
                </c:pt>
                <c:pt idx="67">
                  <c:v>-4.3969999999999999E-3</c:v>
                </c:pt>
                <c:pt idx="68">
                  <c:v>-9.2250000000000006E-3</c:v>
                </c:pt>
                <c:pt idx="69">
                  <c:v>-4.9284000000000001E-2</c:v>
                </c:pt>
                <c:pt idx="70">
                  <c:v>1.3649999999999999E-3</c:v>
                </c:pt>
                <c:pt idx="71">
                  <c:v>2.175500000000001E-2</c:v>
                </c:pt>
                <c:pt idx="72">
                  <c:v>-7.8420000000000104E-3</c:v>
                </c:pt>
                <c:pt idx="73">
                  <c:v>-6.1180000000000002E-3</c:v>
                </c:pt>
                <c:pt idx="74">
                  <c:v>-4.3119999999999999E-3</c:v>
                </c:pt>
                <c:pt idx="75">
                  <c:v>-2.1084000000000002E-2</c:v>
                </c:pt>
                <c:pt idx="76">
                  <c:v>-3.8940000000000012E-3</c:v>
                </c:pt>
                <c:pt idx="77">
                  <c:v>-1.5266999999999999E-2</c:v>
                </c:pt>
                <c:pt idx="78">
                  <c:v>-4.9860000000000659E-3</c:v>
                </c:pt>
                <c:pt idx="79">
                  <c:v>-1.0749999999999999E-2</c:v>
                </c:pt>
                <c:pt idx="80">
                  <c:v>1.1649000000000001E-2</c:v>
                </c:pt>
                <c:pt idx="81">
                  <c:v>-3.8723E-2</c:v>
                </c:pt>
                <c:pt idx="82">
                  <c:v>-1.8312999999999999E-2</c:v>
                </c:pt>
                <c:pt idx="83">
                  <c:v>8.0000000000000267E-6</c:v>
                </c:pt>
                <c:pt idx="84">
                  <c:v>-2.1780999999999998E-2</c:v>
                </c:pt>
                <c:pt idx="85">
                  <c:v>-2.5900000000000006E-4</c:v>
                </c:pt>
                <c:pt idx="86">
                  <c:v>2.3970000000000002E-2</c:v>
                </c:pt>
                <c:pt idx="87">
                  <c:v>-3.3940000000000012E-3</c:v>
                </c:pt>
                <c:pt idx="88">
                  <c:v>-5.4288000000000003E-2</c:v>
                </c:pt>
                <c:pt idx="89">
                  <c:v>1.7444000000000001E-2</c:v>
                </c:pt>
                <c:pt idx="90">
                  <c:v>-1.2970000000000021E-3</c:v>
                </c:pt>
                <c:pt idx="91">
                  <c:v>-1.3557000000000001E-2</c:v>
                </c:pt>
                <c:pt idx="92">
                  <c:v>1.5945999999999998E-2</c:v>
                </c:pt>
                <c:pt idx="93">
                  <c:v>3.7633000000000513E-2</c:v>
                </c:pt>
                <c:pt idx="94">
                  <c:v>-1.7447000000000001E-2</c:v>
                </c:pt>
                <c:pt idx="95">
                  <c:v>1.6800000000000224E-3</c:v>
                </c:pt>
                <c:pt idx="96">
                  <c:v>1.6126000000000001E-2</c:v>
                </c:pt>
                <c:pt idx="97">
                  <c:v>1.96000000000003E-4</c:v>
                </c:pt>
                <c:pt idx="98">
                  <c:v>-2.5370000000000011E-2</c:v>
                </c:pt>
                <c:pt idx="99">
                  <c:v>-1.1655E-2</c:v>
                </c:pt>
                <c:pt idx="100">
                  <c:v>3.4910000000000002E-3</c:v>
                </c:pt>
                <c:pt idx="101">
                  <c:v>-6.2120000000000014E-3</c:v>
                </c:pt>
                <c:pt idx="102">
                  <c:v>3.5100000000000092E-3</c:v>
                </c:pt>
                <c:pt idx="103">
                  <c:v>-1.4409999999999996E-2</c:v>
                </c:pt>
                <c:pt idx="104">
                  <c:v>2.0640000000000012E-3</c:v>
                </c:pt>
                <c:pt idx="105">
                  <c:v>2.8974E-2</c:v>
                </c:pt>
                <c:pt idx="106">
                  <c:v>-7.8070000000000014E-3</c:v>
                </c:pt>
                <c:pt idx="107">
                  <c:v>9.6300000000000042E-4</c:v>
                </c:pt>
                <c:pt idx="108">
                  <c:v>-5.5330000000000578E-3</c:v>
                </c:pt>
                <c:pt idx="109">
                  <c:v>-2.3993999999999998E-2</c:v>
                </c:pt>
                <c:pt idx="110">
                  <c:v>3.1095000000000279E-2</c:v>
                </c:pt>
                <c:pt idx="111">
                  <c:v>3.2000000000000383E-3</c:v>
                </c:pt>
                <c:pt idx="112">
                  <c:v>-7.1219999999999999E-3</c:v>
                </c:pt>
                <c:pt idx="113">
                  <c:v>9.6000000000000067E-4</c:v>
                </c:pt>
                <c:pt idx="114">
                  <c:v>-7.9700000000000881E-3</c:v>
                </c:pt>
                <c:pt idx="115">
                  <c:v>-9.1320000000000047E-3</c:v>
                </c:pt>
                <c:pt idx="116">
                  <c:v>-4.6990999999999998E-2</c:v>
                </c:pt>
                <c:pt idx="117">
                  <c:v>-1.3912000000000001E-2</c:v>
                </c:pt>
                <c:pt idx="118">
                  <c:v>-1.1214999999999999E-2</c:v>
                </c:pt>
                <c:pt idx="119">
                  <c:v>1.1990000000000139E-3</c:v>
                </c:pt>
                <c:pt idx="120">
                  <c:v>-6.8270000000000023E-3</c:v>
                </c:pt>
                <c:pt idx="121">
                  <c:v>2.3136E-2</c:v>
                </c:pt>
                <c:pt idx="122">
                  <c:v>7.7610000000000534E-3</c:v>
                </c:pt>
                <c:pt idx="123">
                  <c:v>-1.8100000000000173E-3</c:v>
                </c:pt>
                <c:pt idx="124">
                  <c:v>2.5652999999999999E-2</c:v>
                </c:pt>
                <c:pt idx="125">
                  <c:v>1.0263000000000001E-2</c:v>
                </c:pt>
                <c:pt idx="126">
                  <c:v>-1.5568000000000005E-2</c:v>
                </c:pt>
                <c:pt idx="127">
                  <c:v>7.4970000000000123E-3</c:v>
                </c:pt>
                <c:pt idx="128">
                  <c:v>-2.0088999999999999E-2</c:v>
                </c:pt>
                <c:pt idx="129">
                  <c:v>1.8450000000000135E-3</c:v>
                </c:pt>
                <c:pt idx="130">
                  <c:v>2.3559999999999998E-2</c:v>
                </c:pt>
                <c:pt idx="131">
                  <c:v>2.3730999999999999E-2</c:v>
                </c:pt>
                <c:pt idx="132">
                  <c:v>2.6910000000000002E-3</c:v>
                </c:pt>
                <c:pt idx="133">
                  <c:v>1.2623000000000001E-2</c:v>
                </c:pt>
                <c:pt idx="134">
                  <c:v>3.8910000000000012E-3</c:v>
                </c:pt>
                <c:pt idx="135">
                  <c:v>8.3000000000000226E-3</c:v>
                </c:pt>
                <c:pt idx="136">
                  <c:v>-4.0629999999999998E-3</c:v>
                </c:pt>
                <c:pt idx="137">
                  <c:v>2.3607000000000006E-2</c:v>
                </c:pt>
                <c:pt idx="138">
                  <c:v>5.352E-3</c:v>
                </c:pt>
                <c:pt idx="139">
                  <c:v>-2.6050000000000092E-3</c:v>
                </c:pt>
                <c:pt idx="140">
                  <c:v>1.6878000000000001E-2</c:v>
                </c:pt>
                <c:pt idx="141">
                  <c:v>-1.7524999999999999E-2</c:v>
                </c:pt>
                <c:pt idx="142">
                  <c:v>5.1209999999999997E-3</c:v>
                </c:pt>
                <c:pt idx="143">
                  <c:v>-4.9659999999999999E-3</c:v>
                </c:pt>
                <c:pt idx="144">
                  <c:v>1.6308000000000003E-2</c:v>
                </c:pt>
                <c:pt idx="145">
                  <c:v>6.7410000000000803E-3</c:v>
                </c:pt>
                <c:pt idx="146">
                  <c:v>-3.1279000000000369E-2</c:v>
                </c:pt>
                <c:pt idx="147">
                  <c:v>7.1720000000000134E-3</c:v>
                </c:pt>
                <c:pt idx="148">
                  <c:v>-1.2475E-2</c:v>
                </c:pt>
                <c:pt idx="149">
                  <c:v>1.4763999999999999E-2</c:v>
                </c:pt>
                <c:pt idx="150">
                  <c:v>2.2868000000000006E-2</c:v>
                </c:pt>
                <c:pt idx="151">
                  <c:v>5.8020000000000033E-3</c:v>
                </c:pt>
                <c:pt idx="152">
                  <c:v>-1.3420000000000151E-3</c:v>
                </c:pt>
                <c:pt idx="153">
                  <c:v>6.0629999999999998E-3</c:v>
                </c:pt>
                <c:pt idx="154">
                  <c:v>-1.9330000000000003E-2</c:v>
                </c:pt>
                <c:pt idx="155">
                  <c:v>1.237E-3</c:v>
                </c:pt>
                <c:pt idx="156">
                  <c:v>6.5070000000000024E-3</c:v>
                </c:pt>
                <c:pt idx="157">
                  <c:v>-2.1718999999999999E-2</c:v>
                </c:pt>
                <c:pt idx="158">
                  <c:v>3.8480000000000285E-3</c:v>
                </c:pt>
                <c:pt idx="159">
                  <c:v>3.6730000000000352E-3</c:v>
                </c:pt>
                <c:pt idx="160">
                  <c:v>2.0395999999999997E-2</c:v>
                </c:pt>
                <c:pt idx="161">
                  <c:v>-1.6670000000000157E-3</c:v>
                </c:pt>
                <c:pt idx="162">
                  <c:v>-7.6330000000000607E-3</c:v>
                </c:pt>
                <c:pt idx="163">
                  <c:v>1.5365999999999999E-2</c:v>
                </c:pt>
                <c:pt idx="164">
                  <c:v>2.1600000000000052E-3</c:v>
                </c:pt>
                <c:pt idx="165">
                  <c:v>1.1598000000000001E-2</c:v>
                </c:pt>
                <c:pt idx="166">
                  <c:v>3.2000000000000383E-3</c:v>
                </c:pt>
                <c:pt idx="167">
                  <c:v>9.8000000000001298E-4</c:v>
                </c:pt>
                <c:pt idx="168">
                  <c:v>-1.5484000000000001E-2</c:v>
                </c:pt>
                <c:pt idx="169">
                  <c:v>4.3500000000000014E-3</c:v>
                </c:pt>
                <c:pt idx="170">
                  <c:v>1.2423999999999999E-2</c:v>
                </c:pt>
                <c:pt idx="171">
                  <c:v>1.2229999999999999E-3</c:v>
                </c:pt>
                <c:pt idx="172">
                  <c:v>-1.6355999999999999E-2</c:v>
                </c:pt>
                <c:pt idx="173">
                  <c:v>-2.0763999999999998E-2</c:v>
                </c:pt>
                <c:pt idx="174">
                  <c:v>3.6600000000000499E-4</c:v>
                </c:pt>
                <c:pt idx="175">
                  <c:v>-5.0860000000000124E-3</c:v>
                </c:pt>
                <c:pt idx="176">
                  <c:v>1.3280000000000149E-3</c:v>
                </c:pt>
                <c:pt idx="177">
                  <c:v>1.8218000000000002E-2</c:v>
                </c:pt>
                <c:pt idx="178">
                  <c:v>-6.6020000000000002E-3</c:v>
                </c:pt>
                <c:pt idx="179">
                  <c:v>-4.2490000000000592E-3</c:v>
                </c:pt>
                <c:pt idx="180">
                  <c:v>1.7387E-2</c:v>
                </c:pt>
                <c:pt idx="181">
                  <c:v>2.9870000000000056E-2</c:v>
                </c:pt>
                <c:pt idx="182">
                  <c:v>2.0072000000000052E-2</c:v>
                </c:pt>
                <c:pt idx="183">
                  <c:v>1.0064999999999998E-2</c:v>
                </c:pt>
                <c:pt idx="184">
                  <c:v>8.7580000000000002E-3</c:v>
                </c:pt>
                <c:pt idx="185">
                  <c:v>-4.9490000000000757E-3</c:v>
                </c:pt>
                <c:pt idx="186">
                  <c:v>2.6365000000000006E-2</c:v>
                </c:pt>
                <c:pt idx="187">
                  <c:v>-6.4730000000000907E-3</c:v>
                </c:pt>
                <c:pt idx="188">
                  <c:v>2.1353E-2</c:v>
                </c:pt>
                <c:pt idx="189">
                  <c:v>4.1320000000000003E-3</c:v>
                </c:pt>
                <c:pt idx="190">
                  <c:v>-2.6640000000000288E-3</c:v>
                </c:pt>
                <c:pt idx="191">
                  <c:v>1.8000000000000171E-3</c:v>
                </c:pt>
                <c:pt idx="192">
                  <c:v>2.6800000000000056E-2</c:v>
                </c:pt>
                <c:pt idx="193">
                  <c:v>-2.5030000000000052E-3</c:v>
                </c:pt>
                <c:pt idx="194">
                  <c:v>-1.3974000000000007E-2</c:v>
                </c:pt>
                <c:pt idx="195">
                  <c:v>-1.0660000000000081E-3</c:v>
                </c:pt>
                <c:pt idx="196">
                  <c:v>-1.5449999999999999E-3</c:v>
                </c:pt>
                <c:pt idx="197">
                  <c:v>2.7378000000000006E-2</c:v>
                </c:pt>
                <c:pt idx="198">
                  <c:v>-4.6049999999999997E-3</c:v>
                </c:pt>
                <c:pt idx="199">
                  <c:v>-9.3540000000001157E-3</c:v>
                </c:pt>
                <c:pt idx="200">
                  <c:v>1.8932999999999998E-2</c:v>
                </c:pt>
                <c:pt idx="201">
                  <c:v>1.4267E-2</c:v>
                </c:pt>
                <c:pt idx="202">
                  <c:v>1.1717999999999999E-2</c:v>
                </c:pt>
                <c:pt idx="203">
                  <c:v>-5.6890000000000334E-3</c:v>
                </c:pt>
                <c:pt idx="204">
                  <c:v>-3.6630000000000443E-3</c:v>
                </c:pt>
                <c:pt idx="205">
                  <c:v>8.4040000000000208E-3</c:v>
                </c:pt>
                <c:pt idx="206">
                  <c:v>-5.3720000000000004E-2</c:v>
                </c:pt>
                <c:pt idx="207">
                  <c:v>1.2678999999999998E-2</c:v>
                </c:pt>
                <c:pt idx="208">
                  <c:v>-4.3874000000000003E-2</c:v>
                </c:pt>
                <c:pt idx="209">
                  <c:v>-2.4826000000000001E-2</c:v>
                </c:pt>
                <c:pt idx="210">
                  <c:v>1.3081000000000021E-2</c:v>
                </c:pt>
                <c:pt idx="211">
                  <c:v>1.2728000000000001E-2</c:v>
                </c:pt>
                <c:pt idx="212">
                  <c:v>1.5950000000000061E-3</c:v>
                </c:pt>
                <c:pt idx="213">
                  <c:v>-1.9272000000000001E-2</c:v>
                </c:pt>
                <c:pt idx="214">
                  <c:v>1.3967000000000118E-2</c:v>
                </c:pt>
                <c:pt idx="215">
                  <c:v>1.2019999999999859E-2</c:v>
                </c:pt>
                <c:pt idx="216">
                  <c:v>-8.294000000000001E-3</c:v>
                </c:pt>
                <c:pt idx="217">
                  <c:v>-1.0900000000000178E-4</c:v>
                </c:pt>
                <c:pt idx="218">
                  <c:v>-1.7621000000000001E-2</c:v>
                </c:pt>
                <c:pt idx="219">
                  <c:v>-4.4000000000000805E-5</c:v>
                </c:pt>
                <c:pt idx="220">
                  <c:v>6.9670000000000114E-3</c:v>
                </c:pt>
                <c:pt idx="221">
                  <c:v>-9.5500000000001237E-4</c:v>
                </c:pt>
                <c:pt idx="222">
                  <c:v>2.2460000000000002E-3</c:v>
                </c:pt>
                <c:pt idx="223">
                  <c:v>8.3780000000000208E-3</c:v>
                </c:pt>
                <c:pt idx="224">
                  <c:v>-8.4280000000000015E-3</c:v>
                </c:pt>
                <c:pt idx="225">
                  <c:v>-1.5544000000000021E-2</c:v>
                </c:pt>
                <c:pt idx="226">
                  <c:v>1.1058E-2</c:v>
                </c:pt>
                <c:pt idx="227">
                  <c:v>3.0240000000000006E-2</c:v>
                </c:pt>
                <c:pt idx="228">
                  <c:v>3.6470000000000443E-3</c:v>
                </c:pt>
                <c:pt idx="229">
                  <c:v>-5.5700000000000124E-3</c:v>
                </c:pt>
                <c:pt idx="230">
                  <c:v>-3.4320000000000002E-3</c:v>
                </c:pt>
                <c:pt idx="231">
                  <c:v>-1.8100000000000173E-3</c:v>
                </c:pt>
                <c:pt idx="232">
                  <c:v>-1.4522E-2</c:v>
                </c:pt>
                <c:pt idx="233">
                  <c:v>1.7613E-2</c:v>
                </c:pt>
                <c:pt idx="234">
                  <c:v>-8.9560000000000767E-3</c:v>
                </c:pt>
                <c:pt idx="235">
                  <c:v>-1.0245000000000001E-2</c:v>
                </c:pt>
                <c:pt idx="236">
                  <c:v>-9.0860000000000246E-3</c:v>
                </c:pt>
                <c:pt idx="237">
                  <c:v>-2.078700000000001E-2</c:v>
                </c:pt>
                <c:pt idx="238">
                  <c:v>-1.8001000000000003E-2</c:v>
                </c:pt>
                <c:pt idx="239">
                  <c:v>8.4400000000000048E-3</c:v>
                </c:pt>
                <c:pt idx="240">
                  <c:v>3.4680000000000271E-3</c:v>
                </c:pt>
                <c:pt idx="241">
                  <c:v>1.8151E-2</c:v>
                </c:pt>
              </c:numCache>
            </c:numRef>
          </c:xVal>
          <c:yVal>
            <c:numRef>
              <c:f>'一汽轿车（000800）'!$C$2:$C$243</c:f>
              <c:numCache>
                <c:formatCode>General</c:formatCode>
                <c:ptCount val="242"/>
                <c:pt idx="0">
                  <c:v>-1.7679E-2</c:v>
                </c:pt>
                <c:pt idx="1">
                  <c:v>-3.7559000000000002E-2</c:v>
                </c:pt>
                <c:pt idx="2">
                  <c:v>-2.7236000000000298E-2</c:v>
                </c:pt>
                <c:pt idx="3">
                  <c:v>-4.1370999999999998E-2</c:v>
                </c:pt>
                <c:pt idx="4">
                  <c:v>4.3600000000000003E-4</c:v>
                </c:pt>
                <c:pt idx="5">
                  <c:v>-4.0523000000000003E-2</c:v>
                </c:pt>
                <c:pt idx="6">
                  <c:v>2.5431000000000335E-2</c:v>
                </c:pt>
                <c:pt idx="7">
                  <c:v>-2.2142999999999999E-2</c:v>
                </c:pt>
                <c:pt idx="8">
                  <c:v>3.2609000000000395E-2</c:v>
                </c:pt>
                <c:pt idx="9">
                  <c:v>6.1400000000000014E-3</c:v>
                </c:pt>
                <c:pt idx="10">
                  <c:v>-3.4870000000000361E-3</c:v>
                </c:pt>
                <c:pt idx="11">
                  <c:v>-1.2248E-2</c:v>
                </c:pt>
                <c:pt idx="12">
                  <c:v>-5.1373000000000002E-2</c:v>
                </c:pt>
                <c:pt idx="13">
                  <c:v>1.7739999999999999E-2</c:v>
                </c:pt>
                <c:pt idx="14">
                  <c:v>-2.2936000000000012E-2</c:v>
                </c:pt>
                <c:pt idx="15">
                  <c:v>-1.6901000000000176E-2</c:v>
                </c:pt>
                <c:pt idx="16">
                  <c:v>-2.8176E-2</c:v>
                </c:pt>
                <c:pt idx="17">
                  <c:v>-1.7198999999999999E-2</c:v>
                </c:pt>
                <c:pt idx="18">
                  <c:v>2.5000000000000001E-2</c:v>
                </c:pt>
                <c:pt idx="19">
                  <c:v>8.7800000000000048E-3</c:v>
                </c:pt>
                <c:pt idx="20">
                  <c:v>-1.3540000000000128E-2</c:v>
                </c:pt>
                <c:pt idx="21">
                  <c:v>9.8000000000001298E-4</c:v>
                </c:pt>
                <c:pt idx="22">
                  <c:v>4.5544000000000001E-2</c:v>
                </c:pt>
                <c:pt idx="23">
                  <c:v>7.0260000000000114E-3</c:v>
                </c:pt>
                <c:pt idx="24">
                  <c:v>-9.3000000000001252E-4</c:v>
                </c:pt>
                <c:pt idx="25">
                  <c:v>7.9140000000000113E-3</c:v>
                </c:pt>
                <c:pt idx="26">
                  <c:v>-3.0946999999999999E-2</c:v>
                </c:pt>
                <c:pt idx="27">
                  <c:v>-8.5800000000000008E-3</c:v>
                </c:pt>
                <c:pt idx="28">
                  <c:v>1.1058E-2</c:v>
                </c:pt>
                <c:pt idx="29">
                  <c:v>-4.2800000000000034E-3</c:v>
                </c:pt>
                <c:pt idx="30">
                  <c:v>1.433E-3</c:v>
                </c:pt>
                <c:pt idx="31">
                  <c:v>6.0563000000000033E-2</c:v>
                </c:pt>
                <c:pt idx="32">
                  <c:v>2.8326999999999977E-2</c:v>
                </c:pt>
                <c:pt idx="33">
                  <c:v>-1.0057E-2</c:v>
                </c:pt>
                <c:pt idx="34">
                  <c:v>3.3569000000000002E-2</c:v>
                </c:pt>
                <c:pt idx="35">
                  <c:v>1.0255999999999998E-2</c:v>
                </c:pt>
                <c:pt idx="36">
                  <c:v>-8.0370000000000007E-3</c:v>
                </c:pt>
                <c:pt idx="37">
                  <c:v>-1.3646000000000083E-2</c:v>
                </c:pt>
                <c:pt idx="38">
                  <c:v>-4.5828000000000001E-2</c:v>
                </c:pt>
                <c:pt idx="39">
                  <c:v>5.2107000000000014E-2</c:v>
                </c:pt>
                <c:pt idx="40">
                  <c:v>3.3591999999999997E-2</c:v>
                </c:pt>
                <c:pt idx="41">
                  <c:v>1.2500000000000041E-3</c:v>
                </c:pt>
                <c:pt idx="42">
                  <c:v>-3.0379000000000052E-2</c:v>
                </c:pt>
                <c:pt idx="43">
                  <c:v>-3.3047E-2</c:v>
                </c:pt>
                <c:pt idx="44">
                  <c:v>-1.4647E-2</c:v>
                </c:pt>
                <c:pt idx="45">
                  <c:v>-3.1532000000000011E-2</c:v>
                </c:pt>
                <c:pt idx="46">
                  <c:v>0</c:v>
                </c:pt>
                <c:pt idx="47">
                  <c:v>5.4419000000000134E-2</c:v>
                </c:pt>
                <c:pt idx="48">
                  <c:v>-1.5879999999999998E-2</c:v>
                </c:pt>
                <c:pt idx="49">
                  <c:v>0</c:v>
                </c:pt>
                <c:pt idx="50">
                  <c:v>-1.0309E-2</c:v>
                </c:pt>
                <c:pt idx="51">
                  <c:v>-4.9820000000000133E-3</c:v>
                </c:pt>
                <c:pt idx="52">
                  <c:v>8.6480000000000012E-3</c:v>
                </c:pt>
                <c:pt idx="53">
                  <c:v>-2.7526999999999999E-2</c:v>
                </c:pt>
                <c:pt idx="54">
                  <c:v>4.1760000000000104E-3</c:v>
                </c:pt>
                <c:pt idx="55">
                  <c:v>1.8484000000000021E-2</c:v>
                </c:pt>
                <c:pt idx="56">
                  <c:v>1.5879999999999998E-2</c:v>
                </c:pt>
                <c:pt idx="57">
                  <c:v>-1.4738999999999978E-2</c:v>
                </c:pt>
                <c:pt idx="58">
                  <c:v>1.9039E-2</c:v>
                </c:pt>
                <c:pt idx="59">
                  <c:v>1.4234999999999998E-2</c:v>
                </c:pt>
                <c:pt idx="60">
                  <c:v>-1.3158E-2</c:v>
                </c:pt>
                <c:pt idx="61">
                  <c:v>-1.7777999999999999E-2</c:v>
                </c:pt>
                <c:pt idx="62">
                  <c:v>-3.2579000000000052E-2</c:v>
                </c:pt>
                <c:pt idx="63">
                  <c:v>1.0290000000000001E-2</c:v>
                </c:pt>
                <c:pt idx="64">
                  <c:v>-4.2130000000000022E-2</c:v>
                </c:pt>
                <c:pt idx="65">
                  <c:v>-1.4015999999999879E-2</c:v>
                </c:pt>
                <c:pt idx="66">
                  <c:v>1.3235E-2</c:v>
                </c:pt>
                <c:pt idx="67">
                  <c:v>1.2579E-2</c:v>
                </c:pt>
                <c:pt idx="68">
                  <c:v>-1.9589000000000172E-2</c:v>
                </c:pt>
                <c:pt idx="69">
                  <c:v>-6.9200999999999999E-2</c:v>
                </c:pt>
                <c:pt idx="70">
                  <c:v>-4.5025999999999997E-2</c:v>
                </c:pt>
                <c:pt idx="71">
                  <c:v>1.864000000000017E-2</c:v>
                </c:pt>
                <c:pt idx="72">
                  <c:v>-1.507E-2</c:v>
                </c:pt>
                <c:pt idx="73">
                  <c:v>-2.9508E-2</c:v>
                </c:pt>
                <c:pt idx="74">
                  <c:v>3.3784000000000002E-2</c:v>
                </c:pt>
                <c:pt idx="75">
                  <c:v>-9.8040000000000228E-3</c:v>
                </c:pt>
                <c:pt idx="76">
                  <c:v>1.5402000000000023E-2</c:v>
                </c:pt>
                <c:pt idx="77">
                  <c:v>7.5840000000000334E-3</c:v>
                </c:pt>
                <c:pt idx="78">
                  <c:v>1.0215E-2</c:v>
                </c:pt>
                <c:pt idx="79">
                  <c:v>-2.0223999999999999E-2</c:v>
                </c:pt>
                <c:pt idx="80">
                  <c:v>-1.2493000000000001E-2</c:v>
                </c:pt>
                <c:pt idx="81">
                  <c:v>-5.0055000000000002E-2</c:v>
                </c:pt>
                <c:pt idx="82">
                  <c:v>-4.8059999999999999E-2</c:v>
                </c:pt>
                <c:pt idx="83">
                  <c:v>1.1557000000000001E-2</c:v>
                </c:pt>
                <c:pt idx="84">
                  <c:v>-1.8040000000000174E-3</c:v>
                </c:pt>
                <c:pt idx="85">
                  <c:v>3.3735000000000001E-2</c:v>
                </c:pt>
                <c:pt idx="86">
                  <c:v>4.8951000000000001E-2</c:v>
                </c:pt>
                <c:pt idx="87">
                  <c:v>-1.7222000000000001E-2</c:v>
                </c:pt>
                <c:pt idx="88">
                  <c:v>-8.0837000000000006E-2</c:v>
                </c:pt>
                <c:pt idx="89">
                  <c:v>3.5670000000000056E-2</c:v>
                </c:pt>
                <c:pt idx="90">
                  <c:v>6.5320000000000525E-3</c:v>
                </c:pt>
                <c:pt idx="91">
                  <c:v>-1.7698999999999999E-2</c:v>
                </c:pt>
                <c:pt idx="92">
                  <c:v>3.1231000000000422E-2</c:v>
                </c:pt>
                <c:pt idx="93">
                  <c:v>4.2516000000000533E-2</c:v>
                </c:pt>
                <c:pt idx="94">
                  <c:v>-2.6816000000000006E-2</c:v>
                </c:pt>
                <c:pt idx="95">
                  <c:v>4.5920000000000023E-3</c:v>
                </c:pt>
                <c:pt idx="96">
                  <c:v>9.1430000000000001E-3</c:v>
                </c:pt>
                <c:pt idx="97">
                  <c:v>-1.1891000000000021E-2</c:v>
                </c:pt>
                <c:pt idx="98">
                  <c:v>-3.7822000000000001E-2</c:v>
                </c:pt>
                <c:pt idx="99">
                  <c:v>-2.5610000000000001E-2</c:v>
                </c:pt>
                <c:pt idx="100">
                  <c:v>1.8336999999999999E-2</c:v>
                </c:pt>
                <c:pt idx="101">
                  <c:v>-1.3205000000000001E-2</c:v>
                </c:pt>
                <c:pt idx="102">
                  <c:v>-1.217E-3</c:v>
                </c:pt>
                <c:pt idx="103">
                  <c:v>-2.8624E-2</c:v>
                </c:pt>
                <c:pt idx="104">
                  <c:v>2.069000000000001E-2</c:v>
                </c:pt>
                <c:pt idx="105">
                  <c:v>1.8428000000000003E-2</c:v>
                </c:pt>
                <c:pt idx="106">
                  <c:v>-9.6500000000000266E-3</c:v>
                </c:pt>
                <c:pt idx="107">
                  <c:v>1.5834000000000001E-2</c:v>
                </c:pt>
                <c:pt idx="108">
                  <c:v>-2.3980999999999999E-2</c:v>
                </c:pt>
                <c:pt idx="109">
                  <c:v>-1.4128E-2</c:v>
                </c:pt>
                <c:pt idx="110">
                  <c:v>3.2398999999999997E-2</c:v>
                </c:pt>
                <c:pt idx="111">
                  <c:v>2.1725999999999999E-2</c:v>
                </c:pt>
                <c:pt idx="112">
                  <c:v>0</c:v>
                </c:pt>
                <c:pt idx="113">
                  <c:v>-8.8600000000001247E-3</c:v>
                </c:pt>
                <c:pt idx="114">
                  <c:v>-2.2646000000000052E-2</c:v>
                </c:pt>
                <c:pt idx="115">
                  <c:v>-4.8780000000000134E-3</c:v>
                </c:pt>
                <c:pt idx="116">
                  <c:v>-3.1863000000000002E-2</c:v>
                </c:pt>
                <c:pt idx="117">
                  <c:v>-3.7975000000000404E-2</c:v>
                </c:pt>
                <c:pt idx="118">
                  <c:v>-1.8421000000000003E-2</c:v>
                </c:pt>
                <c:pt idx="119">
                  <c:v>-1.0723999999999999E-2</c:v>
                </c:pt>
                <c:pt idx="120">
                  <c:v>2.0330000000000001E-3</c:v>
                </c:pt>
                <c:pt idx="121">
                  <c:v>2.4341000000000002E-2</c:v>
                </c:pt>
                <c:pt idx="122">
                  <c:v>1.6501999999999999E-2</c:v>
                </c:pt>
                <c:pt idx="123">
                  <c:v>0</c:v>
                </c:pt>
                <c:pt idx="124">
                  <c:v>3.9610000000000006E-2</c:v>
                </c:pt>
                <c:pt idx="125">
                  <c:v>4.1848999999999997E-2</c:v>
                </c:pt>
                <c:pt idx="126">
                  <c:v>7.1939999999999999E-3</c:v>
                </c:pt>
                <c:pt idx="127">
                  <c:v>-2.1429000000000011E-2</c:v>
                </c:pt>
                <c:pt idx="128">
                  <c:v>-8.5160000000000027E-3</c:v>
                </c:pt>
                <c:pt idx="129">
                  <c:v>6.1300000000000124E-4</c:v>
                </c:pt>
                <c:pt idx="130">
                  <c:v>2.3911999999999999E-2</c:v>
                </c:pt>
                <c:pt idx="131">
                  <c:v>2.2156000000000002E-2</c:v>
                </c:pt>
                <c:pt idx="132">
                  <c:v>1.2888E-2</c:v>
                </c:pt>
                <c:pt idx="133">
                  <c:v>1.3302000000000001E-2</c:v>
                </c:pt>
                <c:pt idx="134">
                  <c:v>7.9910000000000935E-3</c:v>
                </c:pt>
                <c:pt idx="135">
                  <c:v>9.6260000000000026E-3</c:v>
                </c:pt>
                <c:pt idx="136">
                  <c:v>-1.4189999999999998E-2</c:v>
                </c:pt>
                <c:pt idx="137">
                  <c:v>2.0990999999999999E-2</c:v>
                </c:pt>
                <c:pt idx="138">
                  <c:v>9.7090000000000006E-3</c:v>
                </c:pt>
                <c:pt idx="139">
                  <c:v>-1.4706E-2</c:v>
                </c:pt>
                <c:pt idx="140">
                  <c:v>1.2055E-2</c:v>
                </c:pt>
                <c:pt idx="141">
                  <c:v>-3.4033000000000056E-2</c:v>
                </c:pt>
                <c:pt idx="142">
                  <c:v>1.1739999999999999E-3</c:v>
                </c:pt>
                <c:pt idx="143">
                  <c:v>-8.2110000000000013E-3</c:v>
                </c:pt>
                <c:pt idx="144">
                  <c:v>-5.9140000000000104E-3</c:v>
                </c:pt>
                <c:pt idx="145">
                  <c:v>1.1900000000000185E-3</c:v>
                </c:pt>
                <c:pt idx="146">
                  <c:v>-2.7332000000000002E-2</c:v>
                </c:pt>
                <c:pt idx="147">
                  <c:v>-7.3300000000000578E-3</c:v>
                </c:pt>
                <c:pt idx="148">
                  <c:v>-2.0308E-2</c:v>
                </c:pt>
                <c:pt idx="149">
                  <c:v>1.9472000000000003E-2</c:v>
                </c:pt>
                <c:pt idx="150">
                  <c:v>3.0807000000000296E-2</c:v>
                </c:pt>
                <c:pt idx="151">
                  <c:v>7.7700000000000815E-3</c:v>
                </c:pt>
                <c:pt idx="152">
                  <c:v>1.8980000000000177E-2</c:v>
                </c:pt>
                <c:pt idx="153">
                  <c:v>-2.9100000000000011E-3</c:v>
                </c:pt>
                <c:pt idx="154">
                  <c:v>-3.561000000000001E-2</c:v>
                </c:pt>
                <c:pt idx="155">
                  <c:v>6.0500000000000104E-4</c:v>
                </c:pt>
                <c:pt idx="156">
                  <c:v>-6.0500000000000104E-4</c:v>
                </c:pt>
                <c:pt idx="157">
                  <c:v>-2.0580999999999999E-2</c:v>
                </c:pt>
                <c:pt idx="158">
                  <c:v>6.7990000000000723E-3</c:v>
                </c:pt>
                <c:pt idx="159">
                  <c:v>2.5169E-2</c:v>
                </c:pt>
                <c:pt idx="160">
                  <c:v>3.7125999999999999E-2</c:v>
                </c:pt>
                <c:pt idx="161">
                  <c:v>-1.0392999999999998E-2</c:v>
                </c:pt>
                <c:pt idx="162">
                  <c:v>-2.6254000000000006E-2</c:v>
                </c:pt>
                <c:pt idx="163">
                  <c:v>0.10006000000000002</c:v>
                </c:pt>
                <c:pt idx="164">
                  <c:v>3.9759999999999997E-2</c:v>
                </c:pt>
                <c:pt idx="165">
                  <c:v>-1.0477E-2</c:v>
                </c:pt>
                <c:pt idx="166">
                  <c:v>3.388E-2</c:v>
                </c:pt>
                <c:pt idx="167">
                  <c:v>1.9456999999999999E-2</c:v>
                </c:pt>
                <c:pt idx="168">
                  <c:v>-2.6117999999999999E-2</c:v>
                </c:pt>
                <c:pt idx="169">
                  <c:v>4.6420000000000003E-3</c:v>
                </c:pt>
                <c:pt idx="170">
                  <c:v>6.1600000000000014E-3</c:v>
                </c:pt>
                <c:pt idx="171">
                  <c:v>1.2245000000000001E-2</c:v>
                </c:pt>
                <c:pt idx="172">
                  <c:v>-4.2339000000000022E-2</c:v>
                </c:pt>
                <c:pt idx="173">
                  <c:v>-4.2105000000000004E-2</c:v>
                </c:pt>
                <c:pt idx="174">
                  <c:v>-5.4900000000000684E-4</c:v>
                </c:pt>
                <c:pt idx="175">
                  <c:v>-7.1470000000000014E-3</c:v>
                </c:pt>
                <c:pt idx="176">
                  <c:v>9.4130000000000047E-3</c:v>
                </c:pt>
                <c:pt idx="177">
                  <c:v>3.126700000000001E-2</c:v>
                </c:pt>
                <c:pt idx="178">
                  <c:v>-3.2447000000000392E-2</c:v>
                </c:pt>
                <c:pt idx="179">
                  <c:v>-1.7592E-2</c:v>
                </c:pt>
                <c:pt idx="180">
                  <c:v>3.9172000000000005E-2</c:v>
                </c:pt>
                <c:pt idx="181">
                  <c:v>2.3694E-2</c:v>
                </c:pt>
                <c:pt idx="182">
                  <c:v>4.1556999999999997E-2</c:v>
                </c:pt>
                <c:pt idx="183">
                  <c:v>5.0505000000000001E-2</c:v>
                </c:pt>
                <c:pt idx="184">
                  <c:v>5.0481000000000012E-2</c:v>
                </c:pt>
                <c:pt idx="185">
                  <c:v>-5.7208000000000002E-2</c:v>
                </c:pt>
                <c:pt idx="186">
                  <c:v>1.2135999999999958E-2</c:v>
                </c:pt>
                <c:pt idx="187">
                  <c:v>-3.980800000000001E-2</c:v>
                </c:pt>
                <c:pt idx="188">
                  <c:v>5.5445000000000001E-2</c:v>
                </c:pt>
                <c:pt idx="189">
                  <c:v>2.3663E-2</c:v>
                </c:pt>
                <c:pt idx="190">
                  <c:v>-1.3407000000000007E-2</c:v>
                </c:pt>
                <c:pt idx="191">
                  <c:v>3.3738999999999998E-2</c:v>
                </c:pt>
                <c:pt idx="192">
                  <c:v>1.5413000000000001E-2</c:v>
                </c:pt>
                <c:pt idx="193">
                  <c:v>-2.5000000000000001E-2</c:v>
                </c:pt>
                <c:pt idx="194">
                  <c:v>-4.5788000000000023E-2</c:v>
                </c:pt>
                <c:pt idx="195">
                  <c:v>-1.4874999999999998E-2</c:v>
                </c:pt>
                <c:pt idx="196">
                  <c:v>6.3320000000000034E-3</c:v>
                </c:pt>
                <c:pt idx="197">
                  <c:v>1.5488999999999999E-2</c:v>
                </c:pt>
                <c:pt idx="198">
                  <c:v>-2.7645000000000395E-2</c:v>
                </c:pt>
                <c:pt idx="199">
                  <c:v>-2.5000000000000001E-2</c:v>
                </c:pt>
                <c:pt idx="200">
                  <c:v>1.9608000000000174E-2</c:v>
                </c:pt>
                <c:pt idx="201">
                  <c:v>-3.9450000000000006E-3</c:v>
                </c:pt>
                <c:pt idx="202">
                  <c:v>6.683200000000003E-2</c:v>
                </c:pt>
                <c:pt idx="203">
                  <c:v>-1.5313E-2</c:v>
                </c:pt>
                <c:pt idx="204">
                  <c:v>-3.1102999999999999E-2</c:v>
                </c:pt>
                <c:pt idx="205">
                  <c:v>-7.2960000000000698E-3</c:v>
                </c:pt>
                <c:pt idx="206">
                  <c:v>-9.1622000000000065E-2</c:v>
                </c:pt>
                <c:pt idx="207">
                  <c:v>1.1327000000000005E-2</c:v>
                </c:pt>
                <c:pt idx="208">
                  <c:v>-4.4800000000000034E-2</c:v>
                </c:pt>
                <c:pt idx="209">
                  <c:v>-6.7000000000000618E-3</c:v>
                </c:pt>
                <c:pt idx="210">
                  <c:v>3.0353999999999999E-2</c:v>
                </c:pt>
                <c:pt idx="211">
                  <c:v>-6.5470000000000033E-3</c:v>
                </c:pt>
                <c:pt idx="212">
                  <c:v>-1.8671000000000007E-2</c:v>
                </c:pt>
                <c:pt idx="213">
                  <c:v>3.9170000000000012E-3</c:v>
                </c:pt>
                <c:pt idx="214">
                  <c:v>2.5641000000000296E-2</c:v>
                </c:pt>
                <c:pt idx="215">
                  <c:v>-1.0870000000000001E-3</c:v>
                </c:pt>
                <c:pt idx="216">
                  <c:v>-1.6322000000000041E-2</c:v>
                </c:pt>
                <c:pt idx="217">
                  <c:v>-8.8500000000001286E-3</c:v>
                </c:pt>
                <c:pt idx="218">
                  <c:v>1.3393E-2</c:v>
                </c:pt>
                <c:pt idx="219">
                  <c:v>-1.1564000000000001E-2</c:v>
                </c:pt>
                <c:pt idx="220">
                  <c:v>1.3927999999999999E-2</c:v>
                </c:pt>
                <c:pt idx="221">
                  <c:v>6.5929999999999999E-3</c:v>
                </c:pt>
                <c:pt idx="222">
                  <c:v>-2.5655000000000042E-2</c:v>
                </c:pt>
                <c:pt idx="223">
                  <c:v>1.4005999999999998E-2</c:v>
                </c:pt>
                <c:pt idx="224">
                  <c:v>-1.3259999999999996E-2</c:v>
                </c:pt>
                <c:pt idx="225">
                  <c:v>-5.431100000000065E-2</c:v>
                </c:pt>
                <c:pt idx="226">
                  <c:v>6.5129999999999997E-3</c:v>
                </c:pt>
                <c:pt idx="227">
                  <c:v>5.4118000000000034E-2</c:v>
                </c:pt>
                <c:pt idx="228">
                  <c:v>-9.4870000000000267E-3</c:v>
                </c:pt>
                <c:pt idx="229">
                  <c:v>-1.9154999999999998E-2</c:v>
                </c:pt>
                <c:pt idx="230">
                  <c:v>-3.4460000000000011E-3</c:v>
                </c:pt>
                <c:pt idx="231">
                  <c:v>4.0350000000000004E-3</c:v>
                </c:pt>
                <c:pt idx="232">
                  <c:v>-2.2962E-2</c:v>
                </c:pt>
                <c:pt idx="233">
                  <c:v>1.5276E-2</c:v>
                </c:pt>
                <c:pt idx="234">
                  <c:v>-1.2730999999999998E-2</c:v>
                </c:pt>
                <c:pt idx="235">
                  <c:v>-1.6999E-2</c:v>
                </c:pt>
                <c:pt idx="236">
                  <c:v>-1.4907999999999998E-2</c:v>
                </c:pt>
                <c:pt idx="237">
                  <c:v>-9.6850000000000547E-3</c:v>
                </c:pt>
                <c:pt idx="238">
                  <c:v>-2.9950999999999998E-2</c:v>
                </c:pt>
                <c:pt idx="239">
                  <c:v>0</c:v>
                </c:pt>
                <c:pt idx="240">
                  <c:v>-1.386300000000013E-2</c:v>
                </c:pt>
                <c:pt idx="241">
                  <c:v>2.5558999999999998E-2</c:v>
                </c:pt>
              </c:numCache>
            </c:numRef>
          </c:yVal>
          <c:smooth val="0"/>
          <c:extLst>
            <c:ext xmlns:c16="http://schemas.microsoft.com/office/drawing/2014/chart" uri="{C3380CC4-5D6E-409C-BE32-E72D297353CC}">
              <c16:uniqueId val="{00000001-0857-499A-9D4E-CFAA5049BC59}"/>
            </c:ext>
          </c:extLst>
        </c:ser>
        <c:dLbls>
          <c:showLegendKey val="0"/>
          <c:showVal val="0"/>
          <c:showCatName val="0"/>
          <c:showSerName val="0"/>
          <c:showPercent val="0"/>
          <c:showBubbleSize val="0"/>
        </c:dLbls>
        <c:axId val="637973120"/>
        <c:axId val="637973680"/>
      </c:scatterChart>
      <c:valAx>
        <c:axId val="637973120"/>
        <c:scaling>
          <c:orientation val="minMax"/>
          <c:max val="4.0000000000000022E-2"/>
          <c:min val="-6.0000000000000032E-2"/>
        </c:scaling>
        <c:delete val="0"/>
        <c:axPos val="b"/>
        <c:title>
          <c:tx>
            <c:rich>
              <a:bodyPr/>
              <a:lstStyle/>
              <a:p>
                <a:pPr>
                  <a:defRPr/>
                </a:pPr>
                <a:r>
                  <a:rPr lang="en-US" dirty="0"/>
                  <a:t>r</a:t>
                </a:r>
                <a:r>
                  <a:rPr lang="zh-CN" baseline="-25000" dirty="0"/>
                  <a:t>市场</a:t>
                </a:r>
              </a:p>
            </c:rich>
          </c:tx>
          <c:layout>
            <c:manualLayout>
              <c:xMode val="edge"/>
              <c:yMode val="edge"/>
              <c:x val="0.50287521130881485"/>
              <c:y val="0.86096798237490479"/>
            </c:manualLayout>
          </c:layout>
          <c:overlay val="0"/>
        </c:title>
        <c:numFmt formatCode="#,##0.00_ " sourceLinked="0"/>
        <c:majorTickMark val="out"/>
        <c:minorTickMark val="none"/>
        <c:tickLblPos val="nextTo"/>
        <c:spPr>
          <a:ln w="6350">
            <a:solidFill>
              <a:schemeClr val="tx1">
                <a:lumMod val="50000"/>
                <a:lumOff val="50000"/>
              </a:schemeClr>
            </a:solidFill>
          </a:ln>
        </c:spPr>
        <c:crossAx val="637973680"/>
        <c:crossesAt val="-0.1"/>
        <c:crossBetween val="midCat"/>
        <c:majorUnit val="3.0000000000000002E-2"/>
      </c:valAx>
      <c:valAx>
        <c:axId val="637973680"/>
        <c:scaling>
          <c:orientation val="minMax"/>
          <c:max val="0.12000000000000002"/>
          <c:min val="-0.1"/>
        </c:scaling>
        <c:delete val="0"/>
        <c:axPos val="l"/>
        <c:title>
          <c:tx>
            <c:rich>
              <a:bodyPr/>
              <a:lstStyle/>
              <a:p>
                <a:pPr>
                  <a:defRPr/>
                </a:pPr>
                <a:r>
                  <a:rPr lang="en-US" dirty="0"/>
                  <a:t>r</a:t>
                </a:r>
                <a:r>
                  <a:rPr lang="zh-CN" baseline="-25000" dirty="0"/>
                  <a:t>一汽轿车</a:t>
                </a:r>
              </a:p>
            </c:rich>
          </c:tx>
          <c:layout>
            <c:manualLayout>
              <c:xMode val="edge"/>
              <c:yMode val="edge"/>
              <c:x val="4.1156844116798298E-2"/>
              <c:y val="0.44203223778901507"/>
            </c:manualLayout>
          </c:layout>
          <c:overlay val="0"/>
        </c:title>
        <c:numFmt formatCode="#,##0.00_ " sourceLinked="0"/>
        <c:majorTickMark val="out"/>
        <c:minorTickMark val="none"/>
        <c:tickLblPos val="nextTo"/>
        <c:spPr>
          <a:ln w="6350">
            <a:solidFill>
              <a:schemeClr val="tx1">
                <a:lumMod val="50000"/>
                <a:lumOff val="50000"/>
              </a:schemeClr>
            </a:solidFill>
          </a:ln>
        </c:spPr>
        <c:txPr>
          <a:bodyPr rot="0"/>
          <a:lstStyle/>
          <a:p>
            <a:pPr algn="ctr">
              <a:defRPr/>
            </a:pPr>
            <a:endParaRPr lang="zh-CN"/>
          </a:p>
        </c:txPr>
        <c:crossAx val="637973120"/>
        <c:crossesAt val="-0.1"/>
        <c:crossBetween val="midCat"/>
        <c:majorUnit val="0.05"/>
      </c:valAx>
      <c:spPr>
        <a:noFill/>
        <a:ln w="6350">
          <a:solidFill>
            <a:schemeClr val="tx1">
              <a:lumMod val="50000"/>
              <a:lumOff val="50000"/>
            </a:schemeClr>
          </a:solidFill>
        </a:ln>
      </c:spPr>
    </c:plotArea>
    <c:plotVisOnly val="1"/>
    <c:dispBlanksAs val="gap"/>
    <c:showDLblsOverMax val="0"/>
  </c:chart>
  <c:spPr>
    <a:noFill/>
    <a:ln>
      <a:noFill/>
    </a:ln>
  </c:spPr>
  <c:txPr>
    <a:bodyPr/>
    <a:lstStyle/>
    <a:p>
      <a:pPr algn="ctr">
        <a:defRPr lang="zh-CN" altLang="en-US" sz="1600" b="1" i="0" u="none" strike="noStrike" kern="1200" baseline="0">
          <a:solidFill>
            <a:sysClr val="windowText" lastClr="000000"/>
          </a:solidFill>
          <a:latin typeface="Times New Roman" panose="02020603050405020304" pitchFamily="18" charset="0"/>
          <a:ea typeface="仿宋" panose="02010609060101010101" pitchFamily="49" charset="-122"/>
          <a:cs typeface="Times New Roman" panose="02020603050405020304" pitchFamily="18"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emf"/><Relationship Id="rId4"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BBC94-0C60-4B33-AC19-46596E1DFEC7}" type="datetimeFigureOut">
              <a:rPr lang="zh-CN" altLang="en-US" smtClean="0"/>
              <a:t>2021/04/20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61E95-BAA3-4A74-98DD-AEFB8D97F22E}" type="slidenum">
              <a:rPr lang="zh-CN" altLang="en-US" smtClean="0"/>
              <a:t>‹#›</a:t>
            </a:fld>
            <a:endParaRPr lang="zh-CN" altLang="en-US"/>
          </a:p>
        </p:txBody>
      </p:sp>
    </p:spTree>
    <p:extLst>
      <p:ext uri="{BB962C8B-B14F-4D97-AF65-F5344CB8AC3E}">
        <p14:creationId xmlns:p14="http://schemas.microsoft.com/office/powerpoint/2010/main" val="61792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0C21A1D-C126-47E6-BDDA-58F5D3AFEF43}" type="slidenum">
              <a:rPr lang="zh-CN" altLang="en-US" smtClean="0">
                <a:solidFill>
                  <a:srgbClr val="000000"/>
                </a:solidFill>
              </a:rPr>
              <a:pPr/>
              <a:t>1</a:t>
            </a:fld>
            <a:endParaRPr lang="zh-CN" altLang="en-US" smtClean="0">
              <a:solidFill>
                <a:srgbClr val="000000"/>
              </a:solidFill>
            </a:endParaRPr>
          </a:p>
        </p:txBody>
      </p:sp>
    </p:spTree>
    <p:extLst>
      <p:ext uri="{BB962C8B-B14F-4D97-AF65-F5344CB8AC3E}">
        <p14:creationId xmlns:p14="http://schemas.microsoft.com/office/powerpoint/2010/main" val="2710922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89388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399184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471052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932924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939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703595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2816218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551048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1347038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306258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062439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1045474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4097034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198560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871246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7412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700432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2343382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3013250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98730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33144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744736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475133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3527709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561E95-BAA3-4A74-98DD-AEFB8D97F22E}" type="slidenum">
              <a:rPr lang="zh-CN" altLang="en-US" smtClean="0"/>
              <a:t>38</a:t>
            </a:fld>
            <a:endParaRPr lang="zh-CN" altLang="en-US"/>
          </a:p>
        </p:txBody>
      </p:sp>
    </p:spTree>
    <p:extLst>
      <p:ext uri="{BB962C8B-B14F-4D97-AF65-F5344CB8AC3E}">
        <p14:creationId xmlns:p14="http://schemas.microsoft.com/office/powerpoint/2010/main" val="3395355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0C21A1D-C126-47E6-BDDA-58F5D3AFEF43}" type="slidenum">
              <a:rPr lang="zh-CN" altLang="en-US" smtClean="0">
                <a:solidFill>
                  <a:srgbClr val="000000"/>
                </a:solidFill>
              </a:rPr>
              <a:pPr/>
              <a:t>40</a:t>
            </a:fld>
            <a:endParaRPr lang="zh-CN" altLang="en-US" smtClean="0">
              <a:solidFill>
                <a:srgbClr val="000000"/>
              </a:solidFill>
            </a:endParaRPr>
          </a:p>
        </p:txBody>
      </p:sp>
    </p:spTree>
    <p:extLst>
      <p:ext uri="{BB962C8B-B14F-4D97-AF65-F5344CB8AC3E}">
        <p14:creationId xmlns:p14="http://schemas.microsoft.com/office/powerpoint/2010/main" val="1234906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val="3800143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43</a:t>
            </a:fld>
            <a:endParaRPr lang="zh-CN" altLang="en-US">
              <a:solidFill>
                <a:prstClr val="black"/>
              </a:solidFill>
            </a:endParaRPr>
          </a:p>
        </p:txBody>
      </p:sp>
    </p:spTree>
    <p:extLst>
      <p:ext uri="{BB962C8B-B14F-4D97-AF65-F5344CB8AC3E}">
        <p14:creationId xmlns:p14="http://schemas.microsoft.com/office/powerpoint/2010/main" val="925924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44</a:t>
            </a:fld>
            <a:endParaRPr lang="zh-CN" altLang="en-US">
              <a:solidFill>
                <a:prstClr val="black"/>
              </a:solidFill>
            </a:endParaRPr>
          </a:p>
        </p:txBody>
      </p:sp>
    </p:spTree>
    <p:extLst>
      <p:ext uri="{BB962C8B-B14F-4D97-AF65-F5344CB8AC3E}">
        <p14:creationId xmlns:p14="http://schemas.microsoft.com/office/powerpoint/2010/main" val="2691018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49</a:t>
            </a:fld>
            <a:endParaRPr lang="zh-CN" altLang="en-US">
              <a:solidFill>
                <a:prstClr val="black"/>
              </a:solidFill>
            </a:endParaRPr>
          </a:p>
        </p:txBody>
      </p:sp>
    </p:spTree>
    <p:extLst>
      <p:ext uri="{BB962C8B-B14F-4D97-AF65-F5344CB8AC3E}">
        <p14:creationId xmlns:p14="http://schemas.microsoft.com/office/powerpoint/2010/main" val="2682940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0739F294-1987-49F7-8D73-5AAB7AC1BB83}" type="slidenum">
              <a:rPr lang="en-US" altLang="zh-CN" sz="1200">
                <a:solidFill>
                  <a:srgbClr val="000000"/>
                </a:solidFill>
              </a:rPr>
              <a:pPr algn="r" fontAlgn="base">
                <a:spcBef>
                  <a:spcPct val="0"/>
                </a:spcBef>
                <a:spcAft>
                  <a:spcPct val="0"/>
                </a:spcAft>
              </a:pPr>
              <a:t>50</a:t>
            </a:fld>
            <a:endParaRPr lang="en-US" altLang="zh-CN" sz="1200">
              <a:solidFill>
                <a:srgbClr val="000000"/>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3962331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8BFE3EA9-CA89-46E8-8C5F-19243A379E6E}" type="slidenum">
              <a:rPr lang="en-US" altLang="zh-CN" sz="1200">
                <a:solidFill>
                  <a:srgbClr val="000000"/>
                </a:solidFill>
              </a:rPr>
              <a:pPr algn="r" fontAlgn="base">
                <a:spcBef>
                  <a:spcPct val="0"/>
                </a:spcBef>
                <a:spcAft>
                  <a:spcPct val="0"/>
                </a:spcAft>
              </a:pPr>
              <a:t>51</a:t>
            </a:fld>
            <a:endParaRPr lang="en-US" altLang="zh-CN" sz="1200">
              <a:solidFill>
                <a:srgbClr val="000000"/>
              </a:solidFill>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95958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3763500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E883DD36-CFD7-4197-A970-E16AD1607BD6}" type="slidenum">
              <a:rPr lang="en-US" altLang="zh-CN" sz="1200">
                <a:solidFill>
                  <a:srgbClr val="000000"/>
                </a:solidFill>
              </a:rPr>
              <a:pPr algn="r" fontAlgn="base">
                <a:spcBef>
                  <a:spcPct val="0"/>
                </a:spcBef>
                <a:spcAft>
                  <a:spcPct val="0"/>
                </a:spcAft>
              </a:pPr>
              <a:t>52</a:t>
            </a:fld>
            <a:endParaRPr lang="en-US" altLang="zh-CN" sz="1200">
              <a:solidFill>
                <a:srgbClr val="000000"/>
              </a:solidFill>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1479389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8C352C38-780C-4CA6-AB37-6349A3BB9950}" type="slidenum">
              <a:rPr lang="en-US" altLang="zh-CN" sz="1200">
                <a:solidFill>
                  <a:srgbClr val="000000"/>
                </a:solidFill>
              </a:rPr>
              <a:pPr algn="r" fontAlgn="base">
                <a:spcBef>
                  <a:spcPct val="0"/>
                </a:spcBef>
                <a:spcAft>
                  <a:spcPct val="0"/>
                </a:spcAft>
              </a:pPr>
              <a:t>53</a:t>
            </a:fld>
            <a:endParaRPr lang="en-US" altLang="zh-CN" sz="1200">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3552858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8DAA6E68-8652-4C60-9DF3-FB2EE5DF1432}" type="slidenum">
              <a:rPr lang="en-US" altLang="zh-CN" sz="1200">
                <a:solidFill>
                  <a:srgbClr val="000000"/>
                </a:solidFill>
              </a:rPr>
              <a:pPr algn="r" fontAlgn="base">
                <a:spcBef>
                  <a:spcPct val="0"/>
                </a:spcBef>
                <a:spcAft>
                  <a:spcPct val="0"/>
                </a:spcAft>
              </a:pPr>
              <a:t>54</a:t>
            </a:fld>
            <a:endParaRPr lang="en-US" altLang="zh-CN" sz="1200">
              <a:solidFill>
                <a:srgbClr val="000000"/>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3490724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D3184151-6D8E-4F1A-AA96-F7375E361ED8}" type="slidenum">
              <a:rPr lang="en-US" altLang="zh-CN" sz="1200">
                <a:solidFill>
                  <a:srgbClr val="000000"/>
                </a:solidFill>
              </a:rPr>
              <a:pPr algn="r" fontAlgn="base">
                <a:spcBef>
                  <a:spcPct val="0"/>
                </a:spcBef>
                <a:spcAft>
                  <a:spcPct val="0"/>
                </a:spcAft>
              </a:pPr>
              <a:t>55</a:t>
            </a:fld>
            <a:endParaRPr lang="en-US" altLang="zh-CN" sz="1200">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3869560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81A46EC8-55C5-49E0-8089-11EFD28EC388}" type="slidenum">
              <a:rPr lang="en-US" altLang="zh-CN" sz="1200">
                <a:solidFill>
                  <a:srgbClr val="000000"/>
                </a:solidFill>
              </a:rPr>
              <a:pPr algn="r" fontAlgn="base">
                <a:spcBef>
                  <a:spcPct val="0"/>
                </a:spcBef>
                <a:spcAft>
                  <a:spcPct val="0"/>
                </a:spcAft>
              </a:pPr>
              <a:t>56</a:t>
            </a:fld>
            <a:endParaRPr lang="en-US" altLang="zh-CN" sz="1200">
              <a:solidFill>
                <a:srgbClr val="000000"/>
              </a:solidFill>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3540818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C9FA44A4-82C9-4EE8-9DC9-AD1F387CCF9A}" type="slidenum">
              <a:rPr lang="en-US" altLang="zh-CN" sz="1200">
                <a:solidFill>
                  <a:srgbClr val="000000"/>
                </a:solidFill>
              </a:rPr>
              <a:pPr algn="r" fontAlgn="base">
                <a:spcBef>
                  <a:spcPct val="0"/>
                </a:spcBef>
                <a:spcAft>
                  <a:spcPct val="0"/>
                </a:spcAft>
              </a:pPr>
              <a:t>57</a:t>
            </a:fld>
            <a:endParaRPr lang="en-US" altLang="zh-CN" sz="1200">
              <a:solidFill>
                <a:srgbClr val="000000"/>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981620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CA3E7A72-7222-4873-B184-DF1978E478FA}" type="slidenum">
              <a:rPr lang="en-US" altLang="zh-CN" sz="1200">
                <a:solidFill>
                  <a:srgbClr val="000000"/>
                </a:solidFill>
              </a:rPr>
              <a:pPr algn="r" fontAlgn="base">
                <a:spcBef>
                  <a:spcPct val="0"/>
                </a:spcBef>
                <a:spcAft>
                  <a:spcPct val="0"/>
                </a:spcAft>
              </a:pPr>
              <a:t>58</a:t>
            </a:fld>
            <a:endParaRPr lang="en-US" altLang="zh-CN" sz="1200">
              <a:solidFill>
                <a:srgbClr val="000000"/>
              </a:solidFill>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3674952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r" fontAlgn="base">
              <a:spcBef>
                <a:spcPct val="0"/>
              </a:spcBef>
              <a:spcAft>
                <a:spcPct val="0"/>
              </a:spcAft>
            </a:pPr>
            <a:fld id="{498AD0C3-4AB1-43E3-99D5-E711CBDC0B29}" type="slidenum">
              <a:rPr lang="en-US" altLang="zh-CN" sz="1200">
                <a:solidFill>
                  <a:srgbClr val="000000"/>
                </a:solidFill>
              </a:rPr>
              <a:pPr algn="r" fontAlgn="base">
                <a:spcBef>
                  <a:spcPct val="0"/>
                </a:spcBef>
                <a:spcAft>
                  <a:spcPct val="0"/>
                </a:spcAft>
              </a:pPr>
              <a:t>59</a:t>
            </a:fld>
            <a:endParaRPr lang="en-US" altLang="zh-CN" sz="1200">
              <a:solidFill>
                <a:srgbClr val="000000"/>
              </a:solidFill>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资本对存款的比率</a:t>
            </a:r>
          </a:p>
          <a:p>
            <a:pPr eaLnBrk="1" hangingPunct="1"/>
            <a:r>
              <a:rPr lang="zh-CN" altLang="en-US" dirty="0" smtClean="0"/>
              <a:t>资本对负债的比率</a:t>
            </a:r>
          </a:p>
          <a:p>
            <a:pPr eaLnBrk="1" hangingPunct="1"/>
            <a:r>
              <a:rPr lang="zh-CN" altLang="en-US" dirty="0" smtClean="0"/>
              <a:t>资本对总投资的比率</a:t>
            </a:r>
          </a:p>
          <a:p>
            <a:pPr eaLnBrk="1" hangingPunct="1"/>
            <a:r>
              <a:rPr lang="zh-CN" altLang="en-US" dirty="0" smtClean="0"/>
              <a:t>资本对风险投资的比率等</a:t>
            </a:r>
          </a:p>
        </p:txBody>
      </p:sp>
    </p:spTree>
    <p:extLst>
      <p:ext uri="{BB962C8B-B14F-4D97-AF65-F5344CB8AC3E}">
        <p14:creationId xmlns:p14="http://schemas.microsoft.com/office/powerpoint/2010/main" val="1218699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546852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195019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95250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048171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BFAFE-3AFE-42E9-B0D2-7D0EED9B2E6F}"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298911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109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84334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p:cNvSpPr>
            <a:spLocks noGrp="1"/>
          </p:cNvSpPr>
          <p:nvPr>
            <p:ph type="ftr" sz="quarter" idx="11"/>
          </p:nvPr>
        </p:nvSpPr>
        <p:spPr>
          <a:xfrm>
            <a:off x="677334" y="6041362"/>
            <a:ext cx="6297612" cy="365125"/>
          </a:xfrm>
          <a:prstGeom prst="rect">
            <a:avLst/>
          </a:prstGeom>
        </p:spPr>
        <p:txBody>
          <a:bodyPr/>
          <a:lstStyle>
            <a:lvl1pPr>
              <a:defRPr sz="1500" baseline="0"/>
            </a:lvl1pPr>
          </a:lstStyle>
          <a:p>
            <a:endParaRPr lang="zh-CN" altLang="en-US" dirty="0">
              <a:solidFill>
                <a:prstClr val="black">
                  <a:tint val="75000"/>
                </a:prstClr>
              </a:solidFill>
            </a:endParaRPr>
          </a:p>
        </p:txBody>
      </p:sp>
      <p:sp>
        <p:nvSpPr>
          <p:cNvPr id="11" name="灯片编号占位符 5"/>
          <p:cNvSpPr>
            <a:spLocks noGrp="1"/>
          </p:cNvSpPr>
          <p:nvPr>
            <p:ph type="sldNum" sz="quarter" idx="12"/>
          </p:nvPr>
        </p:nvSpPr>
        <p:spPr>
          <a:xfrm>
            <a:off x="7456516" y="6422852"/>
            <a:ext cx="4735484" cy="365125"/>
          </a:xfrm>
          <a:prstGeom prst="rect">
            <a:avLst/>
          </a:prstGeom>
        </p:spPr>
        <p:txBody>
          <a:bodyPr/>
          <a:lstStyle>
            <a:lvl1pPr>
              <a:defRPr sz="2000" baseline="0">
                <a:solidFill>
                  <a:srgbClr val="C00000"/>
                </a:solidFill>
                <a:ea typeface="仿宋" panose="02010609060101010101" pitchFamily="49" charset="-122"/>
              </a:defRPr>
            </a:lvl1pPr>
          </a:lstStyle>
          <a:p>
            <a:endParaRPr lang="zh-CN" altLang="en-US" dirty="0"/>
          </a:p>
        </p:txBody>
      </p:sp>
      <p:sp>
        <p:nvSpPr>
          <p:cNvPr id="8" name="图片占位符 7"/>
          <p:cNvSpPr>
            <a:spLocks noGrp="1"/>
          </p:cNvSpPr>
          <p:nvPr>
            <p:ph type="pic" sz="quarter" idx="13"/>
          </p:nvPr>
        </p:nvSpPr>
        <p:spPr>
          <a:xfrm>
            <a:off x="7440613" y="3500438"/>
            <a:ext cx="914400" cy="914400"/>
          </a:xfrm>
        </p:spPr>
        <p:txBody>
          <a:bodyPr/>
          <a:lstStyle/>
          <a:p>
            <a:endParaRPr lang="zh-CN" altLang="en-US"/>
          </a:p>
        </p:txBody>
      </p:sp>
    </p:spTree>
    <p:extLst>
      <p:ext uri="{BB962C8B-B14F-4D97-AF65-F5344CB8AC3E}">
        <p14:creationId xmlns:p14="http://schemas.microsoft.com/office/powerpoint/2010/main" val="37247910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8225" y="6295102"/>
            <a:ext cx="4803775"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9546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标题 6"/>
          <p:cNvSpPr>
            <a:spLocks noGrp="1"/>
          </p:cNvSpPr>
          <p:nvPr>
            <p:ph type="title"/>
          </p:nvPr>
        </p:nvSpPr>
        <p:spPr/>
        <p:txBody>
          <a:bodyPr/>
          <a:lstStyle/>
          <a:p>
            <a:r>
              <a:rPr lang="zh-CN" altLang="en-US"/>
              <a:t>单击此处编辑母版标题样式</a:t>
            </a:r>
          </a:p>
        </p:txBody>
      </p:sp>
      <p:sp>
        <p:nvSpPr>
          <p:cNvPr id="8" name="日期占位符 7"/>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9" name="页脚占位符 8"/>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10" name="灯片编号占位符 9"/>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47456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69691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8334127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117990877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2945296111"/>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7911947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363586069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277314839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96985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49693622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9FC05EF7-3DCE-4C39-A7C5-78A9115E144C}" type="datetimeFigureOut">
              <a:rPr lang="zh-CN" altLang="en-US"/>
              <a:pPr>
                <a:defRPr/>
              </a:pPr>
              <a:t>2021/04/20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8BD79957-8BF5-4151-AB0E-5494DAAD83A4}" type="slidenum">
              <a:rPr lang="zh-CN" altLang="en-US"/>
              <a:pPr/>
              <a:t>‹#›</a:t>
            </a:fld>
            <a:endParaRPr lang="zh-CN" altLang="en-US"/>
          </a:p>
        </p:txBody>
      </p:sp>
    </p:spTree>
    <p:extLst>
      <p:ext uri="{BB962C8B-B14F-4D97-AF65-F5344CB8AC3E}">
        <p14:creationId xmlns:p14="http://schemas.microsoft.com/office/powerpoint/2010/main" val="20102274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9DD322A-AA61-45BD-8BC5-7A52CBB608DD}" type="datetimeFigureOut">
              <a:rPr lang="zh-CN" altLang="en-US"/>
              <a:pPr>
                <a:defRPr/>
              </a:pPr>
              <a:t>2021/04/20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0C06A401-8621-440D-AFD0-DED252EC0079}" type="slidenum">
              <a:rPr lang="zh-CN" altLang="en-US"/>
              <a:pPr/>
              <a:t>‹#›</a:t>
            </a:fld>
            <a:endParaRPr lang="zh-CN" altLang="en-US"/>
          </a:p>
        </p:txBody>
      </p:sp>
    </p:spTree>
    <p:extLst>
      <p:ext uri="{BB962C8B-B14F-4D97-AF65-F5344CB8AC3E}">
        <p14:creationId xmlns:p14="http://schemas.microsoft.com/office/powerpoint/2010/main" val="57886435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D10C90D9-CE86-418B-B214-4692153FF542}" type="datetimeFigureOut">
              <a:rPr lang="zh-CN" altLang="en-US"/>
              <a:pPr>
                <a:defRPr/>
              </a:pPr>
              <a:t>2021/04/20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6CD05E4F-57BA-46F6-A642-E8D800F53061}" type="slidenum">
              <a:rPr lang="zh-CN" altLang="en-US"/>
              <a:pPr/>
              <a:t>‹#›</a:t>
            </a:fld>
            <a:endParaRPr lang="zh-CN" altLang="en-US"/>
          </a:p>
        </p:txBody>
      </p:sp>
    </p:spTree>
    <p:extLst>
      <p:ext uri="{BB962C8B-B14F-4D97-AF65-F5344CB8AC3E}">
        <p14:creationId xmlns:p14="http://schemas.microsoft.com/office/powerpoint/2010/main" val="34924077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780BCEB6-90BD-4AEB-B426-69806A9AA31F}" type="datetimeFigureOut">
              <a:rPr lang="zh-CN" altLang="en-US"/>
              <a:pPr>
                <a:defRPr/>
              </a:pPr>
              <a:t>2021/04/20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61848707-3343-4E74-8492-D8BE84311C1F}" type="slidenum">
              <a:rPr lang="zh-CN" altLang="en-US"/>
              <a:pPr/>
              <a:t>‹#›</a:t>
            </a:fld>
            <a:endParaRPr lang="zh-CN" altLang="en-US"/>
          </a:p>
        </p:txBody>
      </p:sp>
    </p:spTree>
    <p:extLst>
      <p:ext uri="{BB962C8B-B14F-4D97-AF65-F5344CB8AC3E}">
        <p14:creationId xmlns:p14="http://schemas.microsoft.com/office/powerpoint/2010/main" val="24183665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E6BF82D6-1BAA-4B83-89CA-7752E7F4034F}" type="datetimeFigureOut">
              <a:rPr lang="zh-CN" altLang="en-US"/>
              <a:pPr>
                <a:defRPr/>
              </a:pPr>
              <a:t>2021/04/20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D3577690-B3FB-4FD3-B0DA-EE3F354C7EBF}" type="slidenum">
              <a:rPr lang="zh-CN" altLang="en-US"/>
              <a:pPr/>
              <a:t>‹#›</a:t>
            </a:fld>
            <a:endParaRPr lang="zh-CN" altLang="en-US"/>
          </a:p>
        </p:txBody>
      </p:sp>
    </p:spTree>
    <p:extLst>
      <p:ext uri="{BB962C8B-B14F-4D97-AF65-F5344CB8AC3E}">
        <p14:creationId xmlns:p14="http://schemas.microsoft.com/office/powerpoint/2010/main" val="197494879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3F3764E3-6AB8-40BE-84BD-224762B7E123}" type="datetimeFigureOut">
              <a:rPr lang="zh-CN" altLang="en-US"/>
              <a:pPr>
                <a:defRPr/>
              </a:pPr>
              <a:t>2021/04/20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D7009BC5-1FFA-4F97-9D1C-D082CD8AAF47}" type="slidenum">
              <a:rPr lang="zh-CN" altLang="en-US"/>
              <a:pPr/>
              <a:t>‹#›</a:t>
            </a:fld>
            <a:endParaRPr lang="zh-CN" altLang="en-US"/>
          </a:p>
        </p:txBody>
      </p:sp>
    </p:spTree>
    <p:extLst>
      <p:ext uri="{BB962C8B-B14F-4D97-AF65-F5344CB8AC3E}">
        <p14:creationId xmlns:p14="http://schemas.microsoft.com/office/powerpoint/2010/main" val="376561051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23778D16-52E2-4C58-8410-789D306808BE}" type="datetimeFigureOut">
              <a:rPr lang="zh-CN" altLang="en-US"/>
              <a:pPr>
                <a:defRPr/>
              </a:pPr>
              <a:t>2021/04/20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BDF1E990-B036-4AB3-97FA-D109600756BA}" type="slidenum">
              <a:rPr lang="zh-CN" altLang="en-US"/>
              <a:pPr/>
              <a:t>‹#›</a:t>
            </a:fld>
            <a:endParaRPr lang="zh-CN" altLang="en-US"/>
          </a:p>
        </p:txBody>
      </p:sp>
    </p:spTree>
    <p:extLst>
      <p:ext uri="{BB962C8B-B14F-4D97-AF65-F5344CB8AC3E}">
        <p14:creationId xmlns:p14="http://schemas.microsoft.com/office/powerpoint/2010/main" val="34311034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2"/>
            <a:ext cx="4011084" cy="1162049"/>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FC5EC47-49DF-4C32-8188-093716914F67}" type="datetimeFigureOut">
              <a:rPr lang="zh-CN" altLang="en-US"/>
              <a:pPr>
                <a:defRPr/>
              </a:pPr>
              <a:t>2021/04/20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CF0C119C-3210-4E65-A0D9-FF8420EC6FC9}" type="slidenum">
              <a:rPr lang="zh-CN" altLang="en-US"/>
              <a:pPr/>
              <a:t>‹#›</a:t>
            </a:fld>
            <a:endParaRPr lang="zh-CN" altLang="en-US"/>
          </a:p>
        </p:txBody>
      </p:sp>
    </p:spTree>
    <p:extLst>
      <p:ext uri="{BB962C8B-B14F-4D97-AF65-F5344CB8AC3E}">
        <p14:creationId xmlns:p14="http://schemas.microsoft.com/office/powerpoint/2010/main" val="22484044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7267"/>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zh-CN" altLang="en-US" noProof="0"/>
          </a:p>
        </p:txBody>
      </p:sp>
      <p:sp>
        <p:nvSpPr>
          <p:cNvPr id="4" name="文本占位符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A23C45F-4CE5-4CC6-B446-CDD5AF66805F}" type="datetimeFigureOut">
              <a:rPr lang="zh-CN" altLang="en-US"/>
              <a:pPr>
                <a:defRPr/>
              </a:pPr>
              <a:t>2021/04/20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E82AA158-E093-4096-A680-7B906388882B}" type="slidenum">
              <a:rPr lang="zh-CN" altLang="en-US"/>
              <a:pPr/>
              <a:t>‹#›</a:t>
            </a:fld>
            <a:endParaRPr lang="zh-CN" altLang="en-US"/>
          </a:p>
        </p:txBody>
      </p:sp>
    </p:spTree>
    <p:extLst>
      <p:ext uri="{BB962C8B-B14F-4D97-AF65-F5344CB8AC3E}">
        <p14:creationId xmlns:p14="http://schemas.microsoft.com/office/powerpoint/2010/main" val="2022928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17801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92BCF445-FDB3-4AD3-92AC-C7C3CD6712A0}" type="datetimeFigureOut">
              <a:rPr lang="zh-CN" altLang="en-US"/>
              <a:pPr>
                <a:defRPr/>
              </a:pPr>
              <a:t>2021/04/20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5D150C01-F0C2-44A9-9B72-D1E3B0332F28}" type="slidenum">
              <a:rPr lang="zh-CN" altLang="en-US"/>
              <a:pPr/>
              <a:t>‹#›</a:t>
            </a:fld>
            <a:endParaRPr lang="zh-CN" altLang="en-US"/>
          </a:p>
        </p:txBody>
      </p:sp>
    </p:spTree>
    <p:extLst>
      <p:ext uri="{BB962C8B-B14F-4D97-AF65-F5344CB8AC3E}">
        <p14:creationId xmlns:p14="http://schemas.microsoft.com/office/powerpoint/2010/main" val="1318535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5167"/>
            <a:ext cx="2743200" cy="585046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5167"/>
            <a:ext cx="8026400" cy="58504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8C0126B-A676-4D07-8E75-9B0A0CF7FD27}" type="datetimeFigureOut">
              <a:rPr lang="zh-CN" altLang="en-US"/>
              <a:pPr>
                <a:defRPr/>
              </a:pPr>
              <a:t>2021/04/20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9B8455D0-7153-45EA-8FC8-661E1A23B853}" type="slidenum">
              <a:rPr lang="zh-CN" altLang="en-US"/>
              <a:pPr/>
              <a:t>‹#›</a:t>
            </a:fld>
            <a:endParaRPr lang="zh-CN" altLang="en-US"/>
          </a:p>
        </p:txBody>
      </p:sp>
    </p:spTree>
    <p:extLst>
      <p:ext uri="{BB962C8B-B14F-4D97-AF65-F5344CB8AC3E}">
        <p14:creationId xmlns:p14="http://schemas.microsoft.com/office/powerpoint/2010/main" val="1655879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96CAF-AD31-4D40-9F25-618ACDDDEF8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BAB6B9-D15C-4B60-A0E4-BF44B666FB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1331F10-681A-4DB2-9CDD-9592AB87BE40}"/>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229135D6-809A-4A82-883C-D534E8AFCF9C}"/>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91678783-4CDB-4AB6-99D4-EFC33842E772}"/>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24453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DAE41-2DCE-4399-9018-DA2323B49E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E2D808-44FB-4AA4-B238-E212D802F19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019BC1-26CB-46E4-8AA3-276A7208D652}"/>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8BBC1747-3C88-42E9-AE01-9710950E8108}"/>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CC1E3FA4-9CF5-4F8B-8CFB-C4D16641D23E}"/>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82337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37FA0-E7FA-41E1-ABC9-8399A30A3D2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B219BC9-A107-4526-9F9C-99E3A9A021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A323F5A-5275-462F-81CD-C8E712D564C9}"/>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1077E22A-4233-498F-84D3-728F01363FAD}"/>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E12C2B37-1A53-4C02-B5E9-464E21F1A800}"/>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736833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52A7E-0F94-4867-928B-FDAA528D99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49B661-F4FE-452F-8D46-BF12D5E6DCB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740BD37-CB0E-486E-9E56-C82485331E5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ABAAE52-8016-4B55-B8FA-06BB2ECB7D3B}"/>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3853A74E-6872-4EC1-889C-5C08480490B6}"/>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003CFDE6-8B5E-4750-94AA-5C5E3B72097A}"/>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6392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CEA59-B1C2-4B62-9D80-108175A27B6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FA5622-724A-4AB1-AD6F-A1C47FB26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4C80B65-2BAB-4470-8D0E-FD8600F97E4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4CC7D5-8C20-4279-9EDB-39B3C9971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9283EA-5B00-4D54-8470-71CBDE18570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7A94F2-A345-4880-8DD0-3A1982A86533}"/>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8" name="页脚占位符 7">
            <a:extLst>
              <a:ext uri="{FF2B5EF4-FFF2-40B4-BE49-F238E27FC236}">
                <a16:creationId xmlns:a16="http://schemas.microsoft.com/office/drawing/2014/main" id="{6243B460-DE42-4D9E-9A6E-A1D07360F189}"/>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48236864-D053-414A-AF6B-70604CD68954}"/>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9010126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7ACD5-CF5A-46B3-9DE1-420B73066C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24B920-4884-48B1-AB46-B6681944AC60}"/>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E02E2D1E-67D2-4609-B961-F22B546E1FB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id="{99823489-2E2C-48F9-A913-3D772EC18795}"/>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2350602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03D175-C939-4723-8D60-81CE4A4023E2}"/>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3" name="页脚占位符 2">
            <a:extLst>
              <a:ext uri="{FF2B5EF4-FFF2-40B4-BE49-F238E27FC236}">
                <a16:creationId xmlns:a16="http://schemas.microsoft.com/office/drawing/2014/main" id="{454A0ED9-0C0D-4DCD-B490-BAFAA0E786DF}"/>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a16="http://schemas.microsoft.com/office/drawing/2014/main" id="{19871BBD-0554-4D65-A6EB-63C5C804119D}"/>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804762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708F2-4981-4C50-A12D-2934470113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5076119-960E-4737-8409-BD9AA21A56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C2B68E-8C1F-44A1-B24E-1A3E99D00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97F148-C966-45C3-8653-1F65181A4A73}"/>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B463B095-7CF0-46EC-B43B-5B1142E1FB61}"/>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B1B4A5B3-9948-41EC-83CB-2022536A51C8}"/>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1277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668268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666E5-4102-46DB-9367-E0946AB0D66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52A9A3-DAE4-47D7-8F24-9B33CE420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9C023B-56F6-4CD0-B377-825B2703E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27D560-1E11-4E0C-ABCB-A668A7CDFAEC}"/>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34A8654E-01BE-4865-AD36-66D8D05E09A0}"/>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0C91716B-5DEC-495A-B7DB-D9616469A717}"/>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15130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D00EF0-9C7E-45F6-900C-17EAC19E904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D639D16-C2D5-4D9E-B0C3-90CACCB929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DC9EF4-B5BD-4D1A-A725-26111A228B3E}"/>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3D59BA14-D639-40DB-8281-1BF1702C5EC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EF5400C5-B5F2-481A-ADCE-AFEA4EBEE110}"/>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731434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067393-E8D0-4827-88F9-C148700F47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CD30DED-703F-4438-A2FA-E69CBA71C93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C0B17A-A68B-4048-984D-D2026777C04F}"/>
              </a:ext>
            </a:extLst>
          </p:cNvPr>
          <p:cNvSpPr>
            <a:spLocks noGrp="1"/>
          </p:cNvSpPr>
          <p:nvPr>
            <p:ph type="dt" sz="half" idx="10"/>
          </p:nvPr>
        </p:nvSpPr>
        <p:spPr/>
        <p:txBody>
          <a:body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6F0140FF-1844-4E86-9719-7EF76EE9C55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4B0C41F6-ED98-40B9-9C45-BE9DDC4B4422}"/>
              </a:ext>
            </a:extLst>
          </p:cNvPr>
          <p:cNvSpPr>
            <a:spLocks noGrp="1"/>
          </p:cNvSpPr>
          <p:nvPr>
            <p:ph type="sldNum" sz="quarter" idx="12"/>
          </p:nvPr>
        </p:nvSpPr>
        <p:spPr/>
        <p:txBody>
          <a:body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07394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9181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7916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64002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sz="1500" baseline="0"/>
            </a:lvl1pPr>
          </a:lstStyle>
          <a:p>
            <a:endParaRPr lang="zh-CN" altLang="en-US" dirty="0" smtClean="0">
              <a:solidFill>
                <a:prstClr val="black">
                  <a:tint val="75000"/>
                </a:prstClr>
              </a:solidFill>
            </a:endParaRPr>
          </a:p>
        </p:txBody>
      </p:sp>
      <p:sp>
        <p:nvSpPr>
          <p:cNvPr id="11" name="灯片编号占位符 5"/>
          <p:cNvSpPr>
            <a:spLocks noGrp="1"/>
          </p:cNvSpPr>
          <p:nvPr>
            <p:ph type="sldNum" sz="quarter" idx="12"/>
          </p:nvPr>
        </p:nvSpPr>
        <p:spPr>
          <a:xfrm>
            <a:off x="7456516" y="6422852"/>
            <a:ext cx="4735484" cy="365125"/>
          </a:xfrm>
        </p:spPr>
        <p:txBody>
          <a:bodyPr/>
          <a:lstStyle>
            <a:lvl1pPr>
              <a:defRPr sz="2000" baseline="0">
                <a:solidFill>
                  <a:srgbClr val="C00000"/>
                </a:solidFill>
                <a:ea typeface="仿宋" panose="02010609060101010101" pitchFamily="49" charset="-122"/>
              </a:defRPr>
            </a:lvl1pPr>
          </a:lstStyle>
          <a:p>
            <a:endParaRPr lang="zh-CN" altLang="en-US" dirty="0"/>
          </a:p>
        </p:txBody>
      </p:sp>
      <p:sp>
        <p:nvSpPr>
          <p:cNvPr id="8" name="图片占位符 7"/>
          <p:cNvSpPr>
            <a:spLocks noGrp="1"/>
          </p:cNvSpPr>
          <p:nvPr>
            <p:ph type="pic" sz="quarter" idx="13"/>
          </p:nvPr>
        </p:nvSpPr>
        <p:spPr>
          <a:xfrm>
            <a:off x="7440613" y="3500438"/>
            <a:ext cx="914400" cy="914400"/>
          </a:xfrm>
        </p:spPr>
        <p:txBody>
          <a:bodyPr/>
          <a:lstStyle/>
          <a:p>
            <a:endParaRPr lang="zh-CN" altLang="en-US"/>
          </a:p>
        </p:txBody>
      </p:sp>
    </p:spTree>
    <p:extLst>
      <p:ext uri="{BB962C8B-B14F-4D97-AF65-F5344CB8AC3E}">
        <p14:creationId xmlns:p14="http://schemas.microsoft.com/office/powerpoint/2010/main" val="14326480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8225" y="6295102"/>
            <a:ext cx="4803775"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08577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标题 6"/>
          <p:cNvSpPr>
            <a:spLocks noGrp="1"/>
          </p:cNvSpPr>
          <p:nvPr>
            <p:ph type="title"/>
          </p:nvPr>
        </p:nvSpPr>
        <p:spPr/>
        <p:txBody>
          <a:bodyPr/>
          <a:lstStyle/>
          <a:p>
            <a:r>
              <a:rPr lang="zh-CN" altLang="en-US" smtClean="0"/>
              <a:t>单击此处编辑母版标题样式</a:t>
            </a:r>
            <a:endParaRPr lang="zh-CN" altLang="en-US"/>
          </a:p>
        </p:txBody>
      </p:sp>
      <p:sp>
        <p:nvSpPr>
          <p:cNvPr id="8" name="日期占位符 7"/>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9" name="页脚占位符 8"/>
          <p:cNvSpPr>
            <a:spLocks noGrp="1"/>
          </p:cNvSpPr>
          <p:nvPr>
            <p:ph type="ftr" sz="quarter" idx="11"/>
          </p:nvPr>
        </p:nvSpPr>
        <p:spPr/>
        <p:txBody>
          <a:bodyPr/>
          <a:lstStyle/>
          <a:p>
            <a:endParaRPr lang="zh-CN" altLang="en-US">
              <a:solidFill>
                <a:prstClr val="black">
                  <a:tint val="75000"/>
                </a:prstClr>
              </a:solidFill>
            </a:endParaRPr>
          </a:p>
        </p:txBody>
      </p:sp>
      <p:sp>
        <p:nvSpPr>
          <p:cNvPr id="10" name="灯片编号占位符 9"/>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226325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966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9126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341884681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344452455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115976559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281867798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357929677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425405765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376134428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sz="1500" baseline="0"/>
            </a:lvl1pPr>
          </a:lstStyle>
          <a:p>
            <a:endParaRPr lang="zh-CN" altLang="en-US" dirty="0" smtClean="0">
              <a:solidFill>
                <a:prstClr val="black">
                  <a:tint val="75000"/>
                </a:prstClr>
              </a:solidFill>
            </a:endParaRPr>
          </a:p>
        </p:txBody>
      </p:sp>
      <p:sp>
        <p:nvSpPr>
          <p:cNvPr id="11" name="灯片编号占位符 5"/>
          <p:cNvSpPr>
            <a:spLocks noGrp="1"/>
          </p:cNvSpPr>
          <p:nvPr>
            <p:ph type="sldNum" sz="quarter" idx="12"/>
          </p:nvPr>
        </p:nvSpPr>
        <p:spPr>
          <a:xfrm>
            <a:off x="7456516" y="6422852"/>
            <a:ext cx="4735484" cy="365125"/>
          </a:xfrm>
        </p:spPr>
        <p:txBody>
          <a:bodyPr/>
          <a:lstStyle>
            <a:lvl1pPr>
              <a:defRPr sz="2000" baseline="0">
                <a:solidFill>
                  <a:srgbClr val="C00000"/>
                </a:solidFill>
                <a:ea typeface="仿宋" panose="02010609060101010101" pitchFamily="49" charset="-122"/>
              </a:defRPr>
            </a:lvl1pPr>
          </a:lstStyle>
          <a:p>
            <a:endParaRPr lang="zh-CN" altLang="en-US" dirty="0"/>
          </a:p>
        </p:txBody>
      </p:sp>
      <p:sp>
        <p:nvSpPr>
          <p:cNvPr id="8" name="图片占位符 7"/>
          <p:cNvSpPr>
            <a:spLocks noGrp="1"/>
          </p:cNvSpPr>
          <p:nvPr>
            <p:ph type="pic" sz="quarter" idx="13"/>
          </p:nvPr>
        </p:nvSpPr>
        <p:spPr>
          <a:xfrm>
            <a:off x="7440613" y="3500438"/>
            <a:ext cx="914400" cy="914400"/>
          </a:xfrm>
        </p:spPr>
        <p:txBody>
          <a:bodyPr/>
          <a:lstStyle/>
          <a:p>
            <a:endParaRPr lang="zh-CN" altLang="en-US"/>
          </a:p>
        </p:txBody>
      </p:sp>
    </p:spTree>
    <p:extLst>
      <p:ext uri="{BB962C8B-B14F-4D97-AF65-F5344CB8AC3E}">
        <p14:creationId xmlns:p14="http://schemas.microsoft.com/office/powerpoint/2010/main" val="288881956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8225" y="6295102"/>
            <a:ext cx="4803775"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95408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27709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标题 6"/>
          <p:cNvSpPr>
            <a:spLocks noGrp="1"/>
          </p:cNvSpPr>
          <p:nvPr>
            <p:ph type="title"/>
          </p:nvPr>
        </p:nvSpPr>
        <p:spPr/>
        <p:txBody>
          <a:bodyPr/>
          <a:lstStyle/>
          <a:p>
            <a:r>
              <a:rPr lang="zh-CN" altLang="en-US" smtClean="0"/>
              <a:t>单击此处编辑母版标题样式</a:t>
            </a:r>
            <a:endParaRPr lang="zh-CN" altLang="en-US"/>
          </a:p>
        </p:txBody>
      </p:sp>
      <p:sp>
        <p:nvSpPr>
          <p:cNvPr id="8" name="日期占位符 7"/>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9" name="页脚占位符 8"/>
          <p:cNvSpPr>
            <a:spLocks noGrp="1"/>
          </p:cNvSpPr>
          <p:nvPr>
            <p:ph type="ftr" sz="quarter" idx="11"/>
          </p:nvPr>
        </p:nvSpPr>
        <p:spPr/>
        <p:txBody>
          <a:bodyPr/>
          <a:lstStyle/>
          <a:p>
            <a:endParaRPr lang="zh-CN" altLang="en-US">
              <a:solidFill>
                <a:prstClr val="black">
                  <a:tint val="75000"/>
                </a:prstClr>
              </a:solidFill>
            </a:endParaRPr>
          </a:p>
        </p:txBody>
      </p:sp>
      <p:sp>
        <p:nvSpPr>
          <p:cNvPr id="10" name="灯片编号占位符 9"/>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6811741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45611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2089409841"/>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379017948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265610443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175017392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416442345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86262405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sz="1800">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sz="1800">
              <a:solidFill>
                <a:srgbClr val="000000"/>
              </a:solidFill>
              <a:ea typeface="宋体" panose="02010600030101010101" pitchFamily="2" charset="-122"/>
            </a:endParaRPr>
          </a:p>
        </p:txBody>
      </p:sp>
      <p:sp>
        <p:nvSpPr>
          <p:cNvPr id="4" name="页脚占位符 3"/>
          <p:cNvSpPr>
            <a:spLocks noGrp="1"/>
          </p:cNvSpPr>
          <p:nvPr>
            <p:ph type="ftr" sz="quarter" idx="11"/>
          </p:nvPr>
        </p:nvSpPr>
        <p:spPr/>
        <p:txBody>
          <a:bodyPr/>
          <a:lstStyle/>
          <a:p>
            <a:pPr algn="l" fontAlgn="base">
              <a:spcBef>
                <a:spcPct val="0"/>
              </a:spcBef>
              <a:spcAft>
                <a:spcPct val="0"/>
              </a:spcAft>
              <a:buFont typeface="Arial" panose="020B0604020202020204" pitchFamily="34" charset="0"/>
              <a:buNone/>
              <a:defRPr/>
            </a:pPr>
            <a:endParaRPr lang="zh-CN" altLang="en-US" sz="1800">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422235749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818977"/>
      </p:ext>
    </p:extLst>
  </p:cSld>
  <p:clrMapOvr>
    <a:masterClrMapping/>
  </p:clrMapOvr>
  <p:transition spd="slow" advTm="5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30178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798305"/>
      </p:ext>
    </p:extLst>
  </p:cSld>
  <p:clrMapOvr>
    <a:masterClrMapping/>
  </p:clrMapOvr>
  <p:transition spd="slow" advTm="500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6713"/>
          </a:xfrm>
          <a:prstGeom prst="rect">
            <a:avLst/>
          </a:prstGeom>
        </p:spPr>
        <p:txBody>
          <a:bodyPr/>
          <a:lstStyle>
            <a:lvl1pPr defTabSz="914377" eaLnBrk="1" fontAlgn="auto" hangingPunct="1">
              <a:spcBef>
                <a:spcPts val="0"/>
              </a:spcBef>
              <a:spcAft>
                <a:spcPts val="0"/>
              </a:spcAft>
              <a:defRPr sz="1867" smtClean="0">
                <a:solidFill>
                  <a:srgbClr val="080808"/>
                </a:solidFill>
                <a:latin typeface="+mn-lt"/>
                <a:ea typeface="+mn-ea"/>
              </a:defRPr>
            </a:lvl1pPr>
          </a:lstStyle>
          <a:p>
            <a:pPr>
              <a:defRPr/>
            </a:pPr>
            <a:fld id="{6C4BFBDD-19A6-400F-B8C5-EB59FF45B2D6}" type="datetimeFigureOut">
              <a:rPr lang="zh-CN" altLang="en-US"/>
              <a:pPr>
                <a:defRPr/>
              </a:pPr>
              <a:t>2021/04/20</a:t>
            </a:fld>
            <a:endParaRPr lang="zh-CN" altLang="en-US"/>
          </a:p>
        </p:txBody>
      </p:sp>
      <p:sp>
        <p:nvSpPr>
          <p:cNvPr id="5" name="页脚占位符 4"/>
          <p:cNvSpPr>
            <a:spLocks noGrp="1"/>
          </p:cNvSpPr>
          <p:nvPr>
            <p:ph type="ftr" sz="quarter" idx="11"/>
          </p:nvPr>
        </p:nvSpPr>
        <p:spPr>
          <a:xfrm>
            <a:off x="4038600" y="6356350"/>
            <a:ext cx="4114800" cy="366713"/>
          </a:xfrm>
          <a:prstGeom prst="rect">
            <a:avLst/>
          </a:prstGeom>
        </p:spPr>
        <p:txBody>
          <a:bodyPr/>
          <a:lstStyle>
            <a:lvl1pPr defTabSz="914377" eaLnBrk="1" fontAlgn="auto" hangingPunct="1">
              <a:spcBef>
                <a:spcPts val="0"/>
              </a:spcBef>
              <a:spcAft>
                <a:spcPts val="0"/>
              </a:spcAft>
              <a:defRPr sz="1867">
                <a:solidFill>
                  <a:srgbClr val="080808"/>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6713"/>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1867" smtClean="0">
                <a:solidFill>
                  <a:srgbClr val="080808"/>
                </a:solidFill>
                <a:latin typeface="Arial"/>
                <a:ea typeface="微软雅黑" panose="020B0503020204020204" pitchFamily="34" charset="-122"/>
              </a:defRPr>
            </a:lvl1pPr>
          </a:lstStyle>
          <a:p>
            <a:pPr fontAlgn="base">
              <a:spcBef>
                <a:spcPct val="0"/>
              </a:spcBef>
              <a:spcAft>
                <a:spcPct val="0"/>
              </a:spcAft>
              <a:defRPr/>
            </a:pPr>
            <a:fld id="{15F23389-3402-4EA9-B1F1-CF9BA2527137}"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147806977"/>
      </p:ext>
    </p:extLst>
  </p:cSld>
  <p:clrMapOvr>
    <a:masterClrMapping/>
  </p:clrMapOvr>
  <p:transition spd="slow" advTm="500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6713"/>
          </a:xfrm>
          <a:prstGeom prst="rect">
            <a:avLst/>
          </a:prstGeom>
        </p:spPr>
        <p:txBody>
          <a:bodyPr/>
          <a:lstStyle>
            <a:lvl1pPr defTabSz="914377" eaLnBrk="1" fontAlgn="auto" hangingPunct="1">
              <a:spcBef>
                <a:spcPts val="0"/>
              </a:spcBef>
              <a:spcAft>
                <a:spcPts val="0"/>
              </a:spcAft>
              <a:defRPr sz="1867" smtClean="0">
                <a:solidFill>
                  <a:srgbClr val="080808"/>
                </a:solidFill>
                <a:latin typeface="+mn-lt"/>
                <a:ea typeface="+mn-ea"/>
              </a:defRPr>
            </a:lvl1pPr>
          </a:lstStyle>
          <a:p>
            <a:pPr>
              <a:defRPr/>
            </a:pPr>
            <a:fld id="{2A693ACE-A375-4172-9681-86F5AF7674ED}" type="datetimeFigureOut">
              <a:rPr lang="zh-CN" altLang="en-US"/>
              <a:pPr>
                <a:defRPr/>
              </a:pPr>
              <a:t>2021/04/20</a:t>
            </a:fld>
            <a:endParaRPr lang="zh-CN" altLang="en-US"/>
          </a:p>
        </p:txBody>
      </p:sp>
      <p:sp>
        <p:nvSpPr>
          <p:cNvPr id="6" name="页脚占位符 5"/>
          <p:cNvSpPr>
            <a:spLocks noGrp="1"/>
          </p:cNvSpPr>
          <p:nvPr>
            <p:ph type="ftr" sz="quarter" idx="11"/>
          </p:nvPr>
        </p:nvSpPr>
        <p:spPr>
          <a:xfrm>
            <a:off x="4038600" y="6356350"/>
            <a:ext cx="4114800" cy="366713"/>
          </a:xfrm>
          <a:prstGeom prst="rect">
            <a:avLst/>
          </a:prstGeom>
        </p:spPr>
        <p:txBody>
          <a:bodyPr/>
          <a:lstStyle>
            <a:lvl1pPr defTabSz="914377" eaLnBrk="1" fontAlgn="auto" hangingPunct="1">
              <a:spcBef>
                <a:spcPts val="0"/>
              </a:spcBef>
              <a:spcAft>
                <a:spcPts val="0"/>
              </a:spcAft>
              <a:defRPr sz="1867">
                <a:solidFill>
                  <a:srgbClr val="080808"/>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6713"/>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1867" smtClean="0">
                <a:solidFill>
                  <a:srgbClr val="080808"/>
                </a:solidFill>
                <a:latin typeface="Arial"/>
                <a:ea typeface="微软雅黑" panose="020B0503020204020204" pitchFamily="34" charset="-122"/>
              </a:defRPr>
            </a:lvl1pPr>
          </a:lstStyle>
          <a:p>
            <a:pPr fontAlgn="base">
              <a:spcBef>
                <a:spcPct val="0"/>
              </a:spcBef>
              <a:spcAft>
                <a:spcPct val="0"/>
              </a:spcAft>
              <a:defRPr/>
            </a:pPr>
            <a:fld id="{95C3BB58-59BB-4D30-A842-FEA9944B177B}"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3560399468"/>
      </p:ext>
    </p:extLst>
  </p:cSld>
  <p:clrMapOvr>
    <a:masterClrMapping/>
  </p:clrMapOvr>
  <p:transition spd="slow" advTm="500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6713"/>
          </a:xfrm>
          <a:prstGeom prst="rect">
            <a:avLst/>
          </a:prstGeom>
        </p:spPr>
        <p:txBody>
          <a:bodyPr/>
          <a:lstStyle>
            <a:lvl1pPr defTabSz="914377" eaLnBrk="1" fontAlgn="auto" hangingPunct="1">
              <a:spcBef>
                <a:spcPts val="0"/>
              </a:spcBef>
              <a:spcAft>
                <a:spcPts val="0"/>
              </a:spcAft>
              <a:defRPr sz="1867" smtClean="0">
                <a:solidFill>
                  <a:srgbClr val="080808"/>
                </a:solidFill>
                <a:latin typeface="+mn-lt"/>
                <a:ea typeface="+mn-ea"/>
              </a:defRPr>
            </a:lvl1pPr>
          </a:lstStyle>
          <a:p>
            <a:pPr>
              <a:defRPr/>
            </a:pPr>
            <a:fld id="{F9C1F514-7202-4558-947D-8DF951620D3B}" type="datetimeFigureOut">
              <a:rPr lang="zh-CN" altLang="en-US"/>
              <a:pPr>
                <a:defRPr/>
              </a:pPr>
              <a:t>2021/04/20</a:t>
            </a:fld>
            <a:endParaRPr lang="zh-CN" altLang="en-US"/>
          </a:p>
        </p:txBody>
      </p:sp>
      <p:sp>
        <p:nvSpPr>
          <p:cNvPr id="8" name="页脚占位符 7"/>
          <p:cNvSpPr>
            <a:spLocks noGrp="1"/>
          </p:cNvSpPr>
          <p:nvPr>
            <p:ph type="ftr" sz="quarter" idx="11"/>
          </p:nvPr>
        </p:nvSpPr>
        <p:spPr>
          <a:xfrm>
            <a:off x="4038600" y="6356350"/>
            <a:ext cx="4114800" cy="366713"/>
          </a:xfrm>
          <a:prstGeom prst="rect">
            <a:avLst/>
          </a:prstGeom>
        </p:spPr>
        <p:txBody>
          <a:bodyPr/>
          <a:lstStyle>
            <a:lvl1pPr defTabSz="914377" eaLnBrk="1" fontAlgn="auto" hangingPunct="1">
              <a:spcBef>
                <a:spcPts val="0"/>
              </a:spcBef>
              <a:spcAft>
                <a:spcPts val="0"/>
              </a:spcAft>
              <a:defRPr sz="1867">
                <a:solidFill>
                  <a:srgbClr val="080808"/>
                </a:solidFill>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8610600" y="6356350"/>
            <a:ext cx="2743200" cy="366713"/>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1867" smtClean="0">
                <a:solidFill>
                  <a:srgbClr val="080808"/>
                </a:solidFill>
                <a:latin typeface="Arial"/>
                <a:ea typeface="微软雅黑" panose="020B0503020204020204" pitchFamily="34" charset="-122"/>
              </a:defRPr>
            </a:lvl1pPr>
          </a:lstStyle>
          <a:p>
            <a:pPr fontAlgn="base">
              <a:spcBef>
                <a:spcPct val="0"/>
              </a:spcBef>
              <a:spcAft>
                <a:spcPct val="0"/>
              </a:spcAft>
              <a:defRPr/>
            </a:pPr>
            <a:fld id="{0569EC61-85E5-431D-814A-A0A5811F8789}"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3994980330"/>
      </p:ext>
    </p:extLst>
  </p:cSld>
  <p:clrMapOvr>
    <a:masterClrMapping/>
  </p:clrMapOvr>
  <p:transition spd="slow" advTm="500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6713"/>
          </a:xfrm>
          <a:prstGeom prst="rect">
            <a:avLst/>
          </a:prstGeom>
        </p:spPr>
        <p:txBody>
          <a:bodyPr/>
          <a:lstStyle>
            <a:lvl1pPr defTabSz="914377" eaLnBrk="1" fontAlgn="auto" hangingPunct="1">
              <a:spcBef>
                <a:spcPts val="0"/>
              </a:spcBef>
              <a:spcAft>
                <a:spcPts val="0"/>
              </a:spcAft>
              <a:defRPr sz="1867" smtClean="0">
                <a:solidFill>
                  <a:srgbClr val="080808"/>
                </a:solidFill>
                <a:latin typeface="+mn-lt"/>
                <a:ea typeface="+mn-ea"/>
              </a:defRPr>
            </a:lvl1pPr>
          </a:lstStyle>
          <a:p>
            <a:pPr>
              <a:defRPr/>
            </a:pPr>
            <a:fld id="{ABB36D7F-FE39-4330-B1EC-D4C10C282594}" type="datetimeFigureOut">
              <a:rPr lang="zh-CN" altLang="en-US"/>
              <a:pPr>
                <a:defRPr/>
              </a:pPr>
              <a:t>2021/04/20</a:t>
            </a:fld>
            <a:endParaRPr lang="zh-CN" altLang="en-US"/>
          </a:p>
        </p:txBody>
      </p:sp>
      <p:sp>
        <p:nvSpPr>
          <p:cNvPr id="4" name="页脚占位符 3"/>
          <p:cNvSpPr>
            <a:spLocks noGrp="1"/>
          </p:cNvSpPr>
          <p:nvPr>
            <p:ph type="ftr" sz="quarter" idx="11"/>
          </p:nvPr>
        </p:nvSpPr>
        <p:spPr>
          <a:xfrm>
            <a:off x="4038600" y="6356350"/>
            <a:ext cx="4114800" cy="366713"/>
          </a:xfrm>
          <a:prstGeom prst="rect">
            <a:avLst/>
          </a:prstGeom>
        </p:spPr>
        <p:txBody>
          <a:bodyPr/>
          <a:lstStyle>
            <a:lvl1pPr defTabSz="914377" eaLnBrk="1" fontAlgn="auto" hangingPunct="1">
              <a:spcBef>
                <a:spcPts val="0"/>
              </a:spcBef>
              <a:spcAft>
                <a:spcPts val="0"/>
              </a:spcAft>
              <a:defRPr sz="1867">
                <a:solidFill>
                  <a:srgbClr val="080808"/>
                </a:solidFill>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6713"/>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1867" smtClean="0">
                <a:solidFill>
                  <a:srgbClr val="080808"/>
                </a:solidFill>
                <a:latin typeface="Arial"/>
                <a:ea typeface="微软雅黑" panose="020B0503020204020204" pitchFamily="34" charset="-122"/>
              </a:defRPr>
            </a:lvl1pPr>
          </a:lstStyle>
          <a:p>
            <a:pPr fontAlgn="base">
              <a:spcBef>
                <a:spcPct val="0"/>
              </a:spcBef>
              <a:spcAft>
                <a:spcPct val="0"/>
              </a:spcAft>
              <a:defRPr/>
            </a:pPr>
            <a:fld id="{67C07855-898B-4A3C-9BB3-04A8B3EABD71}"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616421333"/>
      </p:ext>
    </p:extLst>
  </p:cSld>
  <p:clrMapOvr>
    <a:masterClrMapping/>
  </p:clrMapOvr>
  <p:transition spd="slow" advTm="500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6713"/>
          </a:xfrm>
          <a:prstGeom prst="rect">
            <a:avLst/>
          </a:prstGeom>
        </p:spPr>
        <p:txBody>
          <a:bodyPr/>
          <a:lstStyle>
            <a:lvl1pPr defTabSz="914377" eaLnBrk="1" fontAlgn="auto" hangingPunct="1">
              <a:spcBef>
                <a:spcPts val="0"/>
              </a:spcBef>
              <a:spcAft>
                <a:spcPts val="0"/>
              </a:spcAft>
              <a:defRPr sz="1867" smtClean="0">
                <a:solidFill>
                  <a:srgbClr val="080808"/>
                </a:solidFill>
                <a:latin typeface="+mn-lt"/>
                <a:ea typeface="+mn-ea"/>
              </a:defRPr>
            </a:lvl1pPr>
          </a:lstStyle>
          <a:p>
            <a:pPr>
              <a:defRPr/>
            </a:pPr>
            <a:fld id="{8C919943-35D0-481A-B64D-C36BA4DD0B6F}" type="datetimeFigureOut">
              <a:rPr lang="zh-CN" altLang="en-US"/>
              <a:pPr>
                <a:defRPr/>
              </a:pPr>
              <a:t>2021/04/20</a:t>
            </a:fld>
            <a:endParaRPr lang="zh-CN" altLang="en-US"/>
          </a:p>
        </p:txBody>
      </p:sp>
      <p:sp>
        <p:nvSpPr>
          <p:cNvPr id="3" name="页脚占位符 2"/>
          <p:cNvSpPr>
            <a:spLocks noGrp="1"/>
          </p:cNvSpPr>
          <p:nvPr>
            <p:ph type="ftr" sz="quarter" idx="11"/>
          </p:nvPr>
        </p:nvSpPr>
        <p:spPr>
          <a:xfrm>
            <a:off x="4038600" y="6356350"/>
            <a:ext cx="4114800" cy="366713"/>
          </a:xfrm>
          <a:prstGeom prst="rect">
            <a:avLst/>
          </a:prstGeom>
        </p:spPr>
        <p:txBody>
          <a:bodyPr/>
          <a:lstStyle>
            <a:lvl1pPr defTabSz="914377" eaLnBrk="1" fontAlgn="auto" hangingPunct="1">
              <a:spcBef>
                <a:spcPts val="0"/>
              </a:spcBef>
              <a:spcAft>
                <a:spcPts val="0"/>
              </a:spcAft>
              <a:defRPr sz="1867">
                <a:solidFill>
                  <a:srgbClr val="080808"/>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610600" y="6356350"/>
            <a:ext cx="2743200" cy="366713"/>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1867" smtClean="0">
                <a:solidFill>
                  <a:srgbClr val="080808"/>
                </a:solidFill>
                <a:latin typeface="Arial"/>
                <a:ea typeface="微软雅黑" panose="020B0503020204020204" pitchFamily="34" charset="-122"/>
              </a:defRPr>
            </a:lvl1pPr>
          </a:lstStyle>
          <a:p>
            <a:pPr fontAlgn="base">
              <a:spcBef>
                <a:spcPct val="0"/>
              </a:spcBef>
              <a:spcAft>
                <a:spcPct val="0"/>
              </a:spcAft>
              <a:defRPr/>
            </a:pPr>
            <a:fld id="{A8D4E648-1DAA-48EC-A12A-4236B9499286}"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3253384195"/>
      </p:ext>
    </p:extLst>
  </p:cSld>
  <p:clrMapOvr>
    <a:masterClrMapping/>
  </p:clrMapOvr>
  <p:transition spd="slow" advTm="500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6713"/>
          </a:xfrm>
          <a:prstGeom prst="rect">
            <a:avLst/>
          </a:prstGeom>
        </p:spPr>
        <p:txBody>
          <a:bodyPr/>
          <a:lstStyle>
            <a:lvl1pPr defTabSz="914377" eaLnBrk="1" fontAlgn="auto" hangingPunct="1">
              <a:spcBef>
                <a:spcPts val="0"/>
              </a:spcBef>
              <a:spcAft>
                <a:spcPts val="0"/>
              </a:spcAft>
              <a:defRPr sz="1867" smtClean="0">
                <a:solidFill>
                  <a:srgbClr val="080808"/>
                </a:solidFill>
                <a:latin typeface="+mn-lt"/>
                <a:ea typeface="+mn-ea"/>
              </a:defRPr>
            </a:lvl1pPr>
          </a:lstStyle>
          <a:p>
            <a:pPr>
              <a:defRPr/>
            </a:pPr>
            <a:fld id="{E66A081E-3629-4F0F-8A85-3501EF9BAD66}" type="datetimeFigureOut">
              <a:rPr lang="zh-CN" altLang="en-US"/>
              <a:pPr>
                <a:defRPr/>
              </a:pPr>
              <a:t>2021/04/20</a:t>
            </a:fld>
            <a:endParaRPr lang="zh-CN" altLang="en-US"/>
          </a:p>
        </p:txBody>
      </p:sp>
      <p:sp>
        <p:nvSpPr>
          <p:cNvPr id="6" name="页脚占位符 5"/>
          <p:cNvSpPr>
            <a:spLocks noGrp="1"/>
          </p:cNvSpPr>
          <p:nvPr>
            <p:ph type="ftr" sz="quarter" idx="11"/>
          </p:nvPr>
        </p:nvSpPr>
        <p:spPr>
          <a:xfrm>
            <a:off x="4038600" y="6356350"/>
            <a:ext cx="4114800" cy="366713"/>
          </a:xfrm>
          <a:prstGeom prst="rect">
            <a:avLst/>
          </a:prstGeom>
        </p:spPr>
        <p:txBody>
          <a:bodyPr/>
          <a:lstStyle>
            <a:lvl1pPr defTabSz="914377" eaLnBrk="1" fontAlgn="auto" hangingPunct="1">
              <a:spcBef>
                <a:spcPts val="0"/>
              </a:spcBef>
              <a:spcAft>
                <a:spcPts val="0"/>
              </a:spcAft>
              <a:defRPr sz="1867">
                <a:solidFill>
                  <a:srgbClr val="080808"/>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6713"/>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1867" smtClean="0">
                <a:solidFill>
                  <a:srgbClr val="080808"/>
                </a:solidFill>
                <a:latin typeface="Arial"/>
                <a:ea typeface="微软雅黑" panose="020B0503020204020204" pitchFamily="34" charset="-122"/>
              </a:defRPr>
            </a:lvl1pPr>
          </a:lstStyle>
          <a:p>
            <a:pPr fontAlgn="base">
              <a:spcBef>
                <a:spcPct val="0"/>
              </a:spcBef>
              <a:spcAft>
                <a:spcPct val="0"/>
              </a:spcAft>
              <a:defRPr/>
            </a:pPr>
            <a:fld id="{E2CD711B-C9A2-4728-9F9F-4148225A3CC3}"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4085932542"/>
      </p:ext>
    </p:extLst>
  </p:cSld>
  <p:clrMapOvr>
    <a:masterClrMapping/>
  </p:clrMapOvr>
  <p:transition spd="slow" advTm="500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a:p>
        </p:txBody>
      </p:sp>
      <p:sp>
        <p:nvSpPr>
          <p:cNvPr id="4" name="文本占位符 3"/>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6713"/>
          </a:xfrm>
          <a:prstGeom prst="rect">
            <a:avLst/>
          </a:prstGeom>
        </p:spPr>
        <p:txBody>
          <a:bodyPr/>
          <a:lstStyle>
            <a:lvl1pPr defTabSz="914377" eaLnBrk="1" fontAlgn="auto" hangingPunct="1">
              <a:spcBef>
                <a:spcPts val="0"/>
              </a:spcBef>
              <a:spcAft>
                <a:spcPts val="0"/>
              </a:spcAft>
              <a:defRPr sz="1867" smtClean="0">
                <a:solidFill>
                  <a:srgbClr val="080808"/>
                </a:solidFill>
                <a:latin typeface="+mn-lt"/>
                <a:ea typeface="+mn-ea"/>
              </a:defRPr>
            </a:lvl1pPr>
          </a:lstStyle>
          <a:p>
            <a:pPr>
              <a:defRPr/>
            </a:pPr>
            <a:fld id="{326B3B59-3108-4164-B768-31D2327A5392}" type="datetimeFigureOut">
              <a:rPr lang="zh-CN" altLang="en-US"/>
              <a:pPr>
                <a:defRPr/>
              </a:pPr>
              <a:t>2021/04/20</a:t>
            </a:fld>
            <a:endParaRPr lang="zh-CN" altLang="en-US"/>
          </a:p>
        </p:txBody>
      </p:sp>
      <p:sp>
        <p:nvSpPr>
          <p:cNvPr id="6" name="页脚占位符 5"/>
          <p:cNvSpPr>
            <a:spLocks noGrp="1"/>
          </p:cNvSpPr>
          <p:nvPr>
            <p:ph type="ftr" sz="quarter" idx="11"/>
          </p:nvPr>
        </p:nvSpPr>
        <p:spPr>
          <a:xfrm>
            <a:off x="4038600" y="6356350"/>
            <a:ext cx="4114800" cy="366713"/>
          </a:xfrm>
          <a:prstGeom prst="rect">
            <a:avLst/>
          </a:prstGeom>
        </p:spPr>
        <p:txBody>
          <a:bodyPr/>
          <a:lstStyle>
            <a:lvl1pPr defTabSz="914377" eaLnBrk="1" fontAlgn="auto" hangingPunct="1">
              <a:spcBef>
                <a:spcPts val="0"/>
              </a:spcBef>
              <a:spcAft>
                <a:spcPts val="0"/>
              </a:spcAft>
              <a:defRPr sz="1867">
                <a:solidFill>
                  <a:srgbClr val="080808"/>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6713"/>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1867" smtClean="0">
                <a:solidFill>
                  <a:srgbClr val="080808"/>
                </a:solidFill>
                <a:latin typeface="Arial"/>
                <a:ea typeface="微软雅黑" panose="020B0503020204020204" pitchFamily="34" charset="-122"/>
              </a:defRPr>
            </a:lvl1pPr>
          </a:lstStyle>
          <a:p>
            <a:pPr fontAlgn="base">
              <a:spcBef>
                <a:spcPct val="0"/>
              </a:spcBef>
              <a:spcAft>
                <a:spcPct val="0"/>
              </a:spcAft>
              <a:defRPr/>
            </a:pPr>
            <a:fld id="{1100A47F-9848-4C39-8388-2875EF9EF9E3}"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2456569799"/>
      </p:ext>
    </p:extLst>
  </p:cSld>
  <p:clrMapOvr>
    <a:masterClrMapping/>
  </p:clrMapOvr>
  <p:transition spd="slow" advTm="500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6713"/>
          </a:xfrm>
          <a:prstGeom prst="rect">
            <a:avLst/>
          </a:prstGeom>
        </p:spPr>
        <p:txBody>
          <a:bodyPr/>
          <a:lstStyle>
            <a:lvl1pPr defTabSz="914377" eaLnBrk="1" fontAlgn="auto" hangingPunct="1">
              <a:spcBef>
                <a:spcPts val="0"/>
              </a:spcBef>
              <a:spcAft>
                <a:spcPts val="0"/>
              </a:spcAft>
              <a:defRPr sz="1867" smtClean="0">
                <a:solidFill>
                  <a:srgbClr val="080808"/>
                </a:solidFill>
                <a:latin typeface="+mn-lt"/>
                <a:ea typeface="+mn-ea"/>
              </a:defRPr>
            </a:lvl1pPr>
          </a:lstStyle>
          <a:p>
            <a:pPr>
              <a:defRPr/>
            </a:pPr>
            <a:fld id="{AB89AF5E-5191-465E-94A9-102326091D0E}" type="datetimeFigureOut">
              <a:rPr lang="zh-CN" altLang="en-US"/>
              <a:pPr>
                <a:defRPr/>
              </a:pPr>
              <a:t>2021/04/20</a:t>
            </a:fld>
            <a:endParaRPr lang="zh-CN" altLang="en-US"/>
          </a:p>
        </p:txBody>
      </p:sp>
      <p:sp>
        <p:nvSpPr>
          <p:cNvPr id="5" name="页脚占位符 4"/>
          <p:cNvSpPr>
            <a:spLocks noGrp="1"/>
          </p:cNvSpPr>
          <p:nvPr>
            <p:ph type="ftr" sz="quarter" idx="11"/>
          </p:nvPr>
        </p:nvSpPr>
        <p:spPr>
          <a:xfrm>
            <a:off x="4038600" y="6356350"/>
            <a:ext cx="4114800" cy="366713"/>
          </a:xfrm>
          <a:prstGeom prst="rect">
            <a:avLst/>
          </a:prstGeom>
        </p:spPr>
        <p:txBody>
          <a:bodyPr/>
          <a:lstStyle>
            <a:lvl1pPr defTabSz="914377" eaLnBrk="1" fontAlgn="auto" hangingPunct="1">
              <a:spcBef>
                <a:spcPts val="0"/>
              </a:spcBef>
              <a:spcAft>
                <a:spcPts val="0"/>
              </a:spcAft>
              <a:defRPr sz="1867">
                <a:solidFill>
                  <a:srgbClr val="080808"/>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6713"/>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1867" smtClean="0">
                <a:solidFill>
                  <a:srgbClr val="080808"/>
                </a:solidFill>
                <a:latin typeface="Arial"/>
                <a:ea typeface="微软雅黑" panose="020B0503020204020204" pitchFamily="34" charset="-122"/>
              </a:defRPr>
            </a:lvl1pPr>
          </a:lstStyle>
          <a:p>
            <a:pPr fontAlgn="base">
              <a:spcBef>
                <a:spcPct val="0"/>
              </a:spcBef>
              <a:spcAft>
                <a:spcPct val="0"/>
              </a:spcAft>
              <a:defRPr/>
            </a:pPr>
            <a:fld id="{456873EB-B817-4C9D-9E5F-6A8A72C17793}"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792075338"/>
      </p:ext>
    </p:extLst>
  </p:cSld>
  <p:clrMapOvr>
    <a:masterClrMapping/>
  </p:clrMapOvr>
  <p:transition spd="slow" advTm="500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6"/>
            <a:ext cx="7734300" cy="581183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6713"/>
          </a:xfrm>
          <a:prstGeom prst="rect">
            <a:avLst/>
          </a:prstGeom>
        </p:spPr>
        <p:txBody>
          <a:bodyPr/>
          <a:lstStyle>
            <a:lvl1pPr defTabSz="914377" eaLnBrk="1" fontAlgn="auto" hangingPunct="1">
              <a:spcBef>
                <a:spcPts val="0"/>
              </a:spcBef>
              <a:spcAft>
                <a:spcPts val="0"/>
              </a:spcAft>
              <a:defRPr sz="1867" smtClean="0">
                <a:solidFill>
                  <a:srgbClr val="080808"/>
                </a:solidFill>
                <a:latin typeface="+mn-lt"/>
                <a:ea typeface="+mn-ea"/>
              </a:defRPr>
            </a:lvl1pPr>
          </a:lstStyle>
          <a:p>
            <a:pPr>
              <a:defRPr/>
            </a:pPr>
            <a:fld id="{F9171F6E-D72F-43F0-850B-8D7BDD2A7750}" type="datetimeFigureOut">
              <a:rPr lang="zh-CN" altLang="en-US"/>
              <a:pPr>
                <a:defRPr/>
              </a:pPr>
              <a:t>2021/04/20</a:t>
            </a:fld>
            <a:endParaRPr lang="zh-CN" altLang="en-US"/>
          </a:p>
        </p:txBody>
      </p:sp>
      <p:sp>
        <p:nvSpPr>
          <p:cNvPr id="5" name="页脚占位符 4"/>
          <p:cNvSpPr>
            <a:spLocks noGrp="1"/>
          </p:cNvSpPr>
          <p:nvPr>
            <p:ph type="ftr" sz="quarter" idx="11"/>
          </p:nvPr>
        </p:nvSpPr>
        <p:spPr>
          <a:xfrm>
            <a:off x="4038600" y="6356350"/>
            <a:ext cx="4114800" cy="366713"/>
          </a:xfrm>
          <a:prstGeom prst="rect">
            <a:avLst/>
          </a:prstGeom>
        </p:spPr>
        <p:txBody>
          <a:bodyPr/>
          <a:lstStyle>
            <a:lvl1pPr defTabSz="914377" eaLnBrk="1" fontAlgn="auto" hangingPunct="1">
              <a:spcBef>
                <a:spcPts val="0"/>
              </a:spcBef>
              <a:spcAft>
                <a:spcPts val="0"/>
              </a:spcAft>
              <a:defRPr sz="1867">
                <a:solidFill>
                  <a:srgbClr val="080808"/>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6713"/>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1867" smtClean="0">
                <a:solidFill>
                  <a:srgbClr val="080808"/>
                </a:solidFill>
                <a:latin typeface="Arial"/>
                <a:ea typeface="微软雅黑" panose="020B0503020204020204" pitchFamily="34" charset="-122"/>
              </a:defRPr>
            </a:lvl1pPr>
          </a:lstStyle>
          <a:p>
            <a:pPr fontAlgn="base">
              <a:spcBef>
                <a:spcPct val="0"/>
              </a:spcBef>
              <a:spcAft>
                <a:spcPct val="0"/>
              </a:spcAft>
              <a:defRPr/>
            </a:pPr>
            <a:fld id="{C81D574B-E91B-441E-91BA-338563443E70}"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3361743987"/>
      </p:ext>
    </p:extLst>
  </p:cSld>
  <p:clrMapOvr>
    <a:masterClrMapping/>
  </p:clrMapOvr>
  <p:transition spd="slow" advTm="5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243701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b="1">
                <a:solidFill>
                  <a:schemeClr val="tx1">
                    <a:tint val="75000"/>
                  </a:schemeClr>
                </a:solidFill>
                <a:latin typeface="Times New Roman" pitchFamily="18" charset="0"/>
                <a:ea typeface="华文细黑" pitchFamily="2" charset="-122"/>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27159118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87488" y="260648"/>
            <a:ext cx="10153683" cy="571504"/>
          </a:xfrm>
        </p:spPr>
        <p:txBody>
          <a:bodyPr>
            <a:noAutofit/>
          </a:bodyPr>
          <a:lstStyle>
            <a:lvl1pPr>
              <a:defRPr sz="3000">
                <a:latin typeface="Times New Roman" panose="02020603050405020304" pitchFamily="18" charset="0"/>
                <a:ea typeface="黑体" panose="02010609060101010101" pitchFamily="49" charset="-122"/>
                <a:cs typeface="Times New Roman" pitchFamily="18"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1">
                <a:latin typeface="Times New Roman" panose="02020603050405020304" pitchFamily="18" charset="0"/>
                <a:ea typeface="仿宋" panose="02010609060101010101" pitchFamily="49" charset="-122"/>
                <a:cs typeface="Times New Roman" pitchFamily="18" charset="0"/>
              </a:defRPr>
            </a:lvl1pPr>
            <a:lvl2pPr>
              <a:defRPr b="1">
                <a:latin typeface="Times New Roman" panose="02020603050405020304" pitchFamily="18" charset="0"/>
                <a:ea typeface="仿宋" panose="02010609060101010101" pitchFamily="49" charset="-122"/>
                <a:cs typeface="Times New Roman" pitchFamily="18" charset="0"/>
              </a:defRPr>
            </a:lvl2pPr>
            <a:lvl3pPr>
              <a:defRPr b="1">
                <a:latin typeface="Times New Roman" panose="02020603050405020304" pitchFamily="18" charset="0"/>
                <a:ea typeface="仿宋" panose="02010609060101010101" pitchFamily="49" charset="-122"/>
                <a:cs typeface="Times New Roman" pitchFamily="18" charset="0"/>
              </a:defRPr>
            </a:lvl3pPr>
            <a:lvl4pPr>
              <a:defRPr b="1">
                <a:latin typeface="Times New Roman" panose="02020603050405020304" pitchFamily="18" charset="0"/>
                <a:ea typeface="仿宋" panose="02010609060101010101" pitchFamily="49" charset="-122"/>
                <a:cs typeface="Times New Roman" pitchFamily="18" charset="0"/>
              </a:defRPr>
            </a:lvl4pPr>
            <a:lvl5pPr>
              <a:defRPr b="1">
                <a:latin typeface="Times New Roman" panose="02020603050405020304" pitchFamily="18" charset="0"/>
                <a:ea typeface="仿宋" panose="02010609060101010101" pitchFamily="49"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726553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ctr">
              <a:defRPr sz="4000" b="1" cap="all">
                <a:latin typeface="Times New Roman" pitchFamily="18" charset="0"/>
                <a:cs typeface="Times New Roman" pitchFamily="18" charset="0"/>
              </a:defRPr>
            </a:lvl1pPr>
          </a:lstStyle>
          <a:p>
            <a:r>
              <a:rPr lang="zh-CN" altLang="en-US" dirty="0"/>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Tree>
    <p:extLst>
      <p:ext uri="{BB962C8B-B14F-4D97-AF65-F5344CB8AC3E}">
        <p14:creationId xmlns:p14="http://schemas.microsoft.com/office/powerpoint/2010/main" val="25873731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46860" y="260648"/>
            <a:ext cx="10153683" cy="571504"/>
          </a:xfrm>
        </p:spPr>
        <p:txBody>
          <a:bodyPr>
            <a:noAutofit/>
          </a:bodyPr>
          <a:lstStyle>
            <a:lvl1pPr>
              <a:defRPr sz="3000">
                <a:latin typeface="Times New Roman" panose="02020603050405020304" pitchFamily="18" charset="0"/>
                <a:ea typeface="黑体" panose="02010609060101010101" pitchFamily="49" charset="-122"/>
                <a:cs typeface="Times New Roman" pitchFamily="18" charset="0"/>
              </a:defRPr>
            </a:lvl1pPr>
          </a:lstStyle>
          <a:p>
            <a:r>
              <a:rPr lang="zh-CN" altLang="en-US" dirty="0"/>
              <a:t>单击此处编辑母版标题样式</a:t>
            </a:r>
          </a:p>
        </p:txBody>
      </p:sp>
      <p:sp>
        <p:nvSpPr>
          <p:cNvPr id="3" name="内容占位符 2"/>
          <p:cNvSpPr>
            <a:spLocks noGrp="1"/>
          </p:cNvSpPr>
          <p:nvPr>
            <p:ph sz="half" idx="1"/>
          </p:nvPr>
        </p:nvSpPr>
        <p:spPr>
          <a:xfrm>
            <a:off x="609600" y="1340768"/>
            <a:ext cx="5384800" cy="4525963"/>
          </a:xfrm>
        </p:spPr>
        <p:txBody>
          <a:bodyPr/>
          <a:lstStyle>
            <a:lvl1pPr>
              <a:defRPr sz="2800" b="1">
                <a:latin typeface="Times New Roman" panose="02020603050405020304" pitchFamily="18" charset="0"/>
                <a:ea typeface="仿宋" panose="02010609060101010101" pitchFamily="49" charset="-122"/>
                <a:cs typeface="Times New Roman" pitchFamily="18" charset="0"/>
              </a:defRPr>
            </a:lvl1pPr>
            <a:lvl2pPr>
              <a:defRPr sz="2400" b="1">
                <a:latin typeface="Times New Roman" panose="02020603050405020304" pitchFamily="18" charset="0"/>
                <a:ea typeface="仿宋" panose="02010609060101010101" pitchFamily="49" charset="-122"/>
                <a:cs typeface="Times New Roman" pitchFamily="18" charset="0"/>
              </a:defRPr>
            </a:lvl2pPr>
            <a:lvl3pPr>
              <a:defRPr sz="2000" b="1">
                <a:latin typeface="Times New Roman" panose="02020603050405020304" pitchFamily="18" charset="0"/>
                <a:ea typeface="仿宋" panose="02010609060101010101" pitchFamily="49" charset="-122"/>
                <a:cs typeface="Times New Roman" pitchFamily="18" charset="0"/>
              </a:defRPr>
            </a:lvl3pPr>
            <a:lvl4pPr>
              <a:defRPr sz="1800" b="1">
                <a:latin typeface="Times New Roman" panose="02020603050405020304" pitchFamily="18" charset="0"/>
                <a:ea typeface="仿宋" panose="02010609060101010101" pitchFamily="49" charset="-122"/>
                <a:cs typeface="Times New Roman" pitchFamily="18" charset="0"/>
              </a:defRPr>
            </a:lvl4pPr>
            <a:lvl5pPr>
              <a:defRPr sz="1800" b="1">
                <a:latin typeface="Times New Roman" panose="02020603050405020304" pitchFamily="18" charset="0"/>
                <a:ea typeface="仿宋" panose="02010609060101010101" pitchFamily="49" charset="-122"/>
                <a:cs typeface="Times New Roman" pitchFamily="18"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7600" y="1340768"/>
            <a:ext cx="5384800" cy="4525963"/>
          </a:xfrm>
        </p:spPr>
        <p:txBody>
          <a:bodyPr/>
          <a:lstStyle>
            <a:lvl1pPr>
              <a:defRPr sz="2800" b="1">
                <a:latin typeface="Times New Roman" panose="02020603050405020304" pitchFamily="18" charset="0"/>
                <a:ea typeface="仿宋" panose="02010609060101010101" pitchFamily="49" charset="-122"/>
                <a:cs typeface="Times New Roman" pitchFamily="18" charset="0"/>
              </a:defRPr>
            </a:lvl1pPr>
            <a:lvl2pPr>
              <a:defRPr sz="2400" b="1">
                <a:latin typeface="Times New Roman" panose="02020603050405020304" pitchFamily="18" charset="0"/>
                <a:ea typeface="仿宋" panose="02010609060101010101" pitchFamily="49" charset="-122"/>
                <a:cs typeface="Times New Roman" pitchFamily="18" charset="0"/>
              </a:defRPr>
            </a:lvl2pPr>
            <a:lvl3pPr>
              <a:defRPr sz="2000" b="1">
                <a:latin typeface="Times New Roman" panose="02020603050405020304" pitchFamily="18" charset="0"/>
                <a:ea typeface="仿宋" panose="02010609060101010101" pitchFamily="49" charset="-122"/>
                <a:cs typeface="Times New Roman" pitchFamily="18" charset="0"/>
              </a:defRPr>
            </a:lvl3pPr>
            <a:lvl4pPr>
              <a:defRPr sz="1800" b="1">
                <a:latin typeface="Times New Roman" panose="02020603050405020304" pitchFamily="18" charset="0"/>
                <a:ea typeface="仿宋" panose="02010609060101010101" pitchFamily="49" charset="-122"/>
                <a:cs typeface="Times New Roman" pitchFamily="18" charset="0"/>
              </a:defRPr>
            </a:lvl4pPr>
            <a:lvl5pPr>
              <a:defRPr sz="1800" b="1">
                <a:latin typeface="Times New Roman" panose="02020603050405020304" pitchFamily="18" charset="0"/>
                <a:ea typeface="仿宋" panose="02010609060101010101" pitchFamily="49" charset="-122"/>
                <a:cs typeface="Times New Roman" pitchFamily="18" charset="0"/>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91833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428718" y="260648"/>
            <a:ext cx="10153683" cy="571504"/>
          </a:xfrm>
        </p:spPr>
        <p:txBody>
          <a:bodyPr>
            <a:noAutofit/>
          </a:bodyPr>
          <a:lstStyle>
            <a:lvl1pPr>
              <a:defRPr sz="3000">
                <a:latin typeface="Times New Roman" panose="02020603050405020304" pitchFamily="18" charset="0"/>
                <a:ea typeface="黑体" panose="02010609060101010101" pitchFamily="49" charset="-122"/>
                <a:cs typeface="Times New Roman" pitchFamily="18" charset="0"/>
              </a:defRPr>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atin typeface="Times New Roman" panose="02020603050405020304" pitchFamily="18" charset="0"/>
                <a:ea typeface="仿宋" panose="02010609060101010101" pitchFamily="49" charset="-122"/>
                <a:cs typeface="Times New Roman"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b="1">
                <a:latin typeface="Times New Roman" panose="02020603050405020304" pitchFamily="18" charset="0"/>
                <a:ea typeface="仿宋" panose="02010609060101010101" pitchFamily="49" charset="-122"/>
                <a:cs typeface="Times New Roman" pitchFamily="18" charset="0"/>
              </a:defRPr>
            </a:lvl1pPr>
            <a:lvl2pPr>
              <a:defRPr sz="2000" b="1">
                <a:latin typeface="Times New Roman" panose="02020603050405020304" pitchFamily="18" charset="0"/>
                <a:ea typeface="仿宋" panose="02010609060101010101" pitchFamily="49" charset="-122"/>
                <a:cs typeface="Times New Roman" pitchFamily="18" charset="0"/>
              </a:defRPr>
            </a:lvl2pPr>
            <a:lvl3pPr>
              <a:defRPr sz="1800" b="1">
                <a:latin typeface="Times New Roman" panose="02020603050405020304" pitchFamily="18" charset="0"/>
                <a:ea typeface="仿宋" panose="02010609060101010101" pitchFamily="49" charset="-122"/>
                <a:cs typeface="Times New Roman" pitchFamily="18" charset="0"/>
              </a:defRPr>
            </a:lvl3pPr>
            <a:lvl4pPr>
              <a:defRPr sz="1600" b="1">
                <a:latin typeface="Times New Roman" panose="02020603050405020304" pitchFamily="18" charset="0"/>
                <a:ea typeface="仿宋" panose="02010609060101010101" pitchFamily="49" charset="-122"/>
                <a:cs typeface="Times New Roman" pitchFamily="18" charset="0"/>
              </a:defRPr>
            </a:lvl4pPr>
            <a:lvl5pPr>
              <a:defRPr sz="1600" b="1">
                <a:latin typeface="Times New Roman" panose="02020603050405020304" pitchFamily="18" charset="0"/>
                <a:ea typeface="仿宋" panose="02010609060101010101" pitchFamily="49" charset="-122"/>
                <a:cs typeface="Times New Roman" pitchFamily="18" charset="0"/>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atin typeface="Times New Roman" panose="02020603050405020304" pitchFamily="18" charset="0"/>
                <a:ea typeface="仿宋" panose="02010609060101010101" pitchFamily="49" charset="-122"/>
                <a:cs typeface="Times New Roman"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b="1">
                <a:latin typeface="Times New Roman" panose="02020603050405020304" pitchFamily="18" charset="0"/>
                <a:ea typeface="仿宋" panose="02010609060101010101" pitchFamily="49" charset="-122"/>
                <a:cs typeface="Times New Roman" pitchFamily="18" charset="0"/>
              </a:defRPr>
            </a:lvl1pPr>
            <a:lvl2pPr>
              <a:defRPr sz="2000" b="1">
                <a:latin typeface="Times New Roman" panose="02020603050405020304" pitchFamily="18" charset="0"/>
                <a:ea typeface="仿宋" panose="02010609060101010101" pitchFamily="49" charset="-122"/>
                <a:cs typeface="Times New Roman" pitchFamily="18" charset="0"/>
              </a:defRPr>
            </a:lvl2pPr>
            <a:lvl3pPr>
              <a:defRPr sz="1800" b="1">
                <a:latin typeface="Times New Roman" panose="02020603050405020304" pitchFamily="18" charset="0"/>
                <a:ea typeface="仿宋" panose="02010609060101010101" pitchFamily="49" charset="-122"/>
                <a:cs typeface="Times New Roman" pitchFamily="18" charset="0"/>
              </a:defRPr>
            </a:lvl3pPr>
            <a:lvl4pPr>
              <a:defRPr sz="1600" b="1">
                <a:latin typeface="Times New Roman" panose="02020603050405020304" pitchFamily="18" charset="0"/>
                <a:ea typeface="仿宋" panose="02010609060101010101" pitchFamily="49" charset="-122"/>
                <a:cs typeface="Times New Roman" pitchFamily="18" charset="0"/>
              </a:defRPr>
            </a:lvl4pPr>
            <a:lvl5pPr>
              <a:defRPr sz="1600" b="1">
                <a:latin typeface="Times New Roman" panose="02020603050405020304" pitchFamily="18" charset="0"/>
                <a:ea typeface="仿宋" panose="02010609060101010101" pitchFamily="49" charset="-122"/>
                <a:cs typeface="Times New Roman" pitchFamily="18" charset="0"/>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11726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287688" y="260648"/>
            <a:ext cx="7790656" cy="571500"/>
          </a:xfrm>
        </p:spPr>
        <p:txBody>
          <a:bodyPr>
            <a:noAutofit/>
          </a:bodyPr>
          <a:lstStyle>
            <a:lvl1pPr>
              <a:defRPr sz="3000">
                <a:latin typeface="黑体" panose="02010609060101010101" pitchFamily="49" charset="-122"/>
                <a:ea typeface="黑体" panose="02010609060101010101" pitchFamily="49" charset="-122"/>
                <a:cs typeface="Times New Roman" pitchFamily="18" charset="0"/>
              </a:defRPr>
            </a:lvl1pPr>
          </a:lstStyle>
          <a:p>
            <a:r>
              <a:rPr lang="zh-CN" altLang="en-US" dirty="0"/>
              <a:t>单击此处编辑母版标题样式</a:t>
            </a:r>
          </a:p>
        </p:txBody>
      </p:sp>
    </p:spTree>
    <p:extLst>
      <p:ext uri="{BB962C8B-B14F-4D97-AF65-F5344CB8AC3E}">
        <p14:creationId xmlns:p14="http://schemas.microsoft.com/office/powerpoint/2010/main" val="32915913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6685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b="1">
                <a:latin typeface="Times New Roman" panose="02020603050405020304" pitchFamily="18" charset="0"/>
                <a:ea typeface="仿宋" panose="02010609060101010101" pitchFamily="49" charset="-122"/>
                <a:cs typeface="Times New Roman" pitchFamily="18" charset="0"/>
              </a:defRPr>
            </a:lvl1pPr>
            <a:lvl2pPr>
              <a:defRPr sz="2800" b="1">
                <a:latin typeface="Times New Roman" panose="02020603050405020304" pitchFamily="18" charset="0"/>
                <a:ea typeface="仿宋" panose="02010609060101010101" pitchFamily="49" charset="-122"/>
                <a:cs typeface="Times New Roman" pitchFamily="18" charset="0"/>
              </a:defRPr>
            </a:lvl2pPr>
            <a:lvl3pPr>
              <a:defRPr sz="2400" b="1">
                <a:latin typeface="Times New Roman" panose="02020603050405020304" pitchFamily="18" charset="0"/>
                <a:ea typeface="仿宋" panose="02010609060101010101" pitchFamily="49" charset="-122"/>
                <a:cs typeface="Times New Roman" pitchFamily="18" charset="0"/>
              </a:defRPr>
            </a:lvl3pPr>
            <a:lvl4pPr>
              <a:defRPr sz="2000" b="1">
                <a:latin typeface="Times New Roman" panose="02020603050405020304" pitchFamily="18" charset="0"/>
                <a:ea typeface="仿宋" panose="02010609060101010101" pitchFamily="49" charset="-122"/>
                <a:cs typeface="Times New Roman" pitchFamily="18" charset="0"/>
              </a:defRPr>
            </a:lvl4pPr>
            <a:lvl5pPr>
              <a:defRPr sz="2000" b="1">
                <a:latin typeface="Times New Roman" panose="02020603050405020304" pitchFamily="18" charset="0"/>
                <a:ea typeface="仿宋" panose="02010609060101010101" pitchFamily="49" charset="-122"/>
                <a:cs typeface="Times New Roman" pitchFamily="18" charset="0"/>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3106735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99428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59496" y="260648"/>
            <a:ext cx="9810819" cy="714380"/>
          </a:xfrm>
        </p:spPr>
        <p:txBody>
          <a:bodyPr>
            <a:normAutofit/>
          </a:bodyPr>
          <a:lstStyle>
            <a:lvl1pPr>
              <a:defRPr sz="3000" b="0">
                <a:latin typeface="Times New Roman" panose="02020603050405020304" pitchFamily="18" charset="0"/>
                <a:ea typeface="黑体" panose="02010609060101010101" pitchFamily="49" charset="-122"/>
                <a:cs typeface="Times New Roman" pitchFamily="18" charset="0"/>
              </a:defRPr>
            </a:lvl1pPr>
          </a:lstStyle>
          <a:p>
            <a:r>
              <a:rPr lang="zh-CN" altLang="en-US" dirty="0"/>
              <a:t>单击此处编辑母版标题样式</a:t>
            </a:r>
          </a:p>
        </p:txBody>
      </p:sp>
      <p:sp>
        <p:nvSpPr>
          <p:cNvPr id="3" name="竖排文字占位符 2"/>
          <p:cNvSpPr>
            <a:spLocks noGrp="1"/>
          </p:cNvSpPr>
          <p:nvPr>
            <p:ph type="body" orient="vert" idx="1"/>
          </p:nvPr>
        </p:nvSpPr>
        <p:spPr/>
        <p:txBody>
          <a:bodyPr/>
          <a:lstStyle>
            <a:lvl1pPr>
              <a:defRPr b="1">
                <a:latin typeface="Times New Roman" panose="02020603050405020304" pitchFamily="18" charset="0"/>
                <a:ea typeface="仿宋" panose="02010609060101010101" pitchFamily="49" charset="-122"/>
                <a:cs typeface="Times New Roman" pitchFamily="18" charset="0"/>
              </a:defRPr>
            </a:lvl1pPr>
            <a:lvl2pPr>
              <a:defRPr b="1">
                <a:latin typeface="Times New Roman" panose="02020603050405020304" pitchFamily="18" charset="0"/>
                <a:ea typeface="仿宋" panose="02010609060101010101" pitchFamily="49" charset="-122"/>
                <a:cs typeface="Times New Roman" pitchFamily="18" charset="0"/>
              </a:defRPr>
            </a:lvl2pPr>
            <a:lvl3pPr>
              <a:defRPr b="1">
                <a:latin typeface="Times New Roman" panose="02020603050405020304" pitchFamily="18" charset="0"/>
                <a:ea typeface="仿宋" panose="02010609060101010101" pitchFamily="49" charset="-122"/>
                <a:cs typeface="Times New Roman" pitchFamily="18" charset="0"/>
              </a:defRPr>
            </a:lvl3pPr>
            <a:lvl4pPr>
              <a:defRPr b="1">
                <a:latin typeface="Times New Roman" panose="02020603050405020304" pitchFamily="18" charset="0"/>
                <a:ea typeface="仿宋" panose="02010609060101010101" pitchFamily="49" charset="-122"/>
                <a:cs typeface="Times New Roman" pitchFamily="18" charset="0"/>
              </a:defRPr>
            </a:lvl4pPr>
            <a:lvl5pPr>
              <a:defRPr b="1">
                <a:latin typeface="Times New Roman" panose="02020603050405020304" pitchFamily="18" charset="0"/>
                <a:ea typeface="仿宋" panose="02010609060101010101" pitchFamily="49"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971808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463273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lvl1pPr>
              <a:defRPr>
                <a:latin typeface="Times New Roman" pitchFamily="18" charset="0"/>
                <a:cs typeface="Times New Roman" pitchFamily="18" charset="0"/>
              </a:defRPr>
            </a:lvl1pPr>
          </a:lstStyle>
          <a:p>
            <a:r>
              <a:rPr lang="zh-CN" altLang="en-US" dirty="0"/>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lvl1pPr>
              <a:defRPr b="1">
                <a:latin typeface="Times New Roman" panose="02020603050405020304" pitchFamily="18" charset="0"/>
                <a:ea typeface="仿宋" panose="02010609060101010101" pitchFamily="49" charset="-122"/>
                <a:cs typeface="Times New Roman" pitchFamily="18" charset="0"/>
              </a:defRPr>
            </a:lvl1pPr>
            <a:lvl2pPr>
              <a:defRPr b="1">
                <a:latin typeface="Times New Roman" panose="02020603050405020304" pitchFamily="18" charset="0"/>
                <a:ea typeface="仿宋" panose="02010609060101010101" pitchFamily="49" charset="-122"/>
                <a:cs typeface="Times New Roman" pitchFamily="18" charset="0"/>
              </a:defRPr>
            </a:lvl2pPr>
            <a:lvl3pPr>
              <a:defRPr b="1">
                <a:latin typeface="Times New Roman" panose="02020603050405020304" pitchFamily="18" charset="0"/>
                <a:ea typeface="仿宋" panose="02010609060101010101" pitchFamily="49" charset="-122"/>
                <a:cs typeface="Times New Roman" pitchFamily="18" charset="0"/>
              </a:defRPr>
            </a:lvl3pPr>
            <a:lvl4pPr>
              <a:defRPr b="1">
                <a:latin typeface="Times New Roman" panose="02020603050405020304" pitchFamily="18" charset="0"/>
                <a:ea typeface="仿宋" panose="02010609060101010101" pitchFamily="49" charset="-122"/>
                <a:cs typeface="Times New Roman" pitchFamily="18" charset="0"/>
              </a:defRPr>
            </a:lvl4pPr>
            <a:lvl5pPr>
              <a:defRPr b="1">
                <a:latin typeface="Times New Roman" panose="02020603050405020304" pitchFamily="18" charset="0"/>
                <a:ea typeface="仿宋" panose="02010609060101010101" pitchFamily="49" charset="-122"/>
                <a:cs typeface="Times New Roman"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888496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DB0A06-27E4-4269-9758-093EC2407C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708024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27E187F-4D7A-4A7C-BF5C-F9C704827F7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389705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E5E4991-7A4B-4318-B1F7-AE4E868CAA0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9264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C10737-2165-4438-B2ED-8EA87BAA7F7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224625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DF6C183-3E35-493D-8462-22EE08A9F2B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872047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8CE4CA4-0171-4BDA-9375-DFD98619AD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406300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D6E0AC-8E9D-4740-9D46-D89301FF87B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75825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510409D-E447-408B-8806-391E219A1AA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122043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A094B9-1E87-4798-AF91-6CB5AE5B393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5907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447210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073D598-608A-4559-A6BE-FEB5F793E45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042550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D7CF7D9-2758-4CCF-A831-8051FA360D9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816543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7F5D2F6-C5A9-4391-8D90-2D849681CF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485503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794591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39926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1550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59627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8" name="Footer Placeholder 7"/>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83708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Footer Placeholder 3"/>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78272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3" name="Footer Placeholder 2"/>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1855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63111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584721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204083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5575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90C226">
                    <a:lumMod val="60000"/>
                    <a:lumOff val="40000"/>
                  </a:srgbClr>
                </a:solidFill>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90C226">
                    <a:lumMod val="60000"/>
                    <a:lumOff val="40000"/>
                  </a:srgbClr>
                </a:solidFill>
                <a:latin typeface="Arial"/>
              </a:rPr>
              <a:t>”</a:t>
            </a:r>
            <a:endParaRPr lang="en-US" dirty="0">
              <a:solidFill>
                <a:srgbClr val="90C226">
                  <a:lumMod val="60000"/>
                  <a:lumOff val="40000"/>
                </a:srgbClr>
              </a:solidFill>
              <a:latin typeface="Arial"/>
            </a:endParaRPr>
          </a:p>
        </p:txBody>
      </p:sp>
    </p:spTree>
    <p:extLst>
      <p:ext uri="{BB962C8B-B14F-4D97-AF65-F5344CB8AC3E}">
        <p14:creationId xmlns:p14="http://schemas.microsoft.com/office/powerpoint/2010/main" val="18600700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61265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90C226">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90C226">
                    <a:lumMod val="60000"/>
                    <a:lumOff val="40000"/>
                  </a:srgbClr>
                </a:solidFill>
                <a:latin typeface="Arial"/>
              </a:rPr>
              <a:t>”</a:t>
            </a:r>
          </a:p>
        </p:txBody>
      </p:sp>
    </p:spTree>
    <p:extLst>
      <p:ext uri="{BB962C8B-B14F-4D97-AF65-F5344CB8AC3E}">
        <p14:creationId xmlns:p14="http://schemas.microsoft.com/office/powerpoint/2010/main" val="29029678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344233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348757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566359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p:cNvSpPr>
            <a:spLocks noGrp="1"/>
          </p:cNvSpPr>
          <p:nvPr>
            <p:ph type="ftr" sz="quarter" idx="11"/>
          </p:nvPr>
        </p:nvSpPr>
        <p:spPr>
          <a:xfrm>
            <a:off x="677334" y="6041362"/>
            <a:ext cx="6297612" cy="365125"/>
          </a:xfrm>
          <a:prstGeom prst="rect">
            <a:avLst/>
          </a:prstGeom>
        </p:spPr>
        <p:txBody>
          <a:bodyPr/>
          <a:lstStyle>
            <a:lvl1pPr>
              <a:defRPr sz="1500" baseline="0"/>
            </a:lvl1pPr>
          </a:lstStyle>
          <a:p>
            <a:endParaRPr lang="zh-CN" altLang="en-US" dirty="0">
              <a:solidFill>
                <a:prstClr val="black">
                  <a:tint val="75000"/>
                </a:prstClr>
              </a:solidFill>
            </a:endParaRPr>
          </a:p>
        </p:txBody>
      </p:sp>
      <p:sp>
        <p:nvSpPr>
          <p:cNvPr id="11" name="灯片编号占位符 5"/>
          <p:cNvSpPr>
            <a:spLocks noGrp="1"/>
          </p:cNvSpPr>
          <p:nvPr>
            <p:ph type="sldNum" sz="quarter" idx="12"/>
          </p:nvPr>
        </p:nvSpPr>
        <p:spPr>
          <a:xfrm>
            <a:off x="7456516" y="6422852"/>
            <a:ext cx="4735484" cy="365125"/>
          </a:xfrm>
          <a:prstGeom prst="rect">
            <a:avLst/>
          </a:prstGeom>
        </p:spPr>
        <p:txBody>
          <a:bodyPr/>
          <a:lstStyle>
            <a:lvl1pPr>
              <a:defRPr sz="2000" baseline="0">
                <a:solidFill>
                  <a:srgbClr val="C00000"/>
                </a:solidFill>
                <a:ea typeface="仿宋" panose="02010609060101010101" pitchFamily="49" charset="-122"/>
              </a:defRPr>
            </a:lvl1pPr>
          </a:lstStyle>
          <a:p>
            <a:endParaRPr lang="zh-CN" altLang="en-US" dirty="0"/>
          </a:p>
        </p:txBody>
      </p:sp>
      <p:sp>
        <p:nvSpPr>
          <p:cNvPr id="8" name="图片占位符 7"/>
          <p:cNvSpPr>
            <a:spLocks noGrp="1"/>
          </p:cNvSpPr>
          <p:nvPr>
            <p:ph type="pic" sz="quarter" idx="13"/>
          </p:nvPr>
        </p:nvSpPr>
        <p:spPr>
          <a:xfrm>
            <a:off x="7440613" y="3500438"/>
            <a:ext cx="914400" cy="914400"/>
          </a:xfrm>
        </p:spPr>
        <p:txBody>
          <a:bodyPr/>
          <a:lstStyle/>
          <a:p>
            <a:endParaRPr lang="zh-CN" altLang="en-US"/>
          </a:p>
        </p:txBody>
      </p:sp>
    </p:spTree>
    <p:extLst>
      <p:ext uri="{BB962C8B-B14F-4D97-AF65-F5344CB8AC3E}">
        <p14:creationId xmlns:p14="http://schemas.microsoft.com/office/powerpoint/2010/main" val="3436262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446095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8225" y="6295102"/>
            <a:ext cx="4803775"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6156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标题 6"/>
          <p:cNvSpPr>
            <a:spLocks noGrp="1"/>
          </p:cNvSpPr>
          <p:nvPr>
            <p:ph type="title"/>
          </p:nvPr>
        </p:nvSpPr>
        <p:spPr/>
        <p:txBody>
          <a:bodyPr/>
          <a:lstStyle/>
          <a:p>
            <a:r>
              <a:rPr lang="zh-CN" altLang="en-US"/>
              <a:t>单击此处编辑母版标题样式</a:t>
            </a:r>
          </a:p>
        </p:txBody>
      </p:sp>
      <p:sp>
        <p:nvSpPr>
          <p:cNvPr id="8" name="日期占位符 7"/>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9" name="页脚占位符 8"/>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10" name="灯片编号占位符 9"/>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974781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fld id="{7086B60C-1ACC-47C9-858C-ECEFD168375D}"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fld id="{2FACCB9D-77CB-4CE7-9BFB-086381957D4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069966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236122798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423489573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323526560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238414534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93535378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319531393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17600" y="365125"/>
            <a:ext cx="14020800" cy="1325563"/>
          </a:xfr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a:xfrm>
            <a:off x="7205133" y="6041362"/>
            <a:ext cx="911939" cy="365125"/>
          </a:xfrm>
          <a:prstGeom prst="rect">
            <a:avLst/>
          </a:prstGeom>
        </p:spPr>
        <p:txBody>
          <a:bodyPr/>
          <a:lstStyle/>
          <a:p>
            <a:pPr fontAlgn="base">
              <a:spcBef>
                <a:spcPct val="0"/>
              </a:spcBef>
              <a:spcAft>
                <a:spcPct val="0"/>
              </a:spcAft>
              <a:buFont typeface="Arial" panose="020B0604020202020204" pitchFamily="34" charset="0"/>
              <a:buNone/>
              <a:defRPr/>
            </a:pPr>
            <a:fld id="{3B0A5448-AC5E-4CC9-9A78-36F3EBA02375}" type="datetime1">
              <a:rPr lang="zh-CN" altLang="en-US">
                <a:solidFill>
                  <a:srgbClr val="000000"/>
                </a:solidFill>
                <a:ea typeface="宋体" panose="02010600030101010101" pitchFamily="2" charset="-122"/>
              </a:rPr>
              <a:pPr fontAlgn="base">
                <a:spcBef>
                  <a:spcPct val="0"/>
                </a:spcBef>
                <a:spcAft>
                  <a:spcPct val="0"/>
                </a:spcAft>
                <a:buFont typeface="Arial" panose="020B0604020202020204" pitchFamily="34" charset="0"/>
                <a:buNone/>
                <a:defRPr/>
              </a:pPr>
              <a:t>2021/04/20</a:t>
            </a:fld>
            <a:endParaRPr lang="en-US">
              <a:solidFill>
                <a:srgbClr val="000000"/>
              </a:solidFill>
              <a:ea typeface="宋体" panose="02010600030101010101" pitchFamily="2" charset="-122"/>
            </a:endParaRPr>
          </a:p>
        </p:txBody>
      </p:sp>
      <p:sp>
        <p:nvSpPr>
          <p:cNvPr id="4" name="页脚占位符 3"/>
          <p:cNvSpPr>
            <a:spLocks noGrp="1"/>
          </p:cNvSpPr>
          <p:nvPr>
            <p:ph type="ftr" sz="quarter" idx="11"/>
          </p:nvPr>
        </p:nvSpPr>
        <p:spPr>
          <a:xfrm>
            <a:off x="677334" y="6041362"/>
            <a:ext cx="6297612" cy="365125"/>
          </a:xfrm>
          <a:prstGeom prst="rect">
            <a:avLst/>
          </a:prstGeom>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ea typeface="宋体" panose="02010600030101010101" pitchFamily="2" charset="-122"/>
            </a:endParaRPr>
          </a:p>
        </p:txBody>
      </p:sp>
      <p:sp>
        <p:nvSpPr>
          <p:cNvPr id="5" name="灯片编号占位符 4"/>
          <p:cNvSpPr>
            <a:spLocks noGrp="1"/>
          </p:cNvSpPr>
          <p:nvPr>
            <p:ph type="sldNum" sz="quarter" idx="12"/>
          </p:nvPr>
        </p:nvSpPr>
        <p:spPr>
          <a:xfrm>
            <a:off x="8590663" y="6041362"/>
            <a:ext cx="683339" cy="365125"/>
          </a:xfrm>
          <a:prstGeom prst="rect">
            <a:avLst/>
          </a:prstGeom>
        </p:spPr>
        <p:txBody>
          <a:bodyPr/>
          <a:lstStyle/>
          <a:p>
            <a:pPr fontAlgn="base">
              <a:buFontTx/>
              <a:buChar char="•"/>
            </a:pPr>
            <a:fld id="{9A0DB2DC-4C9A-4742-B13C-FB6460FD3503}" type="slidenum">
              <a:rPr lang="zh-CN" altLang="en-US" noProof="1" dirty="0">
                <a:solidFill>
                  <a:prstClr val="black">
                    <a:tint val="75000"/>
                  </a:prstClr>
                </a:solidFill>
                <a:latin typeface="Calibri" panose="020F0502020204030204" charset="0"/>
                <a:ea typeface="华文彩云" pitchFamily="2" charset="-122"/>
              </a:rPr>
              <a:pPr fontAlgn="base">
                <a:buFontTx/>
                <a:buChar char="•"/>
              </a:pPr>
              <a:t>‹#›</a:t>
            </a:fld>
            <a:endParaRPr lang="zh-CN" altLang="en-US" noProof="1">
              <a:solidFill>
                <a:prstClr val="black">
                  <a:tint val="75000"/>
                </a:prstClr>
              </a:solidFill>
              <a:latin typeface="Arial" panose="020B0604020202020204" pitchFamily="34" charset="0"/>
            </a:endParaRPr>
          </a:p>
        </p:txBody>
      </p:sp>
    </p:spTree>
    <p:extLst>
      <p:ext uri="{BB962C8B-B14F-4D97-AF65-F5344CB8AC3E}">
        <p14:creationId xmlns:p14="http://schemas.microsoft.com/office/powerpoint/2010/main" val="206040177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5.jpe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2.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3.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4.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theme" Target="../theme/theme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6.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7.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8C06D1D-CCA7-4913-90C1-04B33493DCA7}" type="datetimeFigureOut">
              <a:rPr lang="zh-CN" altLang="en-US" smtClean="0"/>
              <a:t>2021/04/20</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B22847D-4D8F-4118-9122-3AE9FBA3CC1B}" type="slidenum">
              <a:rPr lang="zh-CN" altLang="en-US" smtClean="0"/>
              <a:t>‹#›</a:t>
            </a:fld>
            <a:endParaRPr lang="zh-CN" altLang="en-US"/>
          </a:p>
        </p:txBody>
      </p:sp>
      <p:pic>
        <p:nvPicPr>
          <p:cNvPr id="18" name="Picture 2"/>
          <p:cNvPicPr>
            <a:picLocks noChangeAspect="1" noChangeArrowheads="1"/>
          </p:cNvPicPr>
          <p:nvPr userDrawn="1"/>
        </p:nvPicPr>
        <p:blipFill>
          <a:blip r:embed="rId40">
            <a:extLst>
              <a:ext uri="{28A0092B-C50C-407E-A947-70E740481C1C}">
                <a14:useLocalDpi xmlns:a14="http://schemas.microsoft.com/office/drawing/2010/main" val="0"/>
              </a:ext>
            </a:extLst>
          </a:blip>
          <a:srcRect/>
          <a:stretch>
            <a:fillRect/>
          </a:stretch>
        </p:blipFill>
        <p:spPr bwMode="auto">
          <a:xfrm>
            <a:off x="8519275" y="6281997"/>
            <a:ext cx="34194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图片 18" descr="C:\Users\jg\Desktop\{8926A3D9-EA22-4178-9405-6706C25A0704}.jpg"/>
          <p:cNvPicPr/>
          <p:nvPr userDrawn="1"/>
        </p:nvPicPr>
        <p:blipFill>
          <a:blip r:embed="rId41" cstate="print">
            <a:extLst>
              <a:ext uri="{28A0092B-C50C-407E-A947-70E740481C1C}">
                <a14:useLocalDpi xmlns:a14="http://schemas.microsoft.com/office/drawing/2010/main" val="0"/>
              </a:ext>
            </a:extLst>
          </a:blip>
          <a:srcRect/>
          <a:stretch>
            <a:fillRect/>
          </a:stretch>
        </p:blipFill>
        <p:spPr bwMode="auto">
          <a:xfrm>
            <a:off x="11438313" y="7243"/>
            <a:ext cx="748145" cy="990284"/>
          </a:xfrm>
          <a:prstGeom prst="rect">
            <a:avLst/>
          </a:prstGeom>
          <a:noFill/>
          <a:ln>
            <a:noFill/>
          </a:ln>
        </p:spPr>
      </p:pic>
    </p:spTree>
    <p:extLst>
      <p:ext uri="{BB962C8B-B14F-4D97-AF65-F5344CB8AC3E}">
        <p14:creationId xmlns:p14="http://schemas.microsoft.com/office/powerpoint/2010/main" val="315290316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10" r:id="rId17"/>
    <p:sldLayoutId id="2147483711" r:id="rId18"/>
    <p:sldLayoutId id="2147483712" r:id="rId19"/>
    <p:sldLayoutId id="2147483713" r:id="rId20"/>
    <p:sldLayoutId id="2147483723" r:id="rId21"/>
    <p:sldLayoutId id="2147483724" r:id="rId22"/>
    <p:sldLayoutId id="2147483725" r:id="rId23"/>
    <p:sldLayoutId id="2147483726" r:id="rId24"/>
    <p:sldLayoutId id="2147483727" r:id="rId25"/>
    <p:sldLayoutId id="2147483728" r:id="rId26"/>
    <p:sldLayoutId id="2147483729" r:id="rId27"/>
    <p:sldLayoutId id="2147483689" r:id="rId28"/>
    <p:sldLayoutId id="2147483690" r:id="rId29"/>
    <p:sldLayoutId id="2147483691" r:id="rId30"/>
    <p:sldLayoutId id="2147483692" r:id="rId31"/>
    <p:sldLayoutId id="2147483702" r:id="rId32"/>
    <p:sldLayoutId id="2147483703" r:id="rId33"/>
    <p:sldLayoutId id="2147483704" r:id="rId34"/>
    <p:sldLayoutId id="2147483705" r:id="rId35"/>
    <p:sldLayoutId id="2147483706" r:id="rId36"/>
    <p:sldLayoutId id="2147483707" r:id="rId37"/>
    <p:sldLayoutId id="2147483708" r:id="rId3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7082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spd="slow" advTm="5000"/>
  <p:txStyles>
    <p:titleStyle>
      <a:lvl1pPr algn="l" defTabSz="912813"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2pPr>
      <a:lvl3pPr algn="l" defTabSz="912813"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3pPr>
      <a:lvl4pPr algn="l" defTabSz="912813"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4pPr>
      <a:lvl5pPr algn="l" defTabSz="912813"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5pPr>
      <a:lvl6pPr marL="609585" algn="l" defTabSz="914377" rtl="0" fontAlgn="base">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6pPr>
      <a:lvl7pPr marL="1219170" algn="l" defTabSz="914377" rtl="0" fontAlgn="base">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7pPr>
      <a:lvl8pPr marL="1828754" algn="l" defTabSz="914377" rtl="0" fontAlgn="base">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8pPr>
      <a:lvl9pPr marL="2438339" algn="l" defTabSz="914377" rtl="0" fontAlgn="base">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3687073" y="315912"/>
            <a:ext cx="7790656"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文本占位符 2"/>
          <p:cNvSpPr>
            <a:spLocks noGrp="1"/>
          </p:cNvSpPr>
          <p:nvPr>
            <p:ph type="body" idx="1"/>
          </p:nvPr>
        </p:nvSpPr>
        <p:spPr bwMode="auto">
          <a:xfrm>
            <a:off x="609600" y="1285875"/>
            <a:ext cx="10972800"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Text Box 8"/>
          <p:cNvSpPr txBox="1">
            <a:spLocks noChangeArrowheads="1"/>
          </p:cNvSpPr>
          <p:nvPr userDrawn="1"/>
        </p:nvSpPr>
        <p:spPr bwMode="auto">
          <a:xfrm flipV="1">
            <a:off x="0" y="1014730"/>
            <a:ext cx="12192000" cy="45719"/>
          </a:xfrm>
          <a:prstGeom prst="rect">
            <a:avLst/>
          </a:prstGeom>
          <a:solidFill>
            <a:srgbClr val="0000FF"/>
          </a:solidFill>
          <a:ln w="9525" algn="ctr">
            <a:noFill/>
            <a:prstDash val="sysDot"/>
            <a:miter lim="800000"/>
            <a:headEnd/>
            <a:tailEnd/>
          </a:ln>
        </p:spPr>
        <p:txBody>
          <a:bodyPr rot="10800000"/>
          <a:lstStyle>
            <a:lvl1pPr eaLnBrk="0" hangingPunct="0">
              <a:defRPr sz="3200" b="1">
                <a:solidFill>
                  <a:srgbClr val="C00000"/>
                </a:solidFill>
                <a:latin typeface="Times New Roman" pitchFamily="18" charset="0"/>
                <a:ea typeface="楷体_GB2312" pitchFamily="49" charset="-122"/>
              </a:defRPr>
            </a:lvl1pPr>
            <a:lvl2pPr marL="742950" indent="-285750" eaLnBrk="0" hangingPunct="0">
              <a:defRPr sz="3200" b="1">
                <a:solidFill>
                  <a:srgbClr val="C00000"/>
                </a:solidFill>
                <a:latin typeface="Times New Roman" pitchFamily="18" charset="0"/>
                <a:ea typeface="楷体_GB2312" pitchFamily="49" charset="-122"/>
              </a:defRPr>
            </a:lvl2pPr>
            <a:lvl3pPr marL="1143000" indent="-228600" eaLnBrk="0" hangingPunct="0">
              <a:defRPr sz="3200" b="1">
                <a:solidFill>
                  <a:srgbClr val="C00000"/>
                </a:solidFill>
                <a:latin typeface="Times New Roman" pitchFamily="18" charset="0"/>
                <a:ea typeface="楷体_GB2312" pitchFamily="49" charset="-122"/>
              </a:defRPr>
            </a:lvl3pPr>
            <a:lvl4pPr marL="1600200" indent="-228600" eaLnBrk="0" hangingPunct="0">
              <a:defRPr sz="3200" b="1">
                <a:solidFill>
                  <a:srgbClr val="C00000"/>
                </a:solidFill>
                <a:latin typeface="Times New Roman" pitchFamily="18" charset="0"/>
                <a:ea typeface="楷体_GB2312" pitchFamily="49" charset="-122"/>
              </a:defRPr>
            </a:lvl4pPr>
            <a:lvl5pPr marL="2057400" indent="-228600" eaLnBrk="0" hangingPunct="0">
              <a:defRPr sz="3200" b="1">
                <a:solidFill>
                  <a:srgbClr val="C00000"/>
                </a:solidFill>
                <a:latin typeface="Times New Roman" pitchFamily="18" charset="0"/>
                <a:ea typeface="楷体_GB2312" pitchFamily="49" charset="-122"/>
              </a:defRPr>
            </a:lvl5pPr>
            <a:lvl6pPr marL="2514600" indent="-228600" eaLnBrk="0" fontAlgn="base" hangingPunct="0">
              <a:spcBef>
                <a:spcPct val="0"/>
              </a:spcBef>
              <a:spcAft>
                <a:spcPct val="0"/>
              </a:spcAft>
              <a:defRPr sz="3200" b="1">
                <a:solidFill>
                  <a:srgbClr val="C00000"/>
                </a:solidFill>
                <a:latin typeface="Times New Roman" pitchFamily="18" charset="0"/>
                <a:ea typeface="楷体_GB2312" pitchFamily="49" charset="-122"/>
              </a:defRPr>
            </a:lvl6pPr>
            <a:lvl7pPr marL="2971800" indent="-228600" eaLnBrk="0" fontAlgn="base" hangingPunct="0">
              <a:spcBef>
                <a:spcPct val="0"/>
              </a:spcBef>
              <a:spcAft>
                <a:spcPct val="0"/>
              </a:spcAft>
              <a:defRPr sz="3200" b="1">
                <a:solidFill>
                  <a:srgbClr val="C00000"/>
                </a:solidFill>
                <a:latin typeface="Times New Roman" pitchFamily="18" charset="0"/>
                <a:ea typeface="楷体_GB2312" pitchFamily="49" charset="-122"/>
              </a:defRPr>
            </a:lvl7pPr>
            <a:lvl8pPr marL="3429000" indent="-228600" eaLnBrk="0" fontAlgn="base" hangingPunct="0">
              <a:spcBef>
                <a:spcPct val="0"/>
              </a:spcBef>
              <a:spcAft>
                <a:spcPct val="0"/>
              </a:spcAft>
              <a:defRPr sz="3200" b="1">
                <a:solidFill>
                  <a:srgbClr val="C00000"/>
                </a:solidFill>
                <a:latin typeface="Times New Roman" pitchFamily="18" charset="0"/>
                <a:ea typeface="楷体_GB2312" pitchFamily="49" charset="-122"/>
              </a:defRPr>
            </a:lvl8pPr>
            <a:lvl9pPr marL="3886200" indent="-228600" eaLnBrk="0" fontAlgn="base" hangingPunct="0">
              <a:spcBef>
                <a:spcPct val="0"/>
              </a:spcBef>
              <a:spcAft>
                <a:spcPct val="0"/>
              </a:spcAft>
              <a:defRPr sz="3200" b="1">
                <a:solidFill>
                  <a:srgbClr val="C00000"/>
                </a:solidFill>
                <a:latin typeface="Times New Roman" pitchFamily="18" charset="0"/>
                <a:ea typeface="楷体_GB2312" pitchFamily="49" charset="-122"/>
              </a:defRPr>
            </a:lvl9pPr>
          </a:lstStyle>
          <a:p>
            <a:pPr algn="ctr" eaLnBrk="1" fontAlgn="base" hangingPunct="1">
              <a:spcBef>
                <a:spcPct val="50000"/>
              </a:spcBef>
              <a:spcAft>
                <a:spcPct val="0"/>
              </a:spcAft>
              <a:defRPr/>
            </a:pPr>
            <a:endParaRPr kumimoji="1" lang="zh-CN" altLang="en-US"/>
          </a:p>
        </p:txBody>
      </p:sp>
    </p:spTree>
    <p:extLst>
      <p:ext uri="{BB962C8B-B14F-4D97-AF65-F5344CB8AC3E}">
        <p14:creationId xmlns:p14="http://schemas.microsoft.com/office/powerpoint/2010/main" val="182331687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hdr="0"/>
  <p:txStyles>
    <p:titleStyle>
      <a:lvl1pPr algn="ctr" rtl="0" eaLnBrk="0" fontAlgn="base" hangingPunct="0">
        <a:spcBef>
          <a:spcPct val="0"/>
        </a:spcBef>
        <a:spcAft>
          <a:spcPct val="0"/>
        </a:spcAft>
        <a:defRPr sz="3000" b="0" kern="1200">
          <a:solidFill>
            <a:schemeClr val="tx1"/>
          </a:solidFill>
          <a:latin typeface="Times New Roman" panose="02020603050405020304" pitchFamily="18" charset="0"/>
          <a:ea typeface="黑体" panose="02010609060101010101" pitchFamily="49" charset="-122"/>
          <a:cs typeface="Times New Roman" pitchFamily="18" charset="0"/>
        </a:defRPr>
      </a:lvl1pPr>
      <a:lvl2pPr algn="ctr" rtl="0" eaLnBrk="0" fontAlgn="base" hangingPunct="0">
        <a:spcBef>
          <a:spcPct val="0"/>
        </a:spcBef>
        <a:spcAft>
          <a:spcPct val="0"/>
        </a:spcAft>
        <a:defRPr sz="4000" b="1">
          <a:solidFill>
            <a:schemeClr val="tx1"/>
          </a:solidFill>
          <a:latin typeface="Times New Roman" pitchFamily="18" charset="0"/>
          <a:ea typeface="华文细黑" pitchFamily="2" charset="-122"/>
          <a:cs typeface="Times New Roman" pitchFamily="18" charset="0"/>
        </a:defRPr>
      </a:lvl2pPr>
      <a:lvl3pPr algn="ctr" rtl="0" eaLnBrk="0" fontAlgn="base" hangingPunct="0">
        <a:spcBef>
          <a:spcPct val="0"/>
        </a:spcBef>
        <a:spcAft>
          <a:spcPct val="0"/>
        </a:spcAft>
        <a:defRPr sz="4000" b="1">
          <a:solidFill>
            <a:schemeClr val="tx1"/>
          </a:solidFill>
          <a:latin typeface="Times New Roman" pitchFamily="18" charset="0"/>
          <a:ea typeface="华文细黑" pitchFamily="2" charset="-122"/>
          <a:cs typeface="Times New Roman" pitchFamily="18" charset="0"/>
        </a:defRPr>
      </a:lvl3pPr>
      <a:lvl4pPr algn="ctr" rtl="0" eaLnBrk="0" fontAlgn="base" hangingPunct="0">
        <a:spcBef>
          <a:spcPct val="0"/>
        </a:spcBef>
        <a:spcAft>
          <a:spcPct val="0"/>
        </a:spcAft>
        <a:defRPr sz="4000" b="1">
          <a:solidFill>
            <a:schemeClr val="tx1"/>
          </a:solidFill>
          <a:latin typeface="Times New Roman" pitchFamily="18" charset="0"/>
          <a:ea typeface="华文细黑" pitchFamily="2" charset="-122"/>
          <a:cs typeface="Times New Roman" pitchFamily="18" charset="0"/>
        </a:defRPr>
      </a:lvl4pPr>
      <a:lvl5pPr algn="ctr" rtl="0" eaLnBrk="0" fontAlgn="base" hangingPunct="0">
        <a:spcBef>
          <a:spcPct val="0"/>
        </a:spcBef>
        <a:spcAft>
          <a:spcPct val="0"/>
        </a:spcAft>
        <a:defRPr sz="4000" b="1">
          <a:solidFill>
            <a:schemeClr val="tx1"/>
          </a:solidFill>
          <a:latin typeface="Times New Roman" pitchFamily="18" charset="0"/>
          <a:ea typeface="华文细黑" pitchFamily="2" charset="-122"/>
          <a:cs typeface="Times New Roman" pitchFamily="18" charset="0"/>
        </a:defRPr>
      </a:lvl5pPr>
      <a:lvl6pPr marL="457200" algn="ctr" rtl="0" fontAlgn="base">
        <a:spcBef>
          <a:spcPct val="0"/>
        </a:spcBef>
        <a:spcAft>
          <a:spcPct val="0"/>
        </a:spcAft>
        <a:defRPr sz="4000">
          <a:solidFill>
            <a:schemeClr val="tx1"/>
          </a:solidFill>
          <a:latin typeface="华文新魏" pitchFamily="2" charset="-122"/>
          <a:ea typeface="华文新魏" pitchFamily="2" charset="-122"/>
        </a:defRPr>
      </a:lvl6pPr>
      <a:lvl7pPr marL="914400" algn="ctr" rtl="0" fontAlgn="base">
        <a:spcBef>
          <a:spcPct val="0"/>
        </a:spcBef>
        <a:spcAft>
          <a:spcPct val="0"/>
        </a:spcAft>
        <a:defRPr sz="4000">
          <a:solidFill>
            <a:schemeClr val="tx1"/>
          </a:solidFill>
          <a:latin typeface="华文新魏" pitchFamily="2" charset="-122"/>
          <a:ea typeface="华文新魏" pitchFamily="2" charset="-122"/>
        </a:defRPr>
      </a:lvl7pPr>
      <a:lvl8pPr marL="1371600" algn="ctr" rtl="0" fontAlgn="base">
        <a:spcBef>
          <a:spcPct val="0"/>
        </a:spcBef>
        <a:spcAft>
          <a:spcPct val="0"/>
        </a:spcAft>
        <a:defRPr sz="4000">
          <a:solidFill>
            <a:schemeClr val="tx1"/>
          </a:solidFill>
          <a:latin typeface="华文新魏" pitchFamily="2" charset="-122"/>
          <a:ea typeface="华文新魏" pitchFamily="2" charset="-122"/>
        </a:defRPr>
      </a:lvl8pPr>
      <a:lvl9pPr marL="1828800" algn="ctr" rtl="0" fontAlgn="base">
        <a:spcBef>
          <a:spcPct val="0"/>
        </a:spcBef>
        <a:spcAft>
          <a:spcPct val="0"/>
        </a:spcAft>
        <a:defRPr sz="4000">
          <a:solidFill>
            <a:schemeClr val="tx1"/>
          </a:solidFill>
          <a:latin typeface="华文新魏" pitchFamily="2" charset="-122"/>
          <a:ea typeface="华文新魏"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Arial" charset="0"/>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lgn="ct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fld id="{4631953A-0C7C-455B-80F0-80C93FD81305}"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24789719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39689945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 id="2147483819" r:id="rId35"/>
    <p:sldLayoutId id="2147483820" r:id="rId36"/>
    <p:sldLayoutId id="2147483821" r:id="rId37"/>
    <p:sldLayoutId id="2147483822" r:id="rId3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609600" y="6356351"/>
            <a:ext cx="2844800" cy="366183"/>
          </a:xfrm>
          <a:prstGeom prst="rect">
            <a:avLst/>
          </a:prstGeom>
          <a:noFill/>
          <a:ln>
            <a:noFill/>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600">
                <a:solidFill>
                  <a:srgbClr val="898989"/>
                </a:solidFill>
                <a:latin typeface="+mn-lt"/>
              </a:defRPr>
            </a:lvl1pPr>
          </a:lstStyle>
          <a:p>
            <a:pPr fontAlgn="base">
              <a:spcBef>
                <a:spcPct val="0"/>
              </a:spcBef>
              <a:spcAft>
                <a:spcPct val="0"/>
              </a:spcAft>
              <a:defRPr/>
            </a:pPr>
            <a:fld id="{3C1E3960-A991-4B4B-AD2A-1A1447D8F8A8}" type="datetimeFigureOut">
              <a:rPr lang="zh-CN" altLang="en-US"/>
              <a:pPr fontAlgn="base">
                <a:spcBef>
                  <a:spcPct val="0"/>
                </a:spcBef>
                <a:spcAft>
                  <a:spcPct val="0"/>
                </a:spcAft>
                <a:defRPr/>
              </a:pPr>
              <a:t>2021/04/20</a:t>
            </a:fld>
            <a:endParaRPr lang="zh-CN" altLang="en-US"/>
          </a:p>
        </p:txBody>
      </p:sp>
      <p:sp>
        <p:nvSpPr>
          <p:cNvPr id="1029" name="页脚占位符 4"/>
          <p:cNvSpPr>
            <a:spLocks noGrp="1" noChangeArrowheads="1"/>
          </p:cNvSpPr>
          <p:nvPr>
            <p:ph type="ftr" sz="quarter" idx="3"/>
          </p:nvPr>
        </p:nvSpPr>
        <p:spPr bwMode="auto">
          <a:xfrm>
            <a:off x="4165600" y="6356351"/>
            <a:ext cx="3860800" cy="366183"/>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600">
                <a:solidFill>
                  <a:srgbClr val="898989"/>
                </a:solidFill>
                <a:latin typeface="+mn-lt"/>
              </a:defRPr>
            </a:lvl1pPr>
          </a:lstStyle>
          <a:p>
            <a:pPr fontAlgn="base">
              <a:spcBef>
                <a:spcPct val="0"/>
              </a:spcBef>
              <a:spcAft>
                <a:spcPct val="0"/>
              </a:spcAft>
              <a:defRPr/>
            </a:pPr>
            <a:endParaRPr lang="zh-CN" altLang="en-US"/>
          </a:p>
        </p:txBody>
      </p:sp>
      <p:sp>
        <p:nvSpPr>
          <p:cNvPr id="1030" name="灯片编号占位符 5"/>
          <p:cNvSpPr>
            <a:spLocks noGrp="1" noChangeArrowheads="1"/>
          </p:cNvSpPr>
          <p:nvPr>
            <p:ph type="sldNum" sz="quarter" idx="4"/>
          </p:nvPr>
        </p:nvSpPr>
        <p:spPr bwMode="auto">
          <a:xfrm>
            <a:off x="8737600" y="6356351"/>
            <a:ext cx="2844800" cy="366183"/>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600">
                <a:solidFill>
                  <a:srgbClr val="898989"/>
                </a:solidFill>
                <a:latin typeface="Calibri" panose="020F0502020204030204" pitchFamily="34" charset="0"/>
              </a:defRPr>
            </a:lvl1pPr>
          </a:lstStyle>
          <a:p>
            <a:pPr fontAlgn="base">
              <a:spcBef>
                <a:spcPct val="0"/>
              </a:spcBef>
              <a:spcAft>
                <a:spcPct val="0"/>
              </a:spcAft>
            </a:pPr>
            <a:fld id="{24A5900C-878A-4EB6-8585-43727AE711C4}" type="slidenum">
              <a:rPr lang="zh-CN" altLang="en-US" smtClean="0"/>
              <a:pPr fontAlgn="base">
                <a:spcBef>
                  <a:spcPct val="0"/>
                </a:spcBef>
                <a:spcAft>
                  <a:spcPct val="0"/>
                </a:spcAft>
              </a:pPr>
              <a:t>‹#›</a:t>
            </a:fld>
            <a:endParaRPr lang="zh-CN" altLang="en-US" smtClean="0"/>
          </a:p>
        </p:txBody>
      </p:sp>
    </p:spTree>
    <p:extLst>
      <p:ext uri="{BB962C8B-B14F-4D97-AF65-F5344CB8AC3E}">
        <p14:creationId xmlns:p14="http://schemas.microsoft.com/office/powerpoint/2010/main" val="3173583342"/>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xStyles>
    <p:titleStyle>
      <a:lvl1pPr algn="ctr" rtl="0" eaLnBrk="0" fontAlgn="base" hangingPunct="0">
        <a:spcBef>
          <a:spcPct val="0"/>
        </a:spcBef>
        <a:spcAft>
          <a:spcPct val="0"/>
        </a:spcAft>
        <a:defRPr sz="5867">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宋体" pitchFamily="2" charset="-122"/>
        </a:defRPr>
      </a:lvl2pPr>
      <a:lvl3pPr algn="ctr" rtl="0" eaLnBrk="0" fontAlgn="base" hangingPunct="0">
        <a:spcBef>
          <a:spcPct val="0"/>
        </a:spcBef>
        <a:spcAft>
          <a:spcPct val="0"/>
        </a:spcAft>
        <a:defRPr sz="5867">
          <a:solidFill>
            <a:schemeClr val="tx1"/>
          </a:solidFill>
          <a:latin typeface="Calibri" pitchFamily="34" charset="0"/>
          <a:ea typeface="宋体" pitchFamily="2" charset="-122"/>
        </a:defRPr>
      </a:lvl3pPr>
      <a:lvl4pPr algn="ctr" rtl="0" eaLnBrk="0" fontAlgn="base" hangingPunct="0">
        <a:spcBef>
          <a:spcPct val="0"/>
        </a:spcBef>
        <a:spcAft>
          <a:spcPct val="0"/>
        </a:spcAft>
        <a:defRPr sz="5867">
          <a:solidFill>
            <a:schemeClr val="tx1"/>
          </a:solidFill>
          <a:latin typeface="Calibri" pitchFamily="34" charset="0"/>
          <a:ea typeface="宋体" pitchFamily="2" charset="-122"/>
        </a:defRPr>
      </a:lvl4pPr>
      <a:lvl5pPr algn="ctr" rtl="0" eaLnBrk="0" fontAlgn="base" hangingPunct="0">
        <a:spcBef>
          <a:spcPct val="0"/>
        </a:spcBef>
        <a:spcAft>
          <a:spcPct val="0"/>
        </a:spcAft>
        <a:defRPr sz="5867">
          <a:solidFill>
            <a:schemeClr val="tx1"/>
          </a:solidFill>
          <a:latin typeface="Calibri" pitchFamily="34" charset="0"/>
          <a:ea typeface="宋体" pitchFamily="2" charset="-122"/>
        </a:defRPr>
      </a:lvl5pPr>
      <a:lvl6pPr marL="609585" algn="ctr" rtl="0" eaLnBrk="0" fontAlgn="base" hangingPunct="0">
        <a:spcBef>
          <a:spcPct val="0"/>
        </a:spcBef>
        <a:spcAft>
          <a:spcPct val="0"/>
        </a:spcAft>
        <a:defRPr sz="5867">
          <a:solidFill>
            <a:schemeClr val="tx1"/>
          </a:solidFill>
          <a:latin typeface="Calibri" pitchFamily="34" charset="0"/>
          <a:ea typeface="宋体" pitchFamily="2" charset="-122"/>
        </a:defRPr>
      </a:lvl6pPr>
      <a:lvl7pPr marL="1219170" algn="ctr" rtl="0" eaLnBrk="0" fontAlgn="base" hangingPunct="0">
        <a:spcBef>
          <a:spcPct val="0"/>
        </a:spcBef>
        <a:spcAft>
          <a:spcPct val="0"/>
        </a:spcAft>
        <a:defRPr sz="5867">
          <a:solidFill>
            <a:schemeClr val="tx1"/>
          </a:solidFill>
          <a:latin typeface="Calibri" pitchFamily="34" charset="0"/>
          <a:ea typeface="宋体" pitchFamily="2" charset="-122"/>
        </a:defRPr>
      </a:lvl7pPr>
      <a:lvl8pPr marL="1828754" algn="ctr" rtl="0" eaLnBrk="0" fontAlgn="base" hangingPunct="0">
        <a:spcBef>
          <a:spcPct val="0"/>
        </a:spcBef>
        <a:spcAft>
          <a:spcPct val="0"/>
        </a:spcAft>
        <a:defRPr sz="5867">
          <a:solidFill>
            <a:schemeClr val="tx1"/>
          </a:solidFill>
          <a:latin typeface="Calibri" pitchFamily="34" charset="0"/>
          <a:ea typeface="宋体" pitchFamily="2" charset="-122"/>
        </a:defRPr>
      </a:lvl8pPr>
      <a:lvl9pPr marL="2438339" algn="ctr" rtl="0" eaLnBrk="0" fontAlgn="base" hangingPunct="0">
        <a:spcBef>
          <a:spcPct val="0"/>
        </a:spcBef>
        <a:spcAft>
          <a:spcPct val="0"/>
        </a:spcAft>
        <a:defRPr sz="5867">
          <a:solidFill>
            <a:schemeClr val="tx1"/>
          </a:solidFill>
          <a:latin typeface="Calibri" pitchFamily="34" charset="0"/>
          <a:ea typeface="宋体" pitchFamily="2"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a:solidFill>
            <a:schemeClr val="tx1"/>
          </a:solidFill>
          <a:latin typeface="+mn-lt"/>
          <a:ea typeface="+mn-ea"/>
        </a:defRPr>
      </a:lvl2pPr>
      <a:lvl3pPr marL="1523962" indent="-304792"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3547" indent="-304792" algn="l" rtl="0" eaLnBrk="0" fontAlgn="base" hangingPunct="0">
        <a:spcBef>
          <a:spcPct val="20000"/>
        </a:spcBef>
        <a:spcAft>
          <a:spcPct val="0"/>
        </a:spcAft>
        <a:buFont typeface="Arial" panose="020B0604020202020204" pitchFamily="34" charset="0"/>
        <a:buChar char="–"/>
        <a:defRPr sz="2667">
          <a:solidFill>
            <a:schemeClr val="tx1"/>
          </a:solidFill>
          <a:latin typeface="+mn-lt"/>
          <a:ea typeface="+mn-ea"/>
        </a:defRPr>
      </a:lvl4pPr>
      <a:lvl5pPr marL="2743131" indent="-304792" algn="l" rtl="0" eaLnBrk="0" fontAlgn="base" hangingPunct="0">
        <a:spcBef>
          <a:spcPct val="20000"/>
        </a:spcBef>
        <a:spcAft>
          <a:spcPct val="0"/>
        </a:spcAft>
        <a:buFont typeface="Arial" panose="020B0604020202020204" pitchFamily="34" charset="0"/>
        <a:buChar char="»"/>
        <a:defRPr sz="2667">
          <a:solidFill>
            <a:schemeClr val="tx1"/>
          </a:solidFill>
          <a:latin typeface="+mn-lt"/>
          <a:ea typeface="+mn-ea"/>
        </a:defRPr>
      </a:lvl5pPr>
      <a:lvl6pPr marL="3352716" indent="-304792" algn="l" rtl="0" eaLnBrk="0" fontAlgn="base" hangingPunct="0">
        <a:spcBef>
          <a:spcPct val="20000"/>
        </a:spcBef>
        <a:spcAft>
          <a:spcPct val="0"/>
        </a:spcAft>
        <a:buFont typeface="Arial" pitchFamily="34" charset="0"/>
        <a:buChar char="»"/>
        <a:defRPr sz="2667">
          <a:solidFill>
            <a:schemeClr val="tx1"/>
          </a:solidFill>
          <a:latin typeface="+mn-lt"/>
          <a:ea typeface="+mn-ea"/>
        </a:defRPr>
      </a:lvl6pPr>
      <a:lvl7pPr marL="3962301" indent="-304792" algn="l" rtl="0" eaLnBrk="0" fontAlgn="base" hangingPunct="0">
        <a:spcBef>
          <a:spcPct val="20000"/>
        </a:spcBef>
        <a:spcAft>
          <a:spcPct val="0"/>
        </a:spcAft>
        <a:buFont typeface="Arial" pitchFamily="34" charset="0"/>
        <a:buChar char="»"/>
        <a:defRPr sz="2667">
          <a:solidFill>
            <a:schemeClr val="tx1"/>
          </a:solidFill>
          <a:latin typeface="+mn-lt"/>
          <a:ea typeface="+mn-ea"/>
        </a:defRPr>
      </a:lvl7pPr>
      <a:lvl8pPr marL="4571886" indent="-304792" algn="l" rtl="0" eaLnBrk="0" fontAlgn="base" hangingPunct="0">
        <a:spcBef>
          <a:spcPct val="20000"/>
        </a:spcBef>
        <a:spcAft>
          <a:spcPct val="0"/>
        </a:spcAft>
        <a:buFont typeface="Arial" pitchFamily="34" charset="0"/>
        <a:buChar char="»"/>
        <a:defRPr sz="2667">
          <a:solidFill>
            <a:schemeClr val="tx1"/>
          </a:solidFill>
          <a:latin typeface="+mn-lt"/>
          <a:ea typeface="+mn-ea"/>
        </a:defRPr>
      </a:lvl8pPr>
      <a:lvl9pPr marL="5181470" indent="-304792" algn="l" rtl="0" eaLnBrk="0" fontAlgn="base" hangingPunct="0">
        <a:spcBef>
          <a:spcPct val="20000"/>
        </a:spcBef>
        <a:spcAft>
          <a:spcPct val="0"/>
        </a:spcAft>
        <a:buFont typeface="Arial" pitchFamily="34" charset="0"/>
        <a:buChar char="»"/>
        <a:defRPr sz="2667">
          <a:solidFill>
            <a:schemeClr val="tx1"/>
          </a:solidFill>
          <a:latin typeface="+mn-lt"/>
          <a:ea typeface="+mn-ea"/>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E6BFFED-4138-41CF-9890-8E6637E61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FD8DF8D-B9D2-4749-B098-3E41967EA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BB6FE6-0E21-458C-A5D9-756E362886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D6BE0-0778-4690-9D77-EEC11D13D411}" type="datetimeFigureOut">
              <a:rPr lang="zh-CN" altLang="en-US" smtClean="0">
                <a:solidFill>
                  <a:prstClr val="black">
                    <a:tint val="75000"/>
                  </a:prstClr>
                </a:solidFill>
              </a:rPr>
              <a:pPr/>
              <a:t>2021/04/20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CA60EEE1-34C1-43ED-99E9-17B92A5ECA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A6382265-5908-4525-998B-9E7581F98D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71EE75-0C2C-4283-8E3B-8C9680FA0C7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47202573"/>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0.xml"/><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9.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0.xml"/><Relationship Id="rId7" Type="http://schemas.openxmlformats.org/officeDocument/2006/relationships/image" Target="../media/image24.wmf"/><Relationship Id="rId2" Type="http://schemas.openxmlformats.org/officeDocument/2006/relationships/slideLayout" Target="../slideLayouts/slideLayout59.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26.wmf"/><Relationship Id="rId5" Type="http://schemas.openxmlformats.org/officeDocument/2006/relationships/image" Target="../media/image23.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5.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1.xml"/><Relationship Id="rId7" Type="http://schemas.openxmlformats.org/officeDocument/2006/relationships/image" Target="../media/image28.wmf"/><Relationship Id="rId2" Type="http://schemas.openxmlformats.org/officeDocument/2006/relationships/slideLayout" Target="../slideLayouts/slideLayout59.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27.wmf"/><Relationship Id="rId4" Type="http://schemas.openxmlformats.org/officeDocument/2006/relationships/oleObject" Target="../embeddings/oleObject8.bin"/><Relationship Id="rId9" Type="http://schemas.openxmlformats.org/officeDocument/2006/relationships/image" Target="../media/image29.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2.xml"/><Relationship Id="rId7" Type="http://schemas.openxmlformats.org/officeDocument/2006/relationships/image" Target="../media/image31.wmf"/><Relationship Id="rId2" Type="http://schemas.openxmlformats.org/officeDocument/2006/relationships/slideLayout" Target="../slideLayouts/slideLayout59.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30.wmf"/><Relationship Id="rId4" Type="http://schemas.openxmlformats.org/officeDocument/2006/relationships/oleObject" Target="../embeddings/oleObject11.bin"/><Relationship Id="rId9" Type="http://schemas.openxmlformats.org/officeDocument/2006/relationships/image" Target="../media/image32.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9.xml"/><Relationship Id="rId1" Type="http://schemas.openxmlformats.org/officeDocument/2006/relationships/vmlDrawing" Target="../drawings/vmlDrawing7.vml"/><Relationship Id="rId5" Type="http://schemas.openxmlformats.org/officeDocument/2006/relationships/image" Target="../media/image33.e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4.xml"/><Relationship Id="rId7" Type="http://schemas.openxmlformats.org/officeDocument/2006/relationships/image" Target="../media/image35.wmf"/><Relationship Id="rId2" Type="http://schemas.openxmlformats.org/officeDocument/2006/relationships/slideLayout" Target="../slideLayouts/slideLayout59.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34.wmf"/><Relationship Id="rId4" Type="http://schemas.openxmlformats.org/officeDocument/2006/relationships/oleObject" Target="../embeddings/oleObject15.bin"/><Relationship Id="rId9" Type="http://schemas.openxmlformats.org/officeDocument/2006/relationships/image" Target="../media/image36.wmf"/></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8.wmf"/><Relationship Id="rId2" Type="http://schemas.openxmlformats.org/officeDocument/2006/relationships/slideLayout" Target="../slideLayouts/slideLayout59.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image" Target="../media/image37.wmf"/><Relationship Id="rId4" Type="http://schemas.openxmlformats.org/officeDocument/2006/relationships/oleObject" Target="../embeddings/oleObject18.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0.wmf"/><Relationship Id="rId2" Type="http://schemas.openxmlformats.org/officeDocument/2006/relationships/slideLayout" Target="../slideLayouts/slideLayout59.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39.w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9.xml"/><Relationship Id="rId1" Type="http://schemas.openxmlformats.org/officeDocument/2006/relationships/vmlDrawing" Target="../drawings/vmlDrawing11.v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4.wmf"/><Relationship Id="rId2" Type="http://schemas.openxmlformats.org/officeDocument/2006/relationships/slideLayout" Target="../slideLayouts/slideLayout59.xml"/><Relationship Id="rId1" Type="http://schemas.openxmlformats.org/officeDocument/2006/relationships/vmlDrawing" Target="../drawings/vmlDrawing12.vml"/><Relationship Id="rId6" Type="http://schemas.openxmlformats.org/officeDocument/2006/relationships/oleObject" Target="../embeddings/oleObject24.bin"/><Relationship Id="rId5" Type="http://schemas.openxmlformats.org/officeDocument/2006/relationships/image" Target="../media/image43.w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59.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59.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9.xml"/><Relationship Id="rId1" Type="http://schemas.openxmlformats.org/officeDocument/2006/relationships/vmlDrawing" Target="../drawings/vmlDrawing13.vml"/><Relationship Id="rId5" Type="http://schemas.openxmlformats.org/officeDocument/2006/relationships/image" Target="../media/image45.emf"/><Relationship Id="rId4" Type="http://schemas.openxmlformats.org/officeDocument/2006/relationships/oleObject" Target="../embeddings/oleObject25.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9.xml"/><Relationship Id="rId1" Type="http://schemas.openxmlformats.org/officeDocument/2006/relationships/vmlDrawing" Target="../drawings/vmlDrawing14.vml"/><Relationship Id="rId5" Type="http://schemas.openxmlformats.org/officeDocument/2006/relationships/image" Target="../media/image46.wmf"/><Relationship Id="rId4" Type="http://schemas.openxmlformats.org/officeDocument/2006/relationships/oleObject" Target="../embeddings/oleObject2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9.xml"/><Relationship Id="rId1" Type="http://schemas.openxmlformats.org/officeDocument/2006/relationships/vmlDrawing" Target="../drawings/vmlDrawing15.vml"/><Relationship Id="rId5" Type="http://schemas.openxmlformats.org/officeDocument/2006/relationships/image" Target="../media/image47.wmf"/><Relationship Id="rId4" Type="http://schemas.openxmlformats.org/officeDocument/2006/relationships/oleObject" Target="../embeddings/oleObject2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52.wmf"/><Relationship Id="rId3" Type="http://schemas.openxmlformats.org/officeDocument/2006/relationships/notesSlide" Target="../notesSlides/notesSlide31.xml"/><Relationship Id="rId7" Type="http://schemas.openxmlformats.org/officeDocument/2006/relationships/image" Target="../media/image49.wmf"/><Relationship Id="rId12" Type="http://schemas.openxmlformats.org/officeDocument/2006/relationships/oleObject" Target="../embeddings/oleObject32.bin"/><Relationship Id="rId2" Type="http://schemas.openxmlformats.org/officeDocument/2006/relationships/slideLayout" Target="../slideLayouts/slideLayout59.xml"/><Relationship Id="rId16" Type="http://schemas.openxmlformats.org/officeDocument/2006/relationships/image" Target="../media/image54.png"/><Relationship Id="rId1" Type="http://schemas.openxmlformats.org/officeDocument/2006/relationships/vmlDrawing" Target="../drawings/vmlDrawing16.vml"/><Relationship Id="rId6" Type="http://schemas.openxmlformats.org/officeDocument/2006/relationships/oleObject" Target="../embeddings/oleObject29.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image" Target="../media/image53.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50.wmf"/><Relationship Id="rId14" Type="http://schemas.openxmlformats.org/officeDocument/2006/relationships/oleObject" Target="../embeddings/oleObject33.bin"/></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0.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0.xml"/><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image" Target="../media/image6.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tags" Target="../tags/tag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vmlDrawing" Target="../drawings/vmlDrawing17.vml"/><Relationship Id="rId6" Type="http://schemas.openxmlformats.org/officeDocument/2006/relationships/image" Target="../media/image59.png"/><Relationship Id="rId5" Type="http://schemas.openxmlformats.org/officeDocument/2006/relationships/image" Target="../media/image57.emf"/><Relationship Id="rId4" Type="http://schemas.openxmlformats.org/officeDocument/2006/relationships/oleObject" Target="../embeddings/oleObject34.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vmlDrawing" Target="../drawings/vmlDrawing18.vml"/><Relationship Id="rId6" Type="http://schemas.openxmlformats.org/officeDocument/2006/relationships/image" Target="../media/image61.png"/><Relationship Id="rId5" Type="http://schemas.openxmlformats.org/officeDocument/2006/relationships/image" Target="../media/image60.emf"/><Relationship Id="rId4" Type="http://schemas.openxmlformats.org/officeDocument/2006/relationships/oleObject" Target="../embeddings/oleObject35.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wmf"/><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1.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2.xml"/><Relationship Id="rId1" Type="http://schemas.openxmlformats.org/officeDocument/2006/relationships/slideLayout" Target="../slideLayouts/slideLayout67.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7.xml"/><Relationship Id="rId1" Type="http://schemas.openxmlformats.org/officeDocument/2006/relationships/vmlDrawing" Target="../drawings/vmlDrawing19.vml"/><Relationship Id="rId6" Type="http://schemas.openxmlformats.org/officeDocument/2006/relationships/image" Target="../media/image66.emf"/><Relationship Id="rId5" Type="http://schemas.openxmlformats.org/officeDocument/2006/relationships/oleObject" Target="../embeddings/oleObject36.bin"/><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7.xml"/><Relationship Id="rId1" Type="http://schemas.openxmlformats.org/officeDocument/2006/relationships/vmlDrawing" Target="../drawings/vmlDrawing20.vml"/><Relationship Id="rId6" Type="http://schemas.openxmlformats.org/officeDocument/2006/relationships/image" Target="../media/image67.emf"/><Relationship Id="rId5" Type="http://schemas.openxmlformats.org/officeDocument/2006/relationships/oleObject" Target="../embeddings/oleObject37.bin"/><Relationship Id="rId4" Type="http://schemas.openxmlformats.org/officeDocument/2006/relationships/image" Target="../media/image63.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7.xml"/><Relationship Id="rId1" Type="http://schemas.openxmlformats.org/officeDocument/2006/relationships/vmlDrawing" Target="../drawings/vmlDrawing21.vml"/><Relationship Id="rId6" Type="http://schemas.openxmlformats.org/officeDocument/2006/relationships/image" Target="../media/image68.emf"/><Relationship Id="rId5" Type="http://schemas.openxmlformats.org/officeDocument/2006/relationships/oleObject" Target="../embeddings/oleObject38.bin"/><Relationship Id="rId4" Type="http://schemas.openxmlformats.org/officeDocument/2006/relationships/image" Target="../media/image63.jpeg"/></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9.xml"/><Relationship Id="rId1" Type="http://schemas.openxmlformats.org/officeDocument/2006/relationships/vmlDrawing" Target="../drawings/vmlDrawing2.vml"/><Relationship Id="rId4" Type="http://schemas.openxmlformats.org/officeDocument/2006/relationships/image" Target="../media/image21.emf"/></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jpeg"/><Relationship Id="rId1" Type="http://schemas.openxmlformats.org/officeDocument/2006/relationships/slideLayout" Target="../slideLayouts/slideLayout11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grpSp>
        <p:nvGrpSpPr>
          <p:cNvPr id="2" name="组合 59"/>
          <p:cNvGrpSpPr>
            <a:grpSpLocks/>
          </p:cNvGrpSpPr>
          <p:nvPr/>
        </p:nvGrpSpPr>
        <p:grpSpPr bwMode="auto">
          <a:xfrm>
            <a:off x="1649413" y="3295650"/>
            <a:ext cx="911225" cy="1055688"/>
            <a:chOff x="1235965" y="2472517"/>
            <a:chExt cx="684625" cy="790768"/>
          </a:xfrm>
        </p:grpSpPr>
        <p:grpSp>
          <p:nvGrpSpPr>
            <p:cNvPr id="38961" name="组合 14"/>
            <p:cNvGrpSpPr>
              <a:grpSpLocks/>
            </p:cNvGrpSpPr>
            <p:nvPr/>
          </p:nvGrpSpPr>
          <p:grpSpPr bwMode="auto">
            <a:xfrm>
              <a:off x="1235965" y="2472517"/>
              <a:ext cx="684625" cy="790768"/>
              <a:chOff x="2744871" y="3116805"/>
              <a:chExt cx="719580" cy="811898"/>
            </a:xfrm>
          </p:grpSpPr>
          <p:sp>
            <p:nvSpPr>
              <p:cNvPr id="16" name="Freeform 5"/>
              <p:cNvSpPr>
                <a:spLocks/>
              </p:cNvSpPr>
              <p:nvPr/>
            </p:nvSpPr>
            <p:spPr bwMode="auto">
              <a:xfrm rot="5400000">
                <a:off x="2698712" y="3162964"/>
                <a:ext cx="811898" cy="7195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17" name="Freeform 5"/>
              <p:cNvSpPr>
                <a:spLocks/>
              </p:cNvSpPr>
              <p:nvPr/>
            </p:nvSpPr>
            <p:spPr bwMode="auto">
              <a:xfrm rot="5400000">
                <a:off x="2747548" y="3206841"/>
                <a:ext cx="714226" cy="63182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6350">
                <a:solidFill>
                  <a:schemeClr val="tx2"/>
                </a:solidFill>
                <a:prstDash val="dash"/>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sp>
          <p:nvSpPr>
            <p:cNvPr id="18" name="文本框 17"/>
            <p:cNvSpPr txBox="1"/>
            <p:nvPr/>
          </p:nvSpPr>
          <p:spPr>
            <a:xfrm>
              <a:off x="1330253" y="2519325"/>
              <a:ext cx="439328" cy="683550"/>
            </a:xfrm>
            <a:prstGeom prst="rect">
              <a:avLst/>
            </a:prstGeom>
            <a:noFill/>
          </p:spPr>
          <p:txBody>
            <a:bodyPr wrap="none">
              <a:spAutoFit/>
            </a:bodyPr>
            <a:lstStyle/>
            <a:p>
              <a:pPr defTabSz="914377">
                <a:defRPr/>
              </a:pPr>
              <a:r>
                <a:rPr lang="en-US" altLang="zh-CN" sz="5333" dirty="0">
                  <a:solidFill>
                    <a:srgbClr val="BD0000"/>
                  </a:solidFill>
                  <a:effectLst>
                    <a:innerShdw blurRad="63500" dist="50800" dir="18900000">
                      <a:prstClr val="black">
                        <a:alpha val="50000"/>
                      </a:prstClr>
                    </a:innerShdw>
                  </a:effectLst>
                  <a:latin typeface="微软雅黑"/>
                </a:rPr>
                <a:t>2</a:t>
              </a:r>
              <a:endParaRPr lang="zh-CN" altLang="en-US" sz="5333" dirty="0">
                <a:solidFill>
                  <a:srgbClr val="BD0000"/>
                </a:solidFill>
                <a:effectLst>
                  <a:innerShdw blurRad="63500" dist="50800" dir="18900000">
                    <a:prstClr val="black">
                      <a:alpha val="50000"/>
                    </a:prstClr>
                  </a:innerShdw>
                </a:effectLst>
                <a:latin typeface="微软雅黑"/>
              </a:endParaRPr>
            </a:p>
          </p:txBody>
        </p:sp>
      </p:grpSp>
      <p:grpSp>
        <p:nvGrpSpPr>
          <p:cNvPr id="11" name="组合 43"/>
          <p:cNvGrpSpPr>
            <a:grpSpLocks/>
          </p:cNvGrpSpPr>
          <p:nvPr/>
        </p:nvGrpSpPr>
        <p:grpSpPr bwMode="auto">
          <a:xfrm>
            <a:off x="4916488" y="3305175"/>
            <a:ext cx="7177087" cy="295275"/>
            <a:chOff x="3760794" y="2422540"/>
            <a:chExt cx="5383206" cy="220648"/>
          </a:xfrm>
        </p:grpSpPr>
        <p:cxnSp>
          <p:nvCxnSpPr>
            <p:cNvPr id="7" name="直接连接符 6"/>
            <p:cNvCxnSpPr/>
            <p:nvPr/>
          </p:nvCxnSpPr>
          <p:spPr>
            <a:xfrm>
              <a:off x="3760794" y="2422540"/>
              <a:ext cx="163127" cy="220648"/>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28684" y="2642002"/>
              <a:ext cx="4105573" cy="0"/>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104509" y="2642002"/>
              <a:ext cx="753720" cy="0"/>
            </a:xfrm>
            <a:prstGeom prst="line">
              <a:avLst/>
            </a:prstGeom>
            <a:ln w="7620">
              <a:solidFill>
                <a:schemeClr val="bg1"/>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8948723" y="2642002"/>
              <a:ext cx="195277" cy="0"/>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Freeform 5"/>
          <p:cNvSpPr>
            <a:spLocks/>
          </p:cNvSpPr>
          <p:nvPr/>
        </p:nvSpPr>
        <p:spPr bwMode="auto">
          <a:xfrm rot="5400000">
            <a:off x="10087769" y="2682082"/>
            <a:ext cx="249237" cy="21590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19050">
            <a:no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nvGrpSpPr>
          <p:cNvPr id="13" name="组合 60"/>
          <p:cNvGrpSpPr>
            <a:grpSpLocks/>
          </p:cNvGrpSpPr>
          <p:nvPr/>
        </p:nvGrpSpPr>
        <p:grpSpPr bwMode="auto">
          <a:xfrm>
            <a:off x="1223963" y="4165600"/>
            <a:ext cx="376237" cy="2654300"/>
            <a:chOff x="916846" y="3123606"/>
            <a:chExt cx="282820" cy="1990537"/>
          </a:xfrm>
        </p:grpSpPr>
        <p:cxnSp>
          <p:nvCxnSpPr>
            <p:cNvPr id="46" name="直接连接符 45"/>
            <p:cNvCxnSpPr/>
            <p:nvPr/>
          </p:nvCxnSpPr>
          <p:spPr>
            <a:xfrm flipH="1">
              <a:off x="916846" y="3123606"/>
              <a:ext cx="282820" cy="42858"/>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18039" y="3166464"/>
              <a:ext cx="0" cy="838121"/>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541242" y="4451623"/>
              <a:ext cx="753594" cy="0"/>
            </a:xfrm>
            <a:prstGeom prst="line">
              <a:avLst/>
            </a:prstGeom>
            <a:ln w="7620">
              <a:solidFill>
                <a:schemeClr val="bg1"/>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820417" y="5016521"/>
              <a:ext cx="195244" cy="0"/>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矩形 17"/>
          <p:cNvSpPr>
            <a:spLocks noChangeArrowheads="1"/>
          </p:cNvSpPr>
          <p:nvPr/>
        </p:nvSpPr>
        <p:spPr bwMode="auto">
          <a:xfrm>
            <a:off x="5308600" y="2795588"/>
            <a:ext cx="5449888"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defTabSz="914377" fontAlgn="base">
              <a:spcBef>
                <a:spcPct val="0"/>
              </a:spcBef>
              <a:spcAft>
                <a:spcPct val="0"/>
              </a:spcAft>
              <a:defRPr/>
            </a:pPr>
            <a:endParaRPr lang="zh-CN" altLang="en-US" sz="3867" b="1" dirty="0">
              <a:solidFill>
                <a:prstClr val="white"/>
              </a:solidFill>
              <a:latin typeface="微软雅黑" panose="020B0503020204020204" pitchFamily="34" charset="-122"/>
            </a:endParaRPr>
          </a:p>
        </p:txBody>
      </p:sp>
      <p:grpSp>
        <p:nvGrpSpPr>
          <p:cNvPr id="14" name="组合 58"/>
          <p:cNvGrpSpPr>
            <a:grpSpLocks/>
          </p:cNvGrpSpPr>
          <p:nvPr/>
        </p:nvGrpSpPr>
        <p:grpSpPr bwMode="auto">
          <a:xfrm>
            <a:off x="2633663" y="3295650"/>
            <a:ext cx="911225" cy="1055688"/>
            <a:chOff x="1974519" y="2472517"/>
            <a:chExt cx="684625" cy="790768"/>
          </a:xfrm>
        </p:grpSpPr>
        <p:grpSp>
          <p:nvGrpSpPr>
            <p:cNvPr id="38947" name="组合 1"/>
            <p:cNvGrpSpPr>
              <a:grpSpLocks/>
            </p:cNvGrpSpPr>
            <p:nvPr/>
          </p:nvGrpSpPr>
          <p:grpSpPr bwMode="auto">
            <a:xfrm>
              <a:off x="1974519" y="2472517"/>
              <a:ext cx="684625" cy="790768"/>
              <a:chOff x="2744871" y="3116805"/>
              <a:chExt cx="719580" cy="811898"/>
            </a:xfrm>
          </p:grpSpPr>
          <p:sp>
            <p:nvSpPr>
              <p:cNvPr id="8" name="Freeform 5"/>
              <p:cNvSpPr>
                <a:spLocks/>
              </p:cNvSpPr>
              <p:nvPr/>
            </p:nvSpPr>
            <p:spPr bwMode="auto">
              <a:xfrm rot="5400000">
                <a:off x="2698712" y="3162964"/>
                <a:ext cx="811898" cy="7195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12" name="Freeform 5"/>
              <p:cNvSpPr>
                <a:spLocks/>
              </p:cNvSpPr>
              <p:nvPr/>
            </p:nvSpPr>
            <p:spPr bwMode="auto">
              <a:xfrm rot="5400000">
                <a:off x="2747548" y="3206841"/>
                <a:ext cx="714226" cy="63182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6350">
                <a:solidFill>
                  <a:schemeClr val="tx2"/>
                </a:solidFill>
                <a:prstDash val="dash"/>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sp>
          <p:nvSpPr>
            <p:cNvPr id="3" name="文本框 2"/>
            <p:cNvSpPr txBox="1"/>
            <p:nvPr/>
          </p:nvSpPr>
          <p:spPr>
            <a:xfrm>
              <a:off x="2064899" y="2519325"/>
              <a:ext cx="439327" cy="683550"/>
            </a:xfrm>
            <a:prstGeom prst="rect">
              <a:avLst/>
            </a:prstGeom>
            <a:noFill/>
          </p:spPr>
          <p:txBody>
            <a:bodyPr wrap="none">
              <a:spAutoFit/>
            </a:bodyPr>
            <a:lstStyle/>
            <a:p>
              <a:pPr defTabSz="914377">
                <a:defRPr/>
              </a:pPr>
              <a:r>
                <a:rPr lang="en-US" altLang="zh-CN" sz="5333" dirty="0">
                  <a:solidFill>
                    <a:srgbClr val="BD0000"/>
                  </a:solidFill>
                  <a:effectLst>
                    <a:innerShdw blurRad="63500" dist="50800" dir="18900000">
                      <a:prstClr val="black">
                        <a:alpha val="50000"/>
                      </a:prstClr>
                    </a:innerShdw>
                  </a:effectLst>
                  <a:latin typeface="微软雅黑"/>
                </a:rPr>
                <a:t>0</a:t>
              </a:r>
              <a:endParaRPr lang="zh-CN" altLang="en-US" sz="5333" dirty="0">
                <a:solidFill>
                  <a:srgbClr val="BD0000"/>
                </a:solidFill>
                <a:effectLst>
                  <a:innerShdw blurRad="63500" dist="50800" dir="18900000">
                    <a:prstClr val="black">
                      <a:alpha val="50000"/>
                    </a:prstClr>
                  </a:innerShdw>
                </a:effectLst>
                <a:latin typeface="微软雅黑"/>
              </a:endParaRPr>
            </a:p>
          </p:txBody>
        </p:sp>
      </p:grpSp>
      <p:grpSp>
        <p:nvGrpSpPr>
          <p:cNvPr id="19" name="组合 57"/>
          <p:cNvGrpSpPr>
            <a:grpSpLocks/>
          </p:cNvGrpSpPr>
          <p:nvPr/>
        </p:nvGrpSpPr>
        <p:grpSpPr bwMode="auto">
          <a:xfrm>
            <a:off x="4148138" y="2406650"/>
            <a:ext cx="912812" cy="1054100"/>
            <a:chOff x="3111018" y="1804302"/>
            <a:chExt cx="684625" cy="790768"/>
          </a:xfrm>
        </p:grpSpPr>
        <p:grpSp>
          <p:nvGrpSpPr>
            <p:cNvPr id="38941" name="组合 19"/>
            <p:cNvGrpSpPr>
              <a:grpSpLocks/>
            </p:cNvGrpSpPr>
            <p:nvPr/>
          </p:nvGrpSpPr>
          <p:grpSpPr bwMode="auto">
            <a:xfrm>
              <a:off x="3111018" y="1804302"/>
              <a:ext cx="684625" cy="790768"/>
              <a:chOff x="2744871" y="3116805"/>
              <a:chExt cx="719580" cy="811898"/>
            </a:xfrm>
          </p:grpSpPr>
          <p:sp>
            <p:nvSpPr>
              <p:cNvPr id="21" name="Freeform 5"/>
              <p:cNvSpPr>
                <a:spLocks/>
              </p:cNvSpPr>
              <p:nvPr/>
            </p:nvSpPr>
            <p:spPr bwMode="auto">
              <a:xfrm rot="5400000">
                <a:off x="2698712" y="3162964"/>
                <a:ext cx="811898" cy="7195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22" name="Freeform 5"/>
              <p:cNvSpPr>
                <a:spLocks/>
              </p:cNvSpPr>
              <p:nvPr/>
            </p:nvSpPr>
            <p:spPr bwMode="auto">
              <a:xfrm rot="5400000">
                <a:off x="2746398" y="3206765"/>
                <a:ext cx="716524" cy="6319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6350">
                <a:solidFill>
                  <a:schemeClr val="tx2"/>
                </a:solidFill>
                <a:prstDash val="dash"/>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sp>
          <p:nvSpPr>
            <p:cNvPr id="23" name="文本框 22"/>
            <p:cNvSpPr txBox="1"/>
            <p:nvPr/>
          </p:nvSpPr>
          <p:spPr>
            <a:xfrm>
              <a:off x="3189674" y="1851110"/>
              <a:ext cx="439073" cy="684922"/>
            </a:xfrm>
            <a:prstGeom prst="rect">
              <a:avLst/>
            </a:prstGeom>
            <a:noFill/>
          </p:spPr>
          <p:txBody>
            <a:bodyPr wrap="none">
              <a:spAutoFit/>
            </a:bodyPr>
            <a:lstStyle/>
            <a:p>
              <a:pPr defTabSz="914377">
                <a:defRPr/>
              </a:pPr>
              <a:r>
                <a:rPr lang="en-US" altLang="zh-CN" sz="5333" dirty="0">
                  <a:solidFill>
                    <a:srgbClr val="BD0000"/>
                  </a:solidFill>
                  <a:effectLst>
                    <a:innerShdw blurRad="63500" dist="50800" dir="18900000">
                      <a:prstClr val="black">
                        <a:alpha val="50000"/>
                      </a:prstClr>
                    </a:innerShdw>
                  </a:effectLst>
                  <a:latin typeface="微软雅黑"/>
                </a:rPr>
                <a:t>1</a:t>
              </a:r>
              <a:endParaRPr lang="zh-CN" altLang="en-US" sz="5333" dirty="0">
                <a:solidFill>
                  <a:srgbClr val="BD0000"/>
                </a:solidFill>
                <a:effectLst>
                  <a:innerShdw blurRad="63500" dist="50800" dir="18900000">
                    <a:prstClr val="black">
                      <a:alpha val="50000"/>
                    </a:prstClr>
                  </a:innerShdw>
                </a:effectLst>
                <a:latin typeface="微软雅黑"/>
              </a:endParaRPr>
            </a:p>
          </p:txBody>
        </p:sp>
      </p:grpSp>
      <p:grpSp>
        <p:nvGrpSpPr>
          <p:cNvPr id="24" name="组合 56"/>
          <p:cNvGrpSpPr>
            <a:grpSpLocks/>
          </p:cNvGrpSpPr>
          <p:nvPr/>
        </p:nvGrpSpPr>
        <p:grpSpPr bwMode="auto">
          <a:xfrm>
            <a:off x="3162300" y="2406650"/>
            <a:ext cx="914400" cy="1054100"/>
            <a:chOff x="2372464" y="1804302"/>
            <a:chExt cx="684625" cy="790768"/>
          </a:xfrm>
        </p:grpSpPr>
        <p:grpSp>
          <p:nvGrpSpPr>
            <p:cNvPr id="38935" name="组合 23"/>
            <p:cNvGrpSpPr>
              <a:grpSpLocks/>
            </p:cNvGrpSpPr>
            <p:nvPr/>
          </p:nvGrpSpPr>
          <p:grpSpPr bwMode="auto">
            <a:xfrm>
              <a:off x="2372464" y="1804302"/>
              <a:ext cx="684625" cy="790768"/>
              <a:chOff x="2744871" y="3116805"/>
              <a:chExt cx="719580" cy="811898"/>
            </a:xfrm>
          </p:grpSpPr>
          <p:sp>
            <p:nvSpPr>
              <p:cNvPr id="25" name="Freeform 5"/>
              <p:cNvSpPr>
                <a:spLocks/>
              </p:cNvSpPr>
              <p:nvPr/>
            </p:nvSpPr>
            <p:spPr bwMode="auto">
              <a:xfrm rot="5400000">
                <a:off x="2698712" y="3162964"/>
                <a:ext cx="811898" cy="7195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26" name="Freeform 5"/>
              <p:cNvSpPr>
                <a:spLocks/>
              </p:cNvSpPr>
              <p:nvPr/>
            </p:nvSpPr>
            <p:spPr bwMode="auto">
              <a:xfrm rot="5400000">
                <a:off x="2746399" y="3206689"/>
                <a:ext cx="716524" cy="6321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6350">
                <a:solidFill>
                  <a:schemeClr val="tx2"/>
                </a:solidFill>
                <a:prstDash val="dash"/>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sp>
          <p:nvSpPr>
            <p:cNvPr id="27" name="文本框 26"/>
            <p:cNvSpPr txBox="1"/>
            <p:nvPr/>
          </p:nvSpPr>
          <p:spPr>
            <a:xfrm>
              <a:off x="2470660" y="1851110"/>
              <a:ext cx="438310" cy="684922"/>
            </a:xfrm>
            <a:prstGeom prst="rect">
              <a:avLst/>
            </a:prstGeom>
            <a:noFill/>
          </p:spPr>
          <p:txBody>
            <a:bodyPr wrap="none">
              <a:spAutoFit/>
            </a:bodyPr>
            <a:lstStyle/>
            <a:p>
              <a:pPr defTabSz="914377">
                <a:defRPr/>
              </a:pPr>
              <a:r>
                <a:rPr lang="en-US" altLang="zh-CN" sz="5333" dirty="0">
                  <a:solidFill>
                    <a:srgbClr val="BD0000"/>
                  </a:solidFill>
                  <a:effectLst>
                    <a:innerShdw blurRad="63500" dist="50800" dir="18900000">
                      <a:prstClr val="black">
                        <a:alpha val="50000"/>
                      </a:prstClr>
                    </a:innerShdw>
                  </a:effectLst>
                  <a:latin typeface="微软雅黑"/>
                </a:rPr>
                <a:t>2</a:t>
              </a:r>
              <a:endParaRPr lang="zh-CN" altLang="en-US" sz="5333" dirty="0">
                <a:solidFill>
                  <a:srgbClr val="BD0000"/>
                </a:solidFill>
                <a:effectLst>
                  <a:innerShdw blurRad="63500" dist="50800" dir="18900000">
                    <a:prstClr val="black">
                      <a:alpha val="50000"/>
                    </a:prstClr>
                  </a:innerShdw>
                </a:effectLst>
                <a:latin typeface="微软雅黑"/>
              </a:endParaRPr>
            </a:p>
          </p:txBody>
        </p:sp>
      </p:grpSp>
      <p:pic>
        <p:nvPicPr>
          <p:cNvPr id="42" name="产品展示音频">
            <a:hlinkClick r:id="" action="ppaction://media"/>
          </p:cNvPr>
          <p:cNvPicPr>
            <a:picLocks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2239963" y="915988"/>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8"/>
          <p:cNvGrpSpPr>
            <a:grpSpLocks/>
          </p:cNvGrpSpPr>
          <p:nvPr/>
        </p:nvGrpSpPr>
        <p:grpSpPr bwMode="auto">
          <a:xfrm>
            <a:off x="3656013" y="1503363"/>
            <a:ext cx="1182687" cy="1054100"/>
            <a:chOff x="2741848" y="1126944"/>
            <a:chExt cx="684626" cy="790768"/>
          </a:xfrm>
        </p:grpSpPr>
        <p:sp>
          <p:nvSpPr>
            <p:cNvPr id="29" name="Freeform 5"/>
            <p:cNvSpPr>
              <a:spLocks/>
            </p:cNvSpPr>
            <p:nvPr/>
          </p:nvSpPr>
          <p:spPr bwMode="auto">
            <a:xfrm rot="5400000">
              <a:off x="2688777" y="1180015"/>
              <a:ext cx="790768" cy="68462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2"/>
                </a:gs>
                <a:gs pos="100000">
                  <a:schemeClr val="tx2"/>
                </a:gs>
              </a:gsLst>
              <a:lin ang="6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38934" name="文本框 5"/>
            <p:cNvSpPr txBox="1">
              <a:spLocks noChangeArrowheads="1"/>
            </p:cNvSpPr>
            <p:nvPr/>
          </p:nvSpPr>
          <p:spPr bwMode="auto">
            <a:xfrm>
              <a:off x="2760595" y="1368438"/>
              <a:ext cx="665879" cy="4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b="1" dirty="0" smtClean="0">
                  <a:solidFill>
                    <a:srgbClr val="FFFFFF"/>
                  </a:solidFill>
                  <a:latin typeface="Arial" panose="020B0604020202020204" pitchFamily="34" charset="0"/>
                  <a:ea typeface="微软雅黑" panose="020B0503020204020204" pitchFamily="34" charset="-122"/>
                </a:rPr>
                <a:t>2018</a:t>
              </a:r>
              <a:r>
                <a:rPr lang="zh-CN" altLang="en-US" b="1" dirty="0" smtClean="0">
                  <a:solidFill>
                    <a:srgbClr val="FFFFFF"/>
                  </a:solidFill>
                  <a:latin typeface="Arial" panose="020B0604020202020204" pitchFamily="34" charset="0"/>
                  <a:ea typeface="微软雅黑" panose="020B0503020204020204" pitchFamily="34" charset="-122"/>
                </a:rPr>
                <a:t>级</a:t>
              </a:r>
              <a:endParaRPr lang="en-US" altLang="zh-CN" b="1" dirty="0">
                <a:solidFill>
                  <a:srgbClr val="FFFFFF"/>
                </a:solidFill>
                <a:latin typeface="Arial" panose="020B0604020202020204" pitchFamily="34" charset="0"/>
                <a:ea typeface="微软雅黑" panose="020B0503020204020204" pitchFamily="34" charset="-122"/>
              </a:endParaRPr>
            </a:p>
            <a:p>
              <a:pPr algn="ctr" fontAlgn="base">
                <a:spcBef>
                  <a:spcPct val="0"/>
                </a:spcBef>
                <a:spcAft>
                  <a:spcPct val="0"/>
                </a:spcAft>
              </a:pPr>
              <a:r>
                <a:rPr lang="zh-CN" altLang="en-US" b="1" dirty="0">
                  <a:solidFill>
                    <a:srgbClr val="FFFFFF"/>
                  </a:solidFill>
                  <a:latin typeface="Arial" panose="020B0604020202020204" pitchFamily="34" charset="0"/>
                  <a:ea typeface="微软雅黑" panose="020B0503020204020204" pitchFamily="34" charset="-122"/>
                </a:rPr>
                <a:t>辅修</a:t>
              </a:r>
            </a:p>
          </p:txBody>
        </p:sp>
      </p:grpSp>
      <p:sp>
        <p:nvSpPr>
          <p:cNvPr id="38924" name="矩形 4"/>
          <p:cNvSpPr>
            <a:spLocks noChangeArrowheads="1"/>
          </p:cNvSpPr>
          <p:nvPr/>
        </p:nvSpPr>
        <p:spPr bwMode="auto">
          <a:xfrm>
            <a:off x="5003800" y="2795588"/>
            <a:ext cx="4105611"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smtClean="0">
                <a:solidFill>
                  <a:srgbClr val="080808"/>
                </a:solidFill>
                <a:latin typeface="Arial" panose="020B0604020202020204" pitchFamily="34" charset="0"/>
                <a:ea typeface="微软雅黑" panose="020B0503020204020204" pitchFamily="34" charset="-122"/>
              </a:rPr>
              <a:t>第</a:t>
            </a:r>
            <a:r>
              <a:rPr lang="en-US" altLang="zh-CN" sz="3200" dirty="0" smtClean="0">
                <a:solidFill>
                  <a:srgbClr val="080808"/>
                </a:solidFill>
                <a:latin typeface="Arial" panose="020B0604020202020204" pitchFamily="34" charset="0"/>
                <a:ea typeface="微软雅黑" panose="020B0503020204020204" pitchFamily="34" charset="-122"/>
              </a:rPr>
              <a:t>6</a:t>
            </a:r>
            <a:r>
              <a:rPr lang="zh-CN" altLang="en-US" sz="3200" dirty="0" smtClean="0">
                <a:solidFill>
                  <a:srgbClr val="080808"/>
                </a:solidFill>
                <a:latin typeface="Arial" panose="020B0604020202020204" pitchFamily="34" charset="0"/>
                <a:ea typeface="微软雅黑" panose="020B0503020204020204" pitchFamily="34" charset="-122"/>
              </a:rPr>
              <a:t>章：风险定价理论</a:t>
            </a:r>
            <a:endParaRPr lang="zh-CN" altLang="en-US" sz="3200" dirty="0">
              <a:solidFill>
                <a:srgbClr val="080808"/>
              </a:solidFill>
              <a:latin typeface="Arial" panose="020B0604020202020204" pitchFamily="34" charset="0"/>
              <a:ea typeface="微软雅黑" panose="020B0503020204020204" pitchFamily="34" charset="-122"/>
            </a:endParaRPr>
          </a:p>
        </p:txBody>
      </p:sp>
      <p:sp>
        <p:nvSpPr>
          <p:cNvPr id="45" name="矩形 10"/>
          <p:cNvSpPr>
            <a:spLocks noChangeArrowheads="1"/>
          </p:cNvSpPr>
          <p:nvPr/>
        </p:nvSpPr>
        <p:spPr bwMode="auto">
          <a:xfrm>
            <a:off x="3767595" y="4834998"/>
            <a:ext cx="7398152" cy="1569660"/>
          </a:xfrm>
          <a:prstGeom prst="rect">
            <a:avLst/>
          </a:prstGeom>
          <a:solidFill>
            <a:srgbClr val="FFFFFF"/>
          </a:solidFill>
          <a:ln w="9525">
            <a:solidFill>
              <a:srgbClr val="000000"/>
            </a:solidFill>
            <a:prstDash val="dashDot"/>
            <a:miter lim="800000"/>
            <a:headEnd/>
            <a:tailEnd/>
          </a:ln>
          <a:effectLst>
            <a:glow rad="228600">
              <a:srgbClr val="ED7D31">
                <a:satMod val="175000"/>
                <a:alpha val="40000"/>
              </a:srgbClr>
            </a:glo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2400" b="1" kern="0" dirty="0" smtClean="0">
                <a:solidFill>
                  <a:srgbClr val="000000"/>
                </a:solidFill>
              </a:rPr>
              <a:t>陆正华 副教授</a:t>
            </a:r>
          </a:p>
          <a:p>
            <a:pPr eaLnBrk="1" fontAlgn="base" hangingPunct="1">
              <a:spcBef>
                <a:spcPct val="0"/>
              </a:spcBef>
              <a:spcAft>
                <a:spcPct val="0"/>
              </a:spcAft>
              <a:defRPr/>
            </a:pPr>
            <a:r>
              <a:rPr lang="zh-CN" altLang="en-US" sz="2400" b="1" kern="0" dirty="0" smtClean="0">
                <a:solidFill>
                  <a:srgbClr val="000000"/>
                </a:solidFill>
              </a:rPr>
              <a:t>（华南理工大学工商管理学院</a:t>
            </a:r>
            <a:r>
              <a:rPr lang="en-US" altLang="zh-CN" sz="2400" b="1" kern="0" dirty="0" smtClean="0">
                <a:solidFill>
                  <a:srgbClr val="000000"/>
                </a:solidFill>
              </a:rPr>
              <a:t>/CPA/</a:t>
            </a:r>
            <a:r>
              <a:rPr lang="zh-CN" altLang="en-US" sz="2400" b="1" kern="0" dirty="0" smtClean="0">
                <a:solidFill>
                  <a:srgbClr val="000000"/>
                </a:solidFill>
              </a:rPr>
              <a:t>博士）</a:t>
            </a:r>
            <a:r>
              <a:rPr lang="en-US" altLang="zh-CN" sz="2400" b="1" kern="0" dirty="0" smtClean="0">
                <a:solidFill>
                  <a:srgbClr val="FF0000"/>
                </a:solidFill>
              </a:rPr>
              <a:t>                                                               </a:t>
            </a:r>
          </a:p>
          <a:p>
            <a:pPr eaLnBrk="1" fontAlgn="base" hangingPunct="1">
              <a:spcBef>
                <a:spcPct val="0"/>
              </a:spcBef>
              <a:spcAft>
                <a:spcPct val="0"/>
              </a:spcAft>
              <a:defRPr/>
            </a:pPr>
            <a:r>
              <a:rPr lang="en-US" altLang="zh-CN" sz="2400" b="1" kern="0" dirty="0" smtClean="0">
                <a:solidFill>
                  <a:srgbClr val="FF0000"/>
                </a:solidFill>
              </a:rPr>
              <a:t>                                     </a:t>
            </a:r>
          </a:p>
          <a:p>
            <a:pPr eaLnBrk="1" fontAlgn="base" hangingPunct="1">
              <a:spcBef>
                <a:spcPct val="0"/>
              </a:spcBef>
              <a:spcAft>
                <a:spcPct val="0"/>
              </a:spcAft>
              <a:defRPr/>
            </a:pPr>
            <a:r>
              <a:rPr lang="en-US" altLang="zh-CN" sz="2400" b="1" kern="0" dirty="0" smtClean="0">
                <a:solidFill>
                  <a:srgbClr val="FF0000"/>
                </a:solidFill>
              </a:rPr>
              <a:t>               2020</a:t>
            </a:r>
            <a:r>
              <a:rPr lang="zh-CN" altLang="en-US" sz="2400" b="1" kern="0" dirty="0" smtClean="0">
                <a:solidFill>
                  <a:srgbClr val="FF0000"/>
                </a:solidFill>
              </a:rPr>
              <a:t>年</a:t>
            </a:r>
            <a:r>
              <a:rPr lang="en-US" altLang="zh-CN" sz="2400" b="1" kern="0" dirty="0" smtClean="0">
                <a:solidFill>
                  <a:srgbClr val="FF0000"/>
                </a:solidFill>
              </a:rPr>
              <a:t>4</a:t>
            </a:r>
            <a:r>
              <a:rPr lang="zh-CN" altLang="en-US" sz="2400" b="1" kern="0" dirty="0" smtClean="0">
                <a:solidFill>
                  <a:srgbClr val="FF0000"/>
                </a:solidFill>
              </a:rPr>
              <a:t>月</a:t>
            </a:r>
            <a:r>
              <a:rPr lang="en-US" altLang="zh-CN" sz="2400" b="1" kern="0" dirty="0" smtClean="0">
                <a:solidFill>
                  <a:srgbClr val="FF0000"/>
                </a:solidFill>
              </a:rPr>
              <a:t>20</a:t>
            </a:r>
            <a:r>
              <a:rPr lang="zh-CN" altLang="en-US" sz="2400" b="1" kern="0" dirty="0" smtClean="0">
                <a:solidFill>
                  <a:srgbClr val="FF0000"/>
                </a:solidFill>
              </a:rPr>
              <a:t>日晚（</a:t>
            </a:r>
            <a:r>
              <a:rPr lang="en-US" altLang="zh-CN" sz="2400" b="1" kern="0" dirty="0" smtClean="0">
                <a:solidFill>
                  <a:srgbClr val="FF0000"/>
                </a:solidFill>
              </a:rPr>
              <a:t>7:00—10:25</a:t>
            </a:r>
            <a:r>
              <a:rPr lang="zh-CN" altLang="en-US" sz="2400" b="1" kern="0" dirty="0" smtClean="0">
                <a:solidFill>
                  <a:srgbClr val="FF0000"/>
                </a:solidFill>
              </a:rPr>
              <a:t>）</a:t>
            </a:r>
          </a:p>
        </p:txBody>
      </p:sp>
      <p:sp>
        <p:nvSpPr>
          <p:cNvPr id="41" name="文本框 40"/>
          <p:cNvSpPr txBox="1"/>
          <p:nvPr/>
        </p:nvSpPr>
        <p:spPr>
          <a:xfrm>
            <a:off x="746421" y="6498322"/>
            <a:ext cx="3274717" cy="307777"/>
          </a:xfrm>
          <a:prstGeom prst="rect">
            <a:avLst/>
          </a:prstGeom>
          <a:solidFill>
            <a:sysClr val="window" lastClr="FFFFFF"/>
          </a:solidFill>
        </p:spPr>
        <p:txBody>
          <a:bodyPr wrap="square">
            <a:spAutoFit/>
          </a:bodyPr>
          <a:lstStyle/>
          <a:p>
            <a:pPr algn="ctr">
              <a:defRPr/>
            </a:pPr>
            <a:r>
              <a:rPr lang="zh-CN" altLang="en-US" sz="1400" b="1" kern="0" dirty="0">
                <a:solidFill>
                  <a:srgbClr val="FF0000"/>
                </a:solidFill>
                <a:latin typeface="Calibri"/>
                <a:ea typeface="宋体" panose="02010600030101010101" pitchFamily="2" charset="-122"/>
              </a:rPr>
              <a:t>关键词</a:t>
            </a:r>
            <a:r>
              <a:rPr lang="zh-CN" altLang="en-US" sz="1400" b="1" kern="0" dirty="0" smtClean="0">
                <a:solidFill>
                  <a:srgbClr val="FF0000"/>
                </a:solidFill>
                <a:latin typeface="Calibri"/>
                <a:ea typeface="宋体" panose="02010600030101010101" pitchFamily="2" charset="-122"/>
              </a:rPr>
              <a:t>：风险定价 个股   套利</a:t>
            </a:r>
            <a:endParaRPr lang="zh-CN" altLang="en-US" sz="1400" b="1" kern="0" dirty="0">
              <a:solidFill>
                <a:srgbClr val="FF0000"/>
              </a:solidFill>
              <a:latin typeface="Calibri"/>
              <a:ea typeface="宋体" panose="02010600030101010101" pitchFamily="2" charset="-122"/>
            </a:endParaRPr>
          </a:p>
        </p:txBody>
      </p:sp>
      <p:sp>
        <p:nvSpPr>
          <p:cNvPr id="38930" name="文本框 3"/>
          <p:cNvSpPr txBox="1">
            <a:spLocks noChangeArrowheads="1"/>
          </p:cNvSpPr>
          <p:nvPr/>
        </p:nvSpPr>
        <p:spPr bwMode="auto">
          <a:xfrm>
            <a:off x="5060950" y="1865313"/>
            <a:ext cx="3532207"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b="1" dirty="0" smtClean="0">
                <a:solidFill>
                  <a:srgbClr val="080808"/>
                </a:solidFill>
                <a:latin typeface="Arial" panose="020B0604020202020204" pitchFamily="34" charset="0"/>
                <a:ea typeface="微软雅黑" panose="020B0503020204020204" pitchFamily="34" charset="-122"/>
              </a:rPr>
              <a:t>第二篇：投资学理论</a:t>
            </a:r>
            <a:endParaRPr lang="zh-CN" altLang="en-US" sz="2400" b="1" dirty="0">
              <a:solidFill>
                <a:srgbClr val="080808"/>
              </a:solidFill>
              <a:latin typeface="Arial" panose="020B0604020202020204" pitchFamily="34" charset="0"/>
              <a:ea typeface="微软雅黑" panose="020B0503020204020204" pitchFamily="34" charset="-122"/>
            </a:endParaRPr>
          </a:p>
        </p:txBody>
      </p:sp>
      <p:sp>
        <p:nvSpPr>
          <p:cNvPr id="4" name="文本框 3"/>
          <p:cNvSpPr txBox="1"/>
          <p:nvPr/>
        </p:nvSpPr>
        <p:spPr>
          <a:xfrm>
            <a:off x="8460954" y="2131896"/>
            <a:ext cx="3632621" cy="461665"/>
          </a:xfrm>
          <a:prstGeom prst="rect">
            <a:avLst/>
          </a:prstGeom>
          <a:solidFill>
            <a:srgbClr val="FFFF00"/>
          </a:solidFill>
        </p:spPr>
        <p:txBody>
          <a:bodyPr wrap="square" rtlCol="0">
            <a:spAutoFit/>
          </a:bodyPr>
          <a:lstStyle/>
          <a:p>
            <a:pPr algn="ctr"/>
            <a:r>
              <a:rPr lang="zh-CN" altLang="en-US" sz="2400" dirty="0" smtClean="0">
                <a:solidFill>
                  <a:srgbClr val="080808"/>
                </a:solidFill>
                <a:latin typeface="华文行楷" panose="02010800040101010101" pitchFamily="2" charset="-122"/>
                <a:ea typeface="华文行楷" panose="02010800040101010101" pitchFamily="2" charset="-122"/>
              </a:rPr>
              <a:t>市场组合是复制现实世界</a:t>
            </a:r>
            <a:endParaRPr lang="zh-CN" altLang="en-US" sz="2400" dirty="0">
              <a:solidFill>
                <a:srgbClr val="080808"/>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267171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 fill="hold"/>
                                        <p:tgtEl>
                                          <p:spTgt spid="42"/>
                                        </p:tgtEl>
                                      </p:cBhvr>
                                    </p:cmd>
                                  </p:childTnLst>
                                </p:cTn>
                              </p:par>
                            </p:childTnLst>
                          </p:cTn>
                        </p:par>
                        <p:par>
                          <p:cTn id="7" fill="hold" nodeType="afterGroup">
                            <p:stCondLst>
                              <p:cond delay="0"/>
                            </p:stCondLst>
                            <p:childTnLst>
                              <p:par>
                                <p:cTn id="8" presetID="53" presetClass="entr" presetSubtype="16" fill="hold" nodeType="afterEffect">
                                  <p:stCondLst>
                                    <p:cond delay="30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nodeType="afterGroup">
                            <p:stCondLst>
                              <p:cond delay="800"/>
                            </p:stCondLst>
                            <p:childTnLst>
                              <p:par>
                                <p:cTn id="14" presetID="53" presetClass="entr" presetSubtype="16"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nodeType="afterGroup">
                            <p:stCondLst>
                              <p:cond delay="130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nodeType="afterGroup">
                            <p:stCondLst>
                              <p:cond delay="1800"/>
                            </p:stCondLst>
                            <p:childTnLst>
                              <p:par>
                                <p:cTn id="26" presetID="5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nodeType="afterGroup">
                            <p:stCondLst>
                              <p:cond delay="2300"/>
                            </p:stCondLst>
                            <p:childTnLst>
                              <p:par>
                                <p:cTn id="32" presetID="22" presetClass="entr" presetSubtype="1"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500"/>
                                        <p:tgtEl>
                                          <p:spTgt spid="13"/>
                                        </p:tgtEl>
                                      </p:cBhvr>
                                    </p:animEffect>
                                  </p:childTnLst>
                                </p:cTn>
                              </p:par>
                            </p:childTnLst>
                          </p:cTn>
                        </p:par>
                        <p:par>
                          <p:cTn id="35" fill="hold" nodeType="afterGroup">
                            <p:stCondLst>
                              <p:cond delay="2800"/>
                            </p:stCondLst>
                            <p:childTnLst>
                              <p:par>
                                <p:cTn id="36" presetID="22" presetClass="entr" presetSubtype="8"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nodeType="afterGroup">
                            <p:stCondLst>
                              <p:cond delay="3300"/>
                            </p:stCondLst>
                            <p:childTnLst>
                              <p:par>
                                <p:cTn id="40" presetID="2" presetClass="entr" presetSubtype="2" fill="hold" grpId="0" nodeType="afterEffect" nodePh="1">
                                  <p:stCondLst>
                                    <p:cond delay="0"/>
                                  </p:stCondLst>
                                  <p:endCondLst>
                                    <p:cond evt="begin" delay="0">
                                      <p:tn val="40"/>
                                    </p:cond>
                                  </p:end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1+#ppt_w/2"/>
                                          </p:val>
                                        </p:tav>
                                        <p:tav tm="100000">
                                          <p:val>
                                            <p:strVal val="#ppt_x"/>
                                          </p:val>
                                        </p:tav>
                                      </p:tavLst>
                                    </p:anim>
                                    <p:anim calcmode="lin" valueType="num">
                                      <p:cBhvr additive="base">
                                        <p:cTn id="43" dur="500" fill="hold"/>
                                        <p:tgtEl>
                                          <p:spTgt spid="53"/>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38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nodeType="afterGroup">
                            <p:stCondLst>
                              <p:cond delay="4300"/>
                            </p:stCondLst>
                            <p:childTnLst>
                              <p:par>
                                <p:cTn id="49" presetID="53" presetClass="entr" presetSubtype="16"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animEffect transition="in" filter="fade">
                                      <p:cBhvr>
                                        <p:cTn id="5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54" repeatCount="indefinite" fill="hold" display="0">
                  <p:stCondLst>
                    <p:cond delay="indefinite"/>
                  </p:stCondLst>
                  <p:endCondLst>
                    <p:cond evt="onStopAudio" delay="0">
                      <p:tgtEl>
                        <p:sldTgt/>
                      </p:tgtEl>
                    </p:cond>
                  </p:endCondLst>
                </p:cTn>
                <p:tgtEl>
                  <p:spTgt spid="42"/>
                </p:tgtEl>
              </p:cMediaNode>
            </p:video>
          </p:childTnLst>
        </p:cTn>
      </p:par>
    </p:tnLst>
    <p:bldLst>
      <p:bldP spid="5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sz="2800" dirty="0">
                <a:solidFill>
                  <a:srgbClr val="0000CC"/>
                </a:solidFill>
                <a:latin typeface="Calibri"/>
                <a:ea typeface="宋体" panose="02010600030101010101" pitchFamily="2" charset="-122"/>
                <a:cs typeface="+mn-cs"/>
              </a:rPr>
              <a:t>系统风险与非系统风险</a:t>
            </a:r>
            <a:endParaRPr lang="zh-CN" altLang="en-US" dirty="0"/>
          </a:p>
        </p:txBody>
      </p:sp>
      <p:sp>
        <p:nvSpPr>
          <p:cNvPr id="12" name="竖排文字占位符 2"/>
          <p:cNvSpPr txBox="1">
            <a:spLocks/>
          </p:cNvSpPr>
          <p:nvPr/>
        </p:nvSpPr>
        <p:spPr bwMode="auto">
          <a:xfrm>
            <a:off x="633197" y="1453282"/>
            <a:ext cx="9505056"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r>
              <a:rPr lang="en-US" altLang="zh-CN" sz="2800" dirty="0" smtClean="0">
                <a:solidFill>
                  <a:srgbClr val="FF0000"/>
                </a:solidFill>
              </a:rPr>
              <a:t>4</a:t>
            </a:r>
            <a:r>
              <a:rPr lang="zh-CN" altLang="en-US" sz="2800" dirty="0" smtClean="0">
                <a:solidFill>
                  <a:srgbClr val="FF0000"/>
                </a:solidFill>
              </a:rPr>
              <a:t>、非</a:t>
            </a:r>
            <a:r>
              <a:rPr lang="zh-CN" altLang="en-US" sz="2800" dirty="0">
                <a:solidFill>
                  <a:srgbClr val="FF0000"/>
                </a:solidFill>
              </a:rPr>
              <a:t>系统风险</a:t>
            </a:r>
            <a:r>
              <a:rPr lang="zh-CN" altLang="en-US" sz="2800" dirty="0">
                <a:solidFill>
                  <a:prstClr val="black"/>
                </a:solidFill>
              </a:rPr>
              <a:t>又称可分散风险或个别风险，指那些通过资产组合的风险分散效应</a:t>
            </a:r>
            <a:r>
              <a:rPr lang="zh-CN" altLang="en-US" sz="2800" dirty="0">
                <a:solidFill>
                  <a:srgbClr val="0000FF"/>
                </a:solidFill>
              </a:rPr>
              <a:t>可以消除掉</a:t>
            </a:r>
            <a:r>
              <a:rPr lang="zh-CN" altLang="en-US" sz="2800" dirty="0">
                <a:solidFill>
                  <a:prstClr val="black"/>
                </a:solidFill>
              </a:rPr>
              <a:t>的风险。</a:t>
            </a:r>
          </a:p>
          <a:p>
            <a:pPr eaLnBrk="1" hangingPunct="1">
              <a:lnSpc>
                <a:spcPct val="130000"/>
              </a:lnSpc>
              <a:buClr>
                <a:srgbClr val="CC0099"/>
              </a:buClr>
              <a:buSzPct val="75000"/>
              <a:buFont typeface="Wingdings" panose="05000000000000000000" pitchFamily="2" charset="2"/>
              <a:buChar char="n"/>
            </a:pPr>
            <a:r>
              <a:rPr lang="zh-CN" altLang="en-US" sz="2800" dirty="0">
                <a:solidFill>
                  <a:prstClr val="black"/>
                </a:solidFill>
              </a:rPr>
              <a:t>非系统风险</a:t>
            </a:r>
            <a:r>
              <a:rPr lang="zh-CN" altLang="en-US" sz="2800" dirty="0">
                <a:solidFill>
                  <a:srgbClr val="0000FF"/>
                </a:solidFill>
              </a:rPr>
              <a:t>只与个别企业或少数企业相联系</a:t>
            </a:r>
            <a:r>
              <a:rPr lang="zh-CN" altLang="en-US" sz="2800" dirty="0">
                <a:solidFill>
                  <a:prstClr val="black"/>
                </a:solidFill>
              </a:rPr>
              <a:t>，是由每个企业自身的经营状况和财务状况所决定的，并不对大多数企业产生影响。</a:t>
            </a:r>
          </a:p>
          <a:p>
            <a:pPr eaLnBrk="1" hangingPunct="1">
              <a:lnSpc>
                <a:spcPct val="130000"/>
              </a:lnSpc>
              <a:buClr>
                <a:srgbClr val="CC0099"/>
              </a:buClr>
              <a:buSzPct val="75000"/>
              <a:buFont typeface="Wingdings" panose="05000000000000000000" pitchFamily="2" charset="2"/>
              <a:buChar char="n"/>
            </a:pPr>
            <a:r>
              <a:rPr lang="zh-CN" altLang="en-US" sz="2800" dirty="0">
                <a:solidFill>
                  <a:prstClr val="black"/>
                </a:solidFill>
              </a:rPr>
              <a:t>非系统风险由</a:t>
            </a:r>
            <a:r>
              <a:rPr lang="zh-CN" altLang="en-US" sz="2800" dirty="0">
                <a:solidFill>
                  <a:srgbClr val="0000FF"/>
                </a:solidFill>
              </a:rPr>
              <a:t>经营风险</a:t>
            </a:r>
            <a:r>
              <a:rPr lang="zh-CN" altLang="en-US" sz="2800" dirty="0">
                <a:solidFill>
                  <a:prstClr val="black"/>
                </a:solidFill>
              </a:rPr>
              <a:t>和</a:t>
            </a:r>
            <a:r>
              <a:rPr lang="zh-CN" altLang="en-US" sz="2800" dirty="0">
                <a:solidFill>
                  <a:srgbClr val="0000FF"/>
                </a:solidFill>
              </a:rPr>
              <a:t>财务风险</a:t>
            </a:r>
            <a:r>
              <a:rPr lang="zh-CN" altLang="en-US" sz="2800" dirty="0">
                <a:solidFill>
                  <a:prstClr val="black"/>
                </a:solidFill>
              </a:rPr>
              <a:t>组成。</a:t>
            </a:r>
          </a:p>
          <a:p>
            <a:pPr marL="0" indent="0" eaLnBrk="1" hangingPunct="1">
              <a:lnSpc>
                <a:spcPct val="80000"/>
              </a:lnSpc>
              <a:spcBef>
                <a:spcPts val="2400"/>
              </a:spcBef>
              <a:buClr>
                <a:srgbClr val="E12101"/>
              </a:buClr>
              <a:buFont typeface="Arial" panose="020B0604020202020204" pitchFamily="34" charset="0"/>
              <a:buNone/>
            </a:pPr>
            <a:endParaRPr lang="zh-CN" altLang="en-US" sz="2800" dirty="0">
              <a:solidFill>
                <a:srgbClr val="C00000"/>
              </a:solidFill>
            </a:endParaRPr>
          </a:p>
          <a:p>
            <a:pPr marL="609600" indent="-609600" eaLnBrk="1" hangingPunct="1">
              <a:lnSpc>
                <a:spcPct val="80000"/>
              </a:lnSpc>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p:txBody>
      </p:sp>
    </p:spTree>
    <p:extLst>
      <p:ext uri="{BB962C8B-B14F-4D97-AF65-F5344CB8AC3E}">
        <p14:creationId xmlns:p14="http://schemas.microsoft.com/office/powerpoint/2010/main" val="451998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sz="2800" dirty="0">
                <a:solidFill>
                  <a:srgbClr val="0000CC"/>
                </a:solidFill>
                <a:latin typeface="Calibri"/>
                <a:ea typeface="宋体" panose="02010600030101010101" pitchFamily="2" charset="-122"/>
                <a:cs typeface="+mn-cs"/>
              </a:rPr>
              <a:t>系统风险与非系统风险</a:t>
            </a:r>
            <a:endParaRPr lang="zh-CN" altLang="en-US" dirty="0"/>
          </a:p>
        </p:txBody>
      </p:sp>
      <p:sp>
        <p:nvSpPr>
          <p:cNvPr id="12" name="竖排文字占位符 2"/>
          <p:cNvSpPr txBox="1">
            <a:spLocks/>
          </p:cNvSpPr>
          <p:nvPr/>
        </p:nvSpPr>
        <p:spPr bwMode="auto">
          <a:xfrm>
            <a:off x="551384" y="1516559"/>
            <a:ext cx="4886739"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None/>
            </a:pPr>
            <a:r>
              <a:rPr lang="en-US" altLang="zh-CN" sz="2800" dirty="0" smtClean="0">
                <a:solidFill>
                  <a:srgbClr val="0000FF"/>
                </a:solidFill>
              </a:rPr>
              <a:t>5</a:t>
            </a:r>
            <a:r>
              <a:rPr lang="zh-CN" altLang="en-US" sz="2800" dirty="0" smtClean="0">
                <a:solidFill>
                  <a:srgbClr val="0000FF"/>
                </a:solidFill>
              </a:rPr>
              <a:t>、</a:t>
            </a:r>
            <a:r>
              <a:rPr lang="en-US" altLang="zh-CN" sz="2800" dirty="0" smtClean="0">
                <a:solidFill>
                  <a:srgbClr val="0000FF"/>
                </a:solidFill>
              </a:rPr>
              <a:t> </a:t>
            </a:r>
            <a:r>
              <a:rPr lang="zh-CN" altLang="en-US" sz="2800" dirty="0" smtClean="0">
                <a:solidFill>
                  <a:srgbClr val="0000CC"/>
                </a:solidFill>
              </a:rPr>
              <a:t>风险</a:t>
            </a:r>
            <a:r>
              <a:rPr lang="zh-CN" altLang="en-US" sz="2800" dirty="0" smtClean="0">
                <a:solidFill>
                  <a:srgbClr val="0000FF"/>
                </a:solidFill>
              </a:rPr>
              <a:t>如何</a:t>
            </a:r>
            <a:r>
              <a:rPr lang="zh-CN" altLang="en-US" sz="2800" dirty="0" smtClean="0">
                <a:solidFill>
                  <a:srgbClr val="0000CC"/>
                </a:solidFill>
              </a:rPr>
              <a:t>分散</a:t>
            </a:r>
            <a:endParaRPr lang="en-US" altLang="zh-CN" sz="2800" dirty="0">
              <a:solidFill>
                <a:srgbClr val="0000CC"/>
              </a:solidFill>
            </a:endParaRPr>
          </a:p>
          <a:p>
            <a:pPr marL="0" indent="0" eaLnBrk="1" hangingPunct="1">
              <a:spcBef>
                <a:spcPts val="0"/>
              </a:spcBef>
              <a:buFont typeface="Arial" panose="020B0604020202020204" pitchFamily="34" charset="0"/>
              <a:buNone/>
            </a:pPr>
            <a:r>
              <a:rPr lang="en-US" altLang="zh-CN" sz="2800" dirty="0">
                <a:solidFill>
                  <a:prstClr val="black"/>
                </a:solidFill>
              </a:rPr>
              <a:t>        </a:t>
            </a:r>
            <a:r>
              <a:rPr lang="zh-CN" altLang="zh-CN" sz="2800" dirty="0">
                <a:solidFill>
                  <a:prstClr val="black"/>
                </a:solidFill>
              </a:rPr>
              <a:t>通过增加组合中资产的个数、调整不同资产的投资比例来减弱和消除资产的非系统风险对投资组合收益的影响，称为风险分散。</a:t>
            </a:r>
            <a:endParaRPr lang="en-US" altLang="zh-CN" sz="2800" dirty="0">
              <a:solidFill>
                <a:srgbClr val="0000CC"/>
              </a:solidFill>
            </a:endParaRPr>
          </a:p>
          <a:p>
            <a:pPr eaLnBrk="1" hangingPunct="1">
              <a:spcBef>
                <a:spcPts val="1200"/>
              </a:spcBef>
              <a:buFont typeface="Arial" panose="020B0604020202020204" pitchFamily="34" charset="0"/>
              <a:buNone/>
            </a:pPr>
            <a:r>
              <a:rPr lang="zh-CN" altLang="en-US" sz="2800" dirty="0">
                <a:solidFill>
                  <a:srgbClr val="C00000"/>
                </a:solidFill>
              </a:rPr>
              <a:t>    </a:t>
            </a:r>
          </a:p>
          <a:p>
            <a:pPr marL="609600" indent="-609600" eaLnBrk="1" hangingPunct="1">
              <a:lnSpc>
                <a:spcPct val="80000"/>
              </a:lnSpc>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p:txBody>
      </p:sp>
      <p:graphicFrame>
        <p:nvGraphicFramePr>
          <p:cNvPr id="8" name="Object 10"/>
          <p:cNvGraphicFramePr>
            <a:graphicFrameLocks noChangeAspect="1"/>
          </p:cNvGraphicFramePr>
          <p:nvPr>
            <p:extLst/>
          </p:nvPr>
        </p:nvGraphicFramePr>
        <p:xfrm>
          <a:off x="5591944" y="1754417"/>
          <a:ext cx="5903912" cy="4127500"/>
        </p:xfrm>
        <a:graphic>
          <a:graphicData uri="http://schemas.openxmlformats.org/presentationml/2006/ole">
            <mc:AlternateContent xmlns:mc="http://schemas.openxmlformats.org/markup-compatibility/2006">
              <mc:Choice xmlns:v="urn:schemas-microsoft-com:vml" Requires="v">
                <p:oleObj spid="_x0000_s32844" name="Visio" r:id="rId4" imgW="3292650" imgH="2302714" progId="Visio.Drawing.11">
                  <p:embed/>
                </p:oleObj>
              </mc:Choice>
              <mc:Fallback>
                <p:oleObj name="Visio" r:id="rId4" imgW="3292650" imgH="230271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944" y="1754417"/>
                        <a:ext cx="5903912"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2093299" y="4932821"/>
            <a:ext cx="4608512" cy="1311128"/>
          </a:xfrm>
          <a:prstGeom prst="rect">
            <a:avLst/>
          </a:prstGeom>
          <a:solidFill>
            <a:srgbClr val="CCFFCC"/>
          </a:solidFill>
        </p:spPr>
        <p:txBody>
          <a:bodyPr wrap="square">
            <a:spAutoFit/>
          </a:bodyPr>
          <a:lstStyle/>
          <a:p>
            <a:pPr fontAlgn="base">
              <a:lnSpc>
                <a:spcPct val="110000"/>
              </a:lnSpc>
              <a:spcBef>
                <a:spcPct val="0"/>
              </a:spcBef>
              <a:spcAft>
                <a:spcPct val="0"/>
              </a:spcAft>
              <a:buFont typeface="Arial" panose="020B0604020202020204" pitchFamily="34" charset="0"/>
              <a:buNone/>
            </a:pP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如何分散风险？</a:t>
            </a:r>
            <a:endParaRPr lang="en-US" altLang="zh-CN" sz="2400" b="1" dirty="0">
              <a:solidFill>
                <a:srgbClr val="FF0000"/>
              </a:solidFill>
              <a:latin typeface="Times New Roman" panose="02020603050405020304" pitchFamily="18" charset="0"/>
              <a:ea typeface="仿宋" panose="02010609060101010101" pitchFamily="49" charset="-122"/>
              <a:cs typeface="Times New Roman" pitchFamily="18" charset="0"/>
            </a:endParaRPr>
          </a:p>
          <a:p>
            <a:pPr fontAlgn="base">
              <a:lnSpc>
                <a:spcPct val="110000"/>
              </a:lnSpc>
              <a:spcBef>
                <a:spcPct val="0"/>
              </a:spcBef>
              <a:spcAft>
                <a:spcPct val="0"/>
              </a:spcAft>
              <a:buFont typeface="Arial" panose="020B0604020202020204" pitchFamily="34" charset="0"/>
              <a:buNone/>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资产组合的方差中个别风险的影响在资产数目趋于无穷时趋于零</a:t>
            </a:r>
          </a:p>
        </p:txBody>
      </p:sp>
      <p:sp>
        <p:nvSpPr>
          <p:cNvPr id="3" name="矩形 2"/>
          <p:cNvSpPr/>
          <p:nvPr/>
        </p:nvSpPr>
        <p:spPr>
          <a:xfrm>
            <a:off x="9696400" y="3789040"/>
            <a:ext cx="136815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0" name="矩形 9"/>
          <p:cNvSpPr/>
          <p:nvPr/>
        </p:nvSpPr>
        <p:spPr>
          <a:xfrm>
            <a:off x="6816080" y="1817097"/>
            <a:ext cx="5098417" cy="1717393"/>
          </a:xfrm>
          <a:prstGeom prst="rect">
            <a:avLst/>
          </a:prstGeom>
          <a:solidFill>
            <a:srgbClr val="CCFFCC"/>
          </a:solidFill>
        </p:spPr>
        <p:txBody>
          <a:bodyPr wrap="square">
            <a:spAutoFit/>
          </a:bodyPr>
          <a:lstStyle/>
          <a:p>
            <a:pPr fontAlgn="base">
              <a:lnSpc>
                <a:spcPct val="110000"/>
              </a:lnSpc>
              <a:spcBef>
                <a:spcPct val="0"/>
              </a:spcBef>
              <a:spcAft>
                <a:spcPct val="0"/>
              </a:spcAft>
              <a:buFont typeface="Arial" panose="020B0604020202020204" pitchFamily="34" charset="0"/>
              <a:buNone/>
            </a:pP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为什么不能完全消除风险？</a:t>
            </a:r>
            <a:endParaRPr lang="en-US" altLang="zh-CN" sz="2400" b="1" dirty="0">
              <a:solidFill>
                <a:srgbClr val="FF0000"/>
              </a:solidFill>
              <a:latin typeface="Times New Roman" panose="02020603050405020304" pitchFamily="18" charset="0"/>
              <a:ea typeface="仿宋" panose="02010609060101010101" pitchFamily="49" charset="-122"/>
              <a:cs typeface="Times New Roman" pitchFamily="18" charset="0"/>
            </a:endParaRPr>
          </a:p>
          <a:p>
            <a:pPr fontAlgn="base">
              <a:lnSpc>
                <a:spcPct val="110000"/>
              </a:lnSpc>
              <a:spcBef>
                <a:spcPct val="0"/>
              </a:spcBef>
              <a:spcAft>
                <a:spcPct val="0"/>
              </a:spcAft>
              <a:buFont typeface="Arial" panose="020B0604020202020204" pitchFamily="34" charset="0"/>
              <a:buNone/>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资产组合的方差中协方差项在资产数目趋于无穷时不趋于零，从而使得组合的方差趋于各资产之间的</a:t>
            </a: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协方差</a:t>
            </a:r>
          </a:p>
        </p:txBody>
      </p:sp>
    </p:spTree>
    <p:extLst>
      <p:ext uri="{BB962C8B-B14F-4D97-AF65-F5344CB8AC3E}">
        <p14:creationId xmlns:p14="http://schemas.microsoft.com/office/powerpoint/2010/main" val="23245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t>二、</a:t>
            </a:r>
            <a:r>
              <a:rPr lang="en-US" altLang="zh-CN" dirty="0" smtClean="0"/>
              <a:t> </a:t>
            </a:r>
            <a:r>
              <a:rPr lang="zh-CN" altLang="en-US" dirty="0"/>
              <a:t>资本资产定价</a:t>
            </a:r>
            <a:r>
              <a:rPr lang="zh-CN" altLang="en-US" dirty="0" smtClean="0"/>
              <a:t>模型：形成</a:t>
            </a:r>
            <a:endParaRPr lang="zh-CN" altLang="en-US" dirty="0"/>
          </a:p>
        </p:txBody>
      </p:sp>
      <p:sp>
        <p:nvSpPr>
          <p:cNvPr id="13" name="竖排文字占位符 2"/>
          <p:cNvSpPr>
            <a:spLocks noGrp="1"/>
          </p:cNvSpPr>
          <p:nvPr>
            <p:ph type="body" orient="vert" idx="1"/>
          </p:nvPr>
        </p:nvSpPr>
        <p:spPr>
          <a:xfrm>
            <a:off x="4384713" y="2030017"/>
            <a:ext cx="7621850" cy="3786389"/>
          </a:xfrm>
          <a:ln>
            <a:solidFill>
              <a:srgbClr val="6600FF"/>
            </a:solidFill>
          </a:ln>
        </p:spPr>
        <p:txBody>
          <a:bodyPr/>
          <a:lstStyle/>
          <a:p>
            <a:pPr marL="0" indent="0" eaLnBrk="1" hangingPunct="1">
              <a:spcBef>
                <a:spcPts val="0"/>
              </a:spcBef>
              <a:buClr>
                <a:srgbClr val="E12101"/>
              </a:buClr>
              <a:buNone/>
            </a:pPr>
            <a:r>
              <a:rPr lang="en-US" altLang="zh-CN" sz="2400" dirty="0">
                <a:solidFill>
                  <a:srgbClr val="FF0000"/>
                </a:solidFill>
              </a:rPr>
              <a:t>1. CAPM</a:t>
            </a:r>
            <a:r>
              <a:rPr lang="zh-CN" altLang="en-US" sz="2400" dirty="0">
                <a:solidFill>
                  <a:srgbClr val="FF0000"/>
                </a:solidFill>
              </a:rPr>
              <a:t>的基本假设</a:t>
            </a:r>
            <a:endParaRPr lang="en-US" altLang="zh-CN" sz="2400" dirty="0">
              <a:solidFill>
                <a:srgbClr val="FF0000"/>
              </a:solidFill>
            </a:endParaRPr>
          </a:p>
          <a:p>
            <a:pPr marL="357188" indent="-357188" eaLnBrk="1" hangingPunct="1">
              <a:spcBef>
                <a:spcPts val="1200"/>
              </a:spcBef>
              <a:buClr>
                <a:srgbClr val="0000FF"/>
              </a:buClr>
              <a:buSzPct val="90000"/>
              <a:buFont typeface="+mj-lt"/>
              <a:buAutoNum type="arabicPeriod"/>
            </a:pPr>
            <a:r>
              <a:rPr lang="zh-CN" altLang="en-US" sz="2000" dirty="0">
                <a:solidFill>
                  <a:srgbClr val="0000FF"/>
                </a:solidFill>
              </a:rPr>
              <a:t>忽略个体影响</a:t>
            </a:r>
            <a:r>
              <a:rPr lang="zh-CN" altLang="en-US" sz="2000" dirty="0"/>
              <a:t>：市场中存在大量投资者，每个投资者的财富相对于所有投资者的财富总和来说是微不足道的。 </a:t>
            </a:r>
          </a:p>
          <a:p>
            <a:pPr marL="357188" indent="-357188" eaLnBrk="1" hangingPunct="1">
              <a:spcBef>
                <a:spcPts val="1200"/>
              </a:spcBef>
              <a:buClr>
                <a:srgbClr val="0000FF"/>
              </a:buClr>
              <a:buSzPct val="90000"/>
              <a:buFont typeface="+mj-lt"/>
              <a:buAutoNum type="arabicPeriod"/>
            </a:pPr>
            <a:r>
              <a:rPr lang="zh-CN" altLang="en-US" sz="2000" dirty="0"/>
              <a:t>所有投资者都在同一证券持有期计划自己的投资行为。</a:t>
            </a:r>
            <a:endParaRPr lang="en-US" altLang="zh-CN" sz="2000" dirty="0"/>
          </a:p>
          <a:p>
            <a:pPr marL="357188" indent="-357188" eaLnBrk="1" hangingPunct="1">
              <a:spcBef>
                <a:spcPts val="1200"/>
              </a:spcBef>
              <a:buClr>
                <a:srgbClr val="0000FF"/>
              </a:buClr>
              <a:buSzPct val="90000"/>
              <a:buFont typeface="+mj-lt"/>
              <a:buAutoNum type="arabicPeriod"/>
            </a:pPr>
            <a:r>
              <a:rPr lang="zh-CN" altLang="zh-CN" sz="2000" dirty="0"/>
              <a:t>投资者投资范围仅限于公开金融市场上交易的资产</a:t>
            </a:r>
            <a:r>
              <a:rPr lang="zh-CN" altLang="en-US" sz="2000" dirty="0"/>
              <a:t>。</a:t>
            </a:r>
            <a:endParaRPr lang="en-US" altLang="zh-CN" sz="2000" dirty="0"/>
          </a:p>
          <a:p>
            <a:pPr marL="357188" indent="-357188" eaLnBrk="1" hangingPunct="1">
              <a:spcBef>
                <a:spcPts val="1200"/>
              </a:spcBef>
              <a:buClr>
                <a:srgbClr val="0000FF"/>
              </a:buClr>
              <a:buSzPct val="90000"/>
              <a:buFont typeface="+mj-lt"/>
              <a:buAutoNum type="arabicPeriod"/>
            </a:pPr>
            <a:r>
              <a:rPr lang="zh-CN" altLang="zh-CN" sz="2000" dirty="0"/>
              <a:t>不存在证券交易费用（佣金和服务费用）及赋税。 </a:t>
            </a:r>
            <a:endParaRPr lang="en-US" altLang="zh-CN" sz="2000" dirty="0"/>
          </a:p>
          <a:p>
            <a:pPr marL="357188" indent="-357188" eaLnBrk="1" hangingPunct="1">
              <a:spcBef>
                <a:spcPts val="1200"/>
              </a:spcBef>
              <a:buClr>
                <a:srgbClr val="0000FF"/>
              </a:buClr>
              <a:buSzPct val="90000"/>
              <a:buFont typeface="+mj-lt"/>
              <a:buAutoNum type="arabicPeriod"/>
            </a:pPr>
            <a:r>
              <a:rPr lang="zh-CN" altLang="zh-CN" sz="2000" dirty="0"/>
              <a:t>所有投资者均是理性的。</a:t>
            </a:r>
            <a:endParaRPr lang="en-US" altLang="zh-CN" sz="2000" dirty="0"/>
          </a:p>
          <a:p>
            <a:pPr marL="357188" indent="-357188" eaLnBrk="1" hangingPunct="1">
              <a:spcBef>
                <a:spcPts val="1200"/>
              </a:spcBef>
              <a:buClr>
                <a:srgbClr val="0000FF"/>
              </a:buClr>
              <a:buSzPct val="90000"/>
              <a:buFont typeface="+mj-lt"/>
              <a:buAutoNum type="arabicPeriod"/>
            </a:pPr>
            <a:r>
              <a:rPr lang="zh-CN" altLang="zh-CN" sz="2000" dirty="0"/>
              <a:t>所有投资者对证券的评价以及对经济局势的看法均一致。</a:t>
            </a:r>
            <a:endParaRPr lang="en-US" altLang="zh-CN" sz="2000" dirty="0"/>
          </a:p>
        </p:txBody>
      </p:sp>
      <p:sp>
        <p:nvSpPr>
          <p:cNvPr id="12" name="竖排文字占位符 2"/>
          <p:cNvSpPr txBox="1">
            <a:spLocks/>
          </p:cNvSpPr>
          <p:nvPr/>
        </p:nvSpPr>
        <p:spPr bwMode="auto">
          <a:xfrm>
            <a:off x="219285" y="1387181"/>
            <a:ext cx="4752527"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spcBef>
                <a:spcPts val="0"/>
              </a:spcBef>
              <a:buFont typeface="Wingdings" panose="05000000000000000000" pitchFamily="2" charset="2"/>
              <a:buChar char="Ø"/>
            </a:pPr>
            <a:r>
              <a:rPr lang="zh-CN" altLang="en-US" sz="2800" dirty="0" smtClean="0">
                <a:solidFill>
                  <a:srgbClr val="0000FF"/>
                </a:solidFill>
              </a:rPr>
              <a:t>资本</a:t>
            </a:r>
            <a:r>
              <a:rPr lang="zh-CN" altLang="en-US" sz="2800" dirty="0">
                <a:solidFill>
                  <a:srgbClr val="0000FF"/>
                </a:solidFill>
              </a:rPr>
              <a:t>资产定价模型</a:t>
            </a:r>
            <a:endParaRPr lang="en-US" altLang="zh-CN" sz="2800" dirty="0">
              <a:solidFill>
                <a:srgbClr val="0000CC"/>
              </a:solidFill>
            </a:endParaRPr>
          </a:p>
          <a:p>
            <a:pPr marL="0" indent="0" eaLnBrk="1" hangingPunct="1">
              <a:lnSpc>
                <a:spcPct val="80000"/>
              </a:lnSpc>
              <a:spcBef>
                <a:spcPts val="2400"/>
              </a:spcBef>
              <a:buClr>
                <a:srgbClr val="E12101"/>
              </a:buClr>
              <a:buFont typeface="Arial" panose="020B0604020202020204" pitchFamily="34" charset="0"/>
              <a:buNone/>
            </a:pPr>
            <a:r>
              <a:rPr lang="zh-CN" altLang="en-US" sz="2800" dirty="0">
                <a:solidFill>
                  <a:srgbClr val="FF0000"/>
                </a:solidFill>
              </a:rPr>
              <a:t>问题：</a:t>
            </a:r>
            <a:endParaRPr lang="en-US" altLang="zh-CN" sz="2800" dirty="0">
              <a:solidFill>
                <a:srgbClr val="FF0000"/>
              </a:solidFill>
            </a:endParaRPr>
          </a:p>
          <a:p>
            <a:pPr marL="0" indent="0" eaLnBrk="1" hangingPunct="1">
              <a:spcBef>
                <a:spcPts val="1200"/>
              </a:spcBef>
              <a:buClr>
                <a:srgbClr val="E12101"/>
              </a:buClr>
              <a:buFont typeface="Arial" panose="020B0604020202020204" pitchFamily="34" charset="0"/>
              <a:buNone/>
            </a:pPr>
            <a:r>
              <a:rPr lang="zh-CN" altLang="en-US" sz="2800" dirty="0">
                <a:solidFill>
                  <a:prstClr val="black"/>
                </a:solidFill>
              </a:rPr>
              <a:t>如何得出</a:t>
            </a:r>
            <a:r>
              <a:rPr lang="zh-CN" altLang="en-US" sz="2800" dirty="0">
                <a:solidFill>
                  <a:srgbClr val="FF0000"/>
                </a:solidFill>
              </a:rPr>
              <a:t>风险资产的</a:t>
            </a:r>
            <a:r>
              <a:rPr lang="zh-CN" altLang="en-US" sz="2800" dirty="0" smtClean="0">
                <a:solidFill>
                  <a:srgbClr val="FF0000"/>
                </a:solidFill>
              </a:rPr>
              <a:t>均衡</a:t>
            </a:r>
            <a:endParaRPr lang="en-US" altLang="zh-CN" sz="2800" dirty="0" smtClean="0">
              <a:solidFill>
                <a:srgbClr val="FF0000"/>
              </a:solidFill>
            </a:endParaRPr>
          </a:p>
          <a:p>
            <a:pPr marL="0" indent="0" eaLnBrk="1" hangingPunct="1">
              <a:spcBef>
                <a:spcPts val="1200"/>
              </a:spcBef>
              <a:buClr>
                <a:srgbClr val="E12101"/>
              </a:buClr>
              <a:buFont typeface="Arial" panose="020B0604020202020204" pitchFamily="34" charset="0"/>
              <a:buNone/>
            </a:pPr>
            <a:r>
              <a:rPr lang="zh-CN" altLang="en-US" sz="2800" dirty="0" smtClean="0">
                <a:solidFill>
                  <a:srgbClr val="FF0000"/>
                </a:solidFill>
              </a:rPr>
              <a:t>市场价格</a:t>
            </a:r>
            <a:r>
              <a:rPr lang="zh-CN" altLang="zh-CN" sz="2800" dirty="0">
                <a:solidFill>
                  <a:srgbClr val="FF0000"/>
                </a:solidFill>
              </a:rPr>
              <a:t>？</a:t>
            </a:r>
          </a:p>
          <a:p>
            <a:pPr marL="0" indent="0" eaLnBrk="1" hangingPunct="1">
              <a:lnSpc>
                <a:spcPct val="80000"/>
              </a:lnSpc>
              <a:spcBef>
                <a:spcPts val="2400"/>
              </a:spcBef>
              <a:buClr>
                <a:srgbClr val="E12101"/>
              </a:buClr>
              <a:buFont typeface="Arial" panose="020B0604020202020204" pitchFamily="34" charset="0"/>
              <a:buNone/>
            </a:pPr>
            <a:endParaRPr lang="zh-CN" altLang="en-US" sz="2800" dirty="0">
              <a:solidFill>
                <a:srgbClr val="C00000"/>
              </a:solidFill>
            </a:endParaRPr>
          </a:p>
          <a:p>
            <a:pPr marL="609600" indent="-609600" eaLnBrk="1" hangingPunct="1">
              <a:lnSpc>
                <a:spcPct val="80000"/>
              </a:lnSpc>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p:txBody>
      </p:sp>
      <p:sp>
        <p:nvSpPr>
          <p:cNvPr id="8" name="矩形 7"/>
          <p:cNvSpPr/>
          <p:nvPr/>
        </p:nvSpPr>
        <p:spPr>
          <a:xfrm>
            <a:off x="609600" y="5157192"/>
            <a:ext cx="3024336" cy="936104"/>
          </a:xfrm>
          <a:prstGeom prst="rect">
            <a:avLst/>
          </a:prstGeom>
          <a:solidFill>
            <a:srgbClr val="FFFF66"/>
          </a:solidFill>
          <a:ln>
            <a:noFill/>
          </a:ln>
        </p:spPr>
        <p:txBody>
          <a:bodyPr vert="horz" wrap="square" lIns="91440" tIns="45720" rIns="91440" bIns="45720" numCol="1" anchor="t" anchorCtr="0" compatLnSpc="1">
            <a:prstTxWarp prst="textNoShape">
              <a:avLst/>
            </a:prstTxWarp>
          </a:bodyPr>
          <a:lstStyle/>
          <a:p>
            <a:pPr algn="ctr" fontAlgn="base">
              <a:spcBef>
                <a:spcPct val="20000"/>
              </a:spcBef>
              <a:spcAft>
                <a:spcPct val="0"/>
              </a:spcAft>
              <a:buFont typeface="Arial" panose="020B0604020202020204" pitchFamily="34" charset="0"/>
              <a:buNone/>
            </a:pPr>
            <a:r>
              <a:rPr lang="pl-PL"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Markowitz</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algn="ctr" fontAlgn="base">
              <a:spcBef>
                <a:spcPct val="20000"/>
              </a:spcBef>
              <a:spcAft>
                <a:spcPct val="0"/>
              </a:spcAft>
              <a:buFont typeface="Arial" panose="020B0604020202020204" pitchFamily="34" charset="0"/>
              <a:buNone/>
            </a:pPr>
            <a:r>
              <a:rPr lang="zh-CN" altLang="pl-PL"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均值</a:t>
            </a:r>
            <a:r>
              <a:rPr lang="pl-PL"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zh-CN" altLang="pl-PL"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方差模型</a:t>
            </a:r>
            <a:endParaRPr lang="zh-CN"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9" name="AutoShape 7"/>
          <p:cNvSpPr>
            <a:spLocks noChangeArrowheads="1"/>
          </p:cNvSpPr>
          <p:nvPr/>
        </p:nvSpPr>
        <p:spPr bwMode="auto">
          <a:xfrm rot="16200000">
            <a:off x="1869355" y="4557736"/>
            <a:ext cx="504825" cy="623517"/>
          </a:xfrm>
          <a:custGeom>
            <a:avLst/>
            <a:gdLst>
              <a:gd name="T0" fmla="*/ 2147483646 w 21600"/>
              <a:gd name="T1" fmla="*/ 0 h 21600"/>
              <a:gd name="T2" fmla="*/ 0 w 21600"/>
              <a:gd name="T3" fmla="*/ 836690143 h 21600"/>
              <a:gd name="T4" fmla="*/ 2147483646 w 21600"/>
              <a:gd name="T5" fmla="*/ 1673380570 h 21600"/>
              <a:gd name="T6" fmla="*/ 2147483646 w 21600"/>
              <a:gd name="T7" fmla="*/ 83669014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FF"/>
          </a:solidFill>
          <a:ln>
            <a:noFill/>
          </a:ln>
          <a:effectLst>
            <a:outerShdw dist="35921" dir="2700000" algn="ctr" rotWithShape="0">
              <a:schemeClr val="bg2"/>
            </a:outerShdw>
          </a:effectLst>
        </p:spPr>
        <p:txBody>
          <a:bodyPr wrap="none" lIns="0" tIns="0" rIns="0" bIns="0" anchor="ct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1" name="矩形 10"/>
          <p:cNvSpPr/>
          <p:nvPr/>
        </p:nvSpPr>
        <p:spPr>
          <a:xfrm>
            <a:off x="609600" y="4077072"/>
            <a:ext cx="3024336" cy="540010"/>
          </a:xfrm>
          <a:prstGeom prst="rect">
            <a:avLst/>
          </a:prstGeom>
          <a:solidFill>
            <a:srgbClr val="CCFFCC"/>
          </a:solidFill>
          <a:ln>
            <a:noFill/>
          </a:ln>
        </p:spPr>
        <p:txBody>
          <a:bodyPr vert="horz" wrap="square" lIns="91440" tIns="45720" rIns="91440" bIns="45720" numCol="1" anchor="t" anchorCtr="0" compatLnSpc="1">
            <a:prstTxWarp prst="textNoShape">
              <a:avLst/>
            </a:prstTxWarp>
          </a:bodyPr>
          <a:lstStyle/>
          <a:p>
            <a:pPr algn="ctr" fontAlgn="base">
              <a:spcBef>
                <a:spcPct val="20000"/>
              </a:spcBef>
              <a:spcAft>
                <a:spcPct val="0"/>
              </a:spcAft>
              <a:buFont typeface="Arial" panose="020B0604020202020204" pitchFamily="34" charset="0"/>
              <a:buNone/>
            </a:pPr>
            <a:r>
              <a:rPr lang="zh-CN" altLang="en-US" sz="2400" b="1" dirty="0">
                <a:solidFill>
                  <a:prstClr val="black"/>
                </a:solidFill>
                <a:latin typeface="仿宋" panose="02010609060101010101" pitchFamily="49" charset="-122"/>
                <a:ea typeface="仿宋" panose="02010609060101010101" pitchFamily="49" charset="-122"/>
              </a:rPr>
              <a:t>资本资产定价模型</a:t>
            </a:r>
            <a:endParaRPr lang="zh-CN" altLang="zh-CN" sz="2400" b="1" dirty="0">
              <a:solidFill>
                <a:prstClr val="black"/>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90196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t>二、资本</a:t>
            </a:r>
            <a:r>
              <a:rPr lang="zh-CN" altLang="en-US" dirty="0"/>
              <a:t>资产定价</a:t>
            </a:r>
            <a:r>
              <a:rPr lang="zh-CN" altLang="en-US" dirty="0" smtClean="0"/>
              <a:t>模型：形成</a:t>
            </a:r>
            <a:endParaRPr lang="zh-CN" altLang="en-US" dirty="0"/>
          </a:p>
        </p:txBody>
      </p:sp>
      <p:sp>
        <p:nvSpPr>
          <p:cNvPr id="8" name="竖排文字占位符 2"/>
          <p:cNvSpPr>
            <a:spLocks noGrp="1"/>
          </p:cNvSpPr>
          <p:nvPr>
            <p:ph type="body" orient="vert" idx="1"/>
          </p:nvPr>
        </p:nvSpPr>
        <p:spPr>
          <a:xfrm>
            <a:off x="271905" y="1527914"/>
            <a:ext cx="3359696" cy="504056"/>
          </a:xfrm>
          <a:solidFill>
            <a:srgbClr val="002060"/>
          </a:solidFill>
          <a:ln>
            <a:noFill/>
          </a:ln>
        </p:spPr>
        <p:txBody>
          <a:bodyPr/>
          <a:lstStyle/>
          <a:p>
            <a:pPr marL="0" indent="0" eaLnBrk="1" hangingPunct="1">
              <a:spcBef>
                <a:spcPts val="0"/>
              </a:spcBef>
              <a:buClr>
                <a:srgbClr val="E12101"/>
              </a:buClr>
              <a:buNone/>
            </a:pPr>
            <a:r>
              <a:rPr lang="en-US" altLang="zh-CN" sz="2800" dirty="0">
                <a:solidFill>
                  <a:schemeClr val="bg1"/>
                </a:solidFill>
              </a:rPr>
              <a:t>2.</a:t>
            </a:r>
            <a:r>
              <a:rPr lang="zh-CN" altLang="en-US" sz="2800" dirty="0">
                <a:solidFill>
                  <a:schemeClr val="bg1"/>
                </a:solidFill>
              </a:rPr>
              <a:t>市场均衡</a:t>
            </a:r>
            <a:endParaRPr lang="en-US" altLang="zh-CN" sz="2800" dirty="0">
              <a:solidFill>
                <a:schemeClr val="bg1"/>
              </a:solidFill>
            </a:endParaRPr>
          </a:p>
          <a:p>
            <a:pPr marL="0" indent="0" eaLnBrk="1" hangingPunct="1">
              <a:spcBef>
                <a:spcPts val="1200"/>
              </a:spcBef>
              <a:buClr>
                <a:srgbClr val="E12101"/>
              </a:buClr>
              <a:buNone/>
            </a:pPr>
            <a:endParaRPr lang="en-US" altLang="zh-CN" sz="2400" b="0" dirty="0">
              <a:solidFill>
                <a:schemeClr val="bg1"/>
              </a:solidFill>
              <a:latin typeface="仿宋" panose="02010609060101010101" pitchFamily="49" charset="-122"/>
            </a:endParaRPr>
          </a:p>
        </p:txBody>
      </p:sp>
      <p:sp>
        <p:nvSpPr>
          <p:cNvPr id="9" name="矩形 8"/>
          <p:cNvSpPr/>
          <p:nvPr/>
        </p:nvSpPr>
        <p:spPr>
          <a:xfrm>
            <a:off x="360040" y="2489098"/>
            <a:ext cx="4439816" cy="1938992"/>
          </a:xfrm>
          <a:prstGeom prst="rect">
            <a:avLst/>
          </a:prstGeom>
          <a:solidFill>
            <a:srgbClr val="FFE4C9"/>
          </a:solidFill>
        </p:spPr>
        <p:txBody>
          <a:bodyPr wrap="square">
            <a:spAutoFit/>
          </a:bodyPr>
          <a:lstStyle/>
          <a:p>
            <a:pPr algn="just" fontAlgn="base">
              <a:spcBef>
                <a:spcPct val="0"/>
              </a:spcBef>
            </a:pPr>
            <a:r>
              <a:rPr lang="en-US" altLang="zh-CN" sz="2400" b="1" dirty="0">
                <a:solidFill>
                  <a:srgbClr val="0000FF"/>
                </a:solidFill>
                <a:latin typeface="Times New Roman" panose="02020603050405020304" pitchFamily="18" charset="0"/>
                <a:ea typeface="仿宋" panose="02010609060101010101" pitchFamily="49" charset="-122"/>
                <a:cs typeface="Times New Roman" pitchFamily="18" charset="0"/>
              </a:rPr>
              <a:t>CAPM</a:t>
            </a:r>
            <a:r>
              <a:rPr lang="zh-CN" altLang="en-US" sz="2400" b="1" dirty="0">
                <a:solidFill>
                  <a:srgbClr val="0000FF"/>
                </a:solidFill>
                <a:latin typeface="Times New Roman" panose="02020603050405020304" pitchFamily="18" charset="0"/>
                <a:ea typeface="仿宋" panose="02010609060101010101" pitchFamily="49" charset="-122"/>
                <a:cs typeface="Times New Roman" pitchFamily="18" charset="0"/>
              </a:rPr>
              <a:t>的假设的核心是尽量使个体投资者“同质化”，并且追求财富的最大化，尽管这些投资者本来有着不同的初始财富和风险厌恶程度。</a:t>
            </a:r>
            <a:endParaRPr lang="en-US" altLang="zh-CN" sz="2400" b="1" dirty="0">
              <a:solidFill>
                <a:prstClr val="black"/>
              </a:solidFill>
              <a:latin typeface="仿宋" panose="02010609060101010101" pitchFamily="49" charset="-122"/>
              <a:ea typeface="仿宋" panose="02010609060101010101" pitchFamily="49" charset="-122"/>
            </a:endParaRPr>
          </a:p>
        </p:txBody>
      </p:sp>
      <p:sp>
        <p:nvSpPr>
          <p:cNvPr id="11" name="矩形 10"/>
          <p:cNvSpPr/>
          <p:nvPr/>
        </p:nvSpPr>
        <p:spPr>
          <a:xfrm>
            <a:off x="6096000" y="2497753"/>
            <a:ext cx="5400600" cy="3404009"/>
          </a:xfrm>
          <a:prstGeom prst="rect">
            <a:avLst/>
          </a:prstGeom>
          <a:ln w="28575">
            <a:solidFill>
              <a:srgbClr val="0000FF"/>
            </a:solidFill>
          </a:ln>
        </p:spPr>
        <p:txBody>
          <a:bodyPr wrap="square" anchor="ctr">
            <a:spAutoFit/>
          </a:bodyPr>
          <a:lstStyle/>
          <a:p>
            <a:pPr algn="just" fontAlgn="base">
              <a:spcBef>
                <a:spcPct val="0"/>
              </a:spcBef>
            </a:pPr>
            <a:r>
              <a:rPr lang="zh-CN" altLang="en-US" sz="2800" b="1" dirty="0">
                <a:solidFill>
                  <a:srgbClr val="FF0000"/>
                </a:solidFill>
                <a:latin typeface="仿宋" panose="02010609060101010101" pitchFamily="49" charset="-122"/>
                <a:ea typeface="仿宋" panose="02010609060101010101" pitchFamily="49" charset="-122"/>
                <a:cs typeface="Times New Roman" panose="02020603050405020304" pitchFamily="18" charset="0"/>
              </a:rPr>
              <a:t>那么，什么是市场资产组合？</a:t>
            </a:r>
            <a:endParaRPr lang="en-US" altLang="zh-CN" sz="2800" b="1" dirty="0">
              <a:solidFill>
                <a:srgbClr val="0000CC"/>
              </a:solidFill>
              <a:latin typeface="仿宋" panose="02010609060101010101" pitchFamily="49" charset="-122"/>
              <a:ea typeface="仿宋" panose="02010609060101010101" pitchFamily="49" charset="-122"/>
              <a:cs typeface="Times New Roman" panose="02020603050405020304" pitchFamily="18" charset="0"/>
            </a:endParaRPr>
          </a:p>
          <a:p>
            <a:pPr algn="just" fontAlgn="base">
              <a:lnSpc>
                <a:spcPct val="130000"/>
              </a:lnSpc>
              <a:spcBef>
                <a:spcPct val="0"/>
              </a:spcBef>
            </a:pPr>
            <a:r>
              <a:rPr lang="zh-CN" altLang="en-US" sz="2400" b="1" dirty="0">
                <a:solidFill>
                  <a:prstClr val="black"/>
                </a:solidFill>
                <a:latin typeface="仿宋" panose="02010609060101010101" pitchFamily="49" charset="-122"/>
                <a:ea typeface="仿宋" panose="02010609060101010101" pitchFamily="49" charset="-122"/>
                <a:cs typeface="Times New Roman" panose="02020603050405020304" pitchFamily="18" charset="0"/>
              </a:rPr>
              <a:t>当市场中的所有投资者的资产组合加总在一起时，无风险的借和贷将相互抵消，加总的风险资产组合的价值就等于整个经济中全部财富的价值。这些加总的风险资产组合就是市场资产组合</a:t>
            </a:r>
            <a:r>
              <a:rPr lang="zh-CN" altLang="zh-CN" sz="2400" b="1" dirty="0">
                <a:solidFill>
                  <a:prstClr val="black"/>
                </a:solidFill>
                <a:latin typeface="仿宋" panose="02010609060101010101" pitchFamily="49" charset="-122"/>
                <a:ea typeface="仿宋" panose="02010609060101010101" pitchFamily="49" charset="-122"/>
                <a:cs typeface="Times New Roman" panose="02020603050405020304" pitchFamily="18" charset="0"/>
              </a:rPr>
              <a:t>。</a:t>
            </a:r>
            <a:endParaRPr lang="en-US" altLang="zh-CN" sz="2400" b="1" dirty="0">
              <a:solidFill>
                <a:prstClr val="black"/>
              </a:solidFill>
              <a:latin typeface="仿宋" panose="02010609060101010101" pitchFamily="49" charset="-122"/>
              <a:ea typeface="仿宋" panose="02010609060101010101" pitchFamily="49" charset="-122"/>
              <a:cs typeface="Times New Roman" panose="02020603050405020304" pitchFamily="18" charset="0"/>
            </a:endParaRPr>
          </a:p>
          <a:p>
            <a:pPr algn="just" fontAlgn="base">
              <a:lnSpc>
                <a:spcPct val="130000"/>
              </a:lnSpc>
              <a:spcBef>
                <a:spcPct val="0"/>
              </a:spcBef>
            </a:pPr>
            <a:endParaRPr lang="zh-CN" altLang="zh-CN" sz="2400" b="1" dirty="0">
              <a:solidFill>
                <a:prstClr val="black"/>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13" name="矩形 12"/>
          <p:cNvSpPr/>
          <p:nvPr/>
        </p:nvSpPr>
        <p:spPr>
          <a:xfrm>
            <a:off x="360040" y="5137246"/>
            <a:ext cx="4439816" cy="1172074"/>
          </a:xfrm>
          <a:prstGeom prst="rect">
            <a:avLst/>
          </a:prstGeom>
          <a:solidFill>
            <a:srgbClr val="CCFFCC"/>
          </a:solidFill>
          <a:ln>
            <a:noFill/>
          </a:ln>
        </p:spPr>
        <p:txBody>
          <a:bodyPr vert="horz" wrap="square" lIns="91440" tIns="45720" rIns="91440" bIns="45720" numCol="1" anchor="t" anchorCtr="0" compatLnSpc="1">
            <a:prstTxWarp prst="textNoShape">
              <a:avLst/>
            </a:prstTxWarp>
          </a:bodyPr>
          <a:lstStyle/>
          <a:p>
            <a:pPr fontAlgn="base">
              <a:spcBef>
                <a:spcPct val="20000"/>
              </a:spcBef>
              <a:spcAft>
                <a:spcPct val="0"/>
              </a:spcAft>
              <a:buFont typeface="Arial" panose="020B0604020202020204" pitchFamily="34" charset="0"/>
              <a:buNone/>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因此，他们必然会选择相同的</a:t>
            </a:r>
            <a:r>
              <a:rPr lang="zh-CN" altLang="en-US" sz="2400" b="1" dirty="0">
                <a:solidFill>
                  <a:srgbClr val="0000CC"/>
                </a:solidFill>
                <a:latin typeface="Times New Roman" panose="02020603050405020304" pitchFamily="18" charset="0"/>
                <a:ea typeface="仿宋" panose="02010609060101010101" pitchFamily="49" charset="-122"/>
                <a:cs typeface="Times New Roman" panose="02020603050405020304" pitchFamily="18" charset="0"/>
              </a:rPr>
              <a:t>最优风险资产组合</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即</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市场资产组合</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，通常记做 </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M</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lang="zh-CN"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 name="AutoShape 7"/>
          <p:cNvSpPr>
            <a:spLocks noChangeArrowheads="1"/>
          </p:cNvSpPr>
          <p:nvPr/>
        </p:nvSpPr>
        <p:spPr bwMode="auto">
          <a:xfrm rot="5400000">
            <a:off x="2137773" y="4510006"/>
            <a:ext cx="504825" cy="623517"/>
          </a:xfrm>
          <a:custGeom>
            <a:avLst/>
            <a:gdLst>
              <a:gd name="T0" fmla="*/ 2147483646 w 21600"/>
              <a:gd name="T1" fmla="*/ 0 h 21600"/>
              <a:gd name="T2" fmla="*/ 0 w 21600"/>
              <a:gd name="T3" fmla="*/ 836690143 h 21600"/>
              <a:gd name="T4" fmla="*/ 2147483646 w 21600"/>
              <a:gd name="T5" fmla="*/ 1673380570 h 21600"/>
              <a:gd name="T6" fmla="*/ 2147483646 w 21600"/>
              <a:gd name="T7" fmla="*/ 83669014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FF"/>
          </a:solidFill>
          <a:ln>
            <a:noFill/>
          </a:ln>
          <a:effectLst>
            <a:outerShdw dist="35921" dir="2700000" algn="ctr" rotWithShape="0">
              <a:schemeClr val="bg2"/>
            </a:outerShdw>
          </a:effectLst>
        </p:spPr>
        <p:txBody>
          <a:bodyPr wrap="none" lIns="0" tIns="0" rIns="0" bIns="0" anchor="ct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2" name="椭圆 1"/>
          <p:cNvSpPr/>
          <p:nvPr/>
        </p:nvSpPr>
        <p:spPr>
          <a:xfrm>
            <a:off x="5387248" y="1762699"/>
            <a:ext cx="1366092" cy="5067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思考</a:t>
            </a:r>
            <a:r>
              <a:rPr lang="en-US" altLang="zh-CN" sz="2000" b="1" dirty="0" smtClean="0"/>
              <a:t>1</a:t>
            </a:r>
            <a:endParaRPr lang="zh-CN" altLang="en-US" sz="2000" b="1" dirty="0"/>
          </a:p>
        </p:txBody>
      </p:sp>
    </p:spTree>
    <p:extLst>
      <p:ext uri="{BB962C8B-B14F-4D97-AF65-F5344CB8AC3E}">
        <p14:creationId xmlns:p14="http://schemas.microsoft.com/office/powerpoint/2010/main" val="257128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t>二、资本</a:t>
            </a:r>
            <a:r>
              <a:rPr lang="zh-CN" altLang="en-US" dirty="0"/>
              <a:t>资产定价</a:t>
            </a:r>
            <a:r>
              <a:rPr lang="zh-CN" altLang="en-US" dirty="0" smtClean="0"/>
              <a:t>模型：形成</a:t>
            </a:r>
            <a:endParaRPr lang="zh-CN" altLang="en-US" dirty="0"/>
          </a:p>
        </p:txBody>
      </p:sp>
      <p:sp>
        <p:nvSpPr>
          <p:cNvPr id="8" name="竖排文字占位符 2"/>
          <p:cNvSpPr>
            <a:spLocks noGrp="1"/>
          </p:cNvSpPr>
          <p:nvPr>
            <p:ph type="body" orient="vert" idx="1"/>
          </p:nvPr>
        </p:nvSpPr>
        <p:spPr>
          <a:xfrm>
            <a:off x="292569" y="1237065"/>
            <a:ext cx="2127364" cy="504056"/>
          </a:xfrm>
          <a:solidFill>
            <a:schemeClr val="accent1">
              <a:lumMod val="50000"/>
            </a:schemeClr>
          </a:solidFill>
          <a:ln>
            <a:noFill/>
          </a:ln>
        </p:spPr>
        <p:txBody>
          <a:bodyPr/>
          <a:lstStyle/>
          <a:p>
            <a:pPr marL="0" indent="0" eaLnBrk="1" hangingPunct="1">
              <a:spcBef>
                <a:spcPts val="0"/>
              </a:spcBef>
              <a:buClr>
                <a:srgbClr val="E12101"/>
              </a:buClr>
              <a:buNone/>
            </a:pPr>
            <a:r>
              <a:rPr lang="en-US" altLang="zh-CN" sz="2800" dirty="0">
                <a:solidFill>
                  <a:schemeClr val="bg1"/>
                </a:solidFill>
              </a:rPr>
              <a:t>2.</a:t>
            </a:r>
            <a:r>
              <a:rPr lang="zh-CN" altLang="en-US" sz="2800" dirty="0">
                <a:solidFill>
                  <a:schemeClr val="bg1"/>
                </a:solidFill>
              </a:rPr>
              <a:t>市场均衡</a:t>
            </a:r>
            <a:endParaRPr lang="en-US" altLang="zh-CN" sz="2800" dirty="0">
              <a:solidFill>
                <a:schemeClr val="bg1"/>
              </a:solidFill>
            </a:endParaRPr>
          </a:p>
          <a:p>
            <a:pPr marL="0" indent="0" eaLnBrk="1" hangingPunct="1">
              <a:spcBef>
                <a:spcPts val="1200"/>
              </a:spcBef>
              <a:buClr>
                <a:srgbClr val="E12101"/>
              </a:buClr>
              <a:buNone/>
            </a:pPr>
            <a:endParaRPr lang="en-US" altLang="zh-CN" sz="2400" b="0" dirty="0">
              <a:solidFill>
                <a:schemeClr val="bg1"/>
              </a:solidFill>
              <a:latin typeface="仿宋" panose="02010609060101010101" pitchFamily="49" charset="-122"/>
            </a:endParaRPr>
          </a:p>
        </p:txBody>
      </p:sp>
      <p:sp>
        <p:nvSpPr>
          <p:cNvPr id="11" name="矩形 10"/>
          <p:cNvSpPr/>
          <p:nvPr/>
        </p:nvSpPr>
        <p:spPr>
          <a:xfrm>
            <a:off x="7201667" y="3258469"/>
            <a:ext cx="4798988" cy="1938992"/>
          </a:xfrm>
          <a:prstGeom prst="rect">
            <a:avLst/>
          </a:prstGeom>
          <a:ln w="28575">
            <a:solidFill>
              <a:srgbClr val="0000FF"/>
            </a:solidFill>
          </a:ln>
        </p:spPr>
        <p:txBody>
          <a:bodyPr wrap="square">
            <a:spAutoFit/>
          </a:bodyPr>
          <a:lstStyle/>
          <a:p>
            <a:pPr algn="just" fontAlgn="base">
              <a:spcBef>
                <a:spcPct val="0"/>
              </a:spcBef>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说明所有风险资产都包括在投资者的最优市场资产组合中。</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algn="just" fontAlgn="base">
              <a:spcBef>
                <a:spcPct val="0"/>
              </a:spcBef>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如果所有投资者均持有相同的风险资产组合，则这一组合一定是市场组合（</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M</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p>
        </p:txBody>
      </p:sp>
      <p:sp>
        <p:nvSpPr>
          <p:cNvPr id="3" name="矩形 2"/>
          <p:cNvSpPr/>
          <p:nvPr/>
        </p:nvSpPr>
        <p:spPr>
          <a:xfrm>
            <a:off x="367098" y="2229559"/>
            <a:ext cx="11633557" cy="523220"/>
          </a:xfrm>
          <a:prstGeom prst="rect">
            <a:avLst/>
          </a:prstGeom>
        </p:spPr>
        <p:txBody>
          <a:bodyPr wrap="square">
            <a:spAutoFit/>
          </a:bodyPr>
          <a:lstStyle/>
          <a:p>
            <a:pPr fontAlgn="base">
              <a:spcBef>
                <a:spcPct val="0"/>
              </a:spcBef>
              <a:spcAft>
                <a:spcPct val="0"/>
              </a:spcAft>
            </a:pPr>
            <a:r>
              <a:rPr lang="en-US"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zh-CN" altLang="en-US" sz="2800" b="1" dirty="0">
                <a:solidFill>
                  <a:prstClr val="black"/>
                </a:solidFill>
                <a:latin typeface="Times New Roman" panose="02020603050405020304" pitchFamily="18" charset="0"/>
                <a:ea typeface="仿宋" panose="02010609060101010101" pitchFamily="49" charset="-122"/>
                <a:cs typeface="Times New Roman" pitchFamily="18" charset="0"/>
              </a:rPr>
              <a:t>思考</a:t>
            </a:r>
            <a:r>
              <a:rPr lang="en-US"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zh-CN" altLang="en-US" sz="2800" b="1" dirty="0">
                <a:solidFill>
                  <a:prstClr val="black"/>
                </a:solidFill>
                <a:latin typeface="Times New Roman" panose="02020603050405020304" pitchFamily="18" charset="0"/>
                <a:ea typeface="仿宋" panose="02010609060101010101" pitchFamily="49" charset="-122"/>
                <a:cs typeface="Times New Roman" pitchFamily="18" charset="0"/>
              </a:rPr>
              <a:t>为什么最优风险资产组合（</a:t>
            </a:r>
            <a:r>
              <a:rPr lang="en-US"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A</a:t>
            </a:r>
            <a:r>
              <a:rPr lang="zh-CN" altLang="en-US" sz="2800" b="1" dirty="0">
                <a:solidFill>
                  <a:prstClr val="black"/>
                </a:solidFill>
                <a:latin typeface="Times New Roman" panose="02020603050405020304" pitchFamily="18" charset="0"/>
                <a:ea typeface="仿宋" panose="02010609060101010101" pitchFamily="49" charset="-122"/>
                <a:cs typeface="Times New Roman" pitchFamily="18" charset="0"/>
              </a:rPr>
              <a:t>点）一定是市场资产组合（</a:t>
            </a:r>
            <a:r>
              <a:rPr lang="en-US"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M</a:t>
            </a:r>
            <a:r>
              <a:rPr lang="zh-CN" altLang="en-US" sz="2800" b="1" dirty="0">
                <a:solidFill>
                  <a:prstClr val="black"/>
                </a:solidFill>
                <a:latin typeface="Times New Roman" panose="02020603050405020304" pitchFamily="18" charset="0"/>
                <a:ea typeface="仿宋" panose="02010609060101010101" pitchFamily="49" charset="-122"/>
                <a:cs typeface="Times New Roman" pitchFamily="18" charset="0"/>
              </a:rPr>
              <a:t>）呢？</a:t>
            </a:r>
          </a:p>
        </p:txBody>
      </p:sp>
      <p:sp>
        <p:nvSpPr>
          <p:cNvPr id="23" name="AutoShape 10"/>
          <p:cNvSpPr>
            <a:spLocks/>
          </p:cNvSpPr>
          <p:nvPr/>
        </p:nvSpPr>
        <p:spPr bwMode="auto">
          <a:xfrm rot="10800000">
            <a:off x="6408898" y="3302103"/>
            <a:ext cx="623888" cy="2162175"/>
          </a:xfrm>
          <a:prstGeom prst="leftBrace">
            <a:avLst>
              <a:gd name="adj1" fmla="val 28880"/>
              <a:gd name="adj2" fmla="val 50000"/>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9pPr>
          </a:lstStyle>
          <a:p>
            <a:pPr fontAlgn="base">
              <a:spcBef>
                <a:spcPct val="0"/>
              </a:spcBef>
              <a:spcAft>
                <a:spcPct val="0"/>
              </a:spcAft>
              <a:buFontTx/>
              <a:buNone/>
            </a:pPr>
            <a:endParaRPr lang="zh-CN" altLang="en-US">
              <a:solidFill>
                <a:srgbClr val="C00000"/>
              </a:solidFill>
              <a:latin typeface="仿宋" panose="02010609060101010101" pitchFamily="49" charset="-122"/>
              <a:ea typeface="仿宋" panose="02010609060101010101" pitchFamily="49" charset="-122"/>
            </a:endParaRPr>
          </a:p>
        </p:txBody>
      </p:sp>
      <p:grpSp>
        <p:nvGrpSpPr>
          <p:cNvPr id="10" name="组合 9"/>
          <p:cNvGrpSpPr/>
          <p:nvPr/>
        </p:nvGrpSpPr>
        <p:grpSpPr>
          <a:xfrm>
            <a:off x="360919" y="3148784"/>
            <a:ext cx="5879097" cy="3173458"/>
            <a:chOff x="360919" y="3333306"/>
            <a:chExt cx="5879097" cy="3173458"/>
          </a:xfrm>
        </p:grpSpPr>
        <p:sp>
          <p:nvSpPr>
            <p:cNvPr id="16" name="Rectangle 15"/>
            <p:cNvSpPr>
              <a:spLocks noChangeArrowheads="1"/>
            </p:cNvSpPr>
            <p:nvPr/>
          </p:nvSpPr>
          <p:spPr bwMode="auto">
            <a:xfrm>
              <a:off x="360919" y="3333306"/>
              <a:ext cx="1990665" cy="901750"/>
            </a:xfrm>
            <a:prstGeom prst="rect">
              <a:avLst/>
            </a:prstGeom>
            <a:solidFill>
              <a:srgbClr val="CCFFCC"/>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9pPr>
            </a:lstStyle>
            <a:p>
              <a:pPr algn="ctr" fontAlgn="base">
                <a:spcBef>
                  <a:spcPct val="0"/>
                </a:spcBef>
                <a:spcAft>
                  <a:spcPct val="0"/>
                </a:spcAft>
                <a:buFontTx/>
                <a:buNone/>
              </a:pPr>
              <a:r>
                <a:rPr lang="zh-CN" altLang="en-US" sz="2400" dirty="0">
                  <a:solidFill>
                    <a:prstClr val="black"/>
                  </a:solidFill>
                  <a:ea typeface="仿宋" panose="02010609060101010101" pitchFamily="49" charset="-122"/>
                </a:rPr>
                <a:t>假定最优投资</a:t>
              </a:r>
              <a:endParaRPr lang="en-US" altLang="zh-CN" sz="2400" dirty="0">
                <a:solidFill>
                  <a:prstClr val="black"/>
                </a:solidFill>
                <a:ea typeface="仿宋" panose="02010609060101010101" pitchFamily="49" charset="-122"/>
              </a:endParaRPr>
            </a:p>
            <a:p>
              <a:pPr algn="ctr" fontAlgn="base">
                <a:spcBef>
                  <a:spcPct val="0"/>
                </a:spcBef>
                <a:spcAft>
                  <a:spcPct val="0"/>
                </a:spcAft>
                <a:buFontTx/>
                <a:buNone/>
              </a:pPr>
              <a:r>
                <a:rPr lang="zh-CN" altLang="en-US" sz="2400" dirty="0">
                  <a:solidFill>
                    <a:prstClr val="black"/>
                  </a:solidFill>
                  <a:ea typeface="仿宋" panose="02010609060101010101" pitchFamily="49" charset="-122"/>
                </a:rPr>
                <a:t>不含</a:t>
              </a:r>
              <a:r>
                <a:rPr lang="en-US" altLang="zh-CN" sz="2400" dirty="0">
                  <a:solidFill>
                    <a:prstClr val="black"/>
                  </a:solidFill>
                  <a:ea typeface="仿宋" panose="02010609060101010101" pitchFamily="49" charset="-122"/>
                </a:rPr>
                <a:t>X</a:t>
              </a:r>
              <a:r>
                <a:rPr lang="zh-CN" altLang="en-US" sz="2400" dirty="0">
                  <a:solidFill>
                    <a:prstClr val="black"/>
                  </a:solidFill>
                  <a:ea typeface="仿宋" panose="02010609060101010101" pitchFamily="49" charset="-122"/>
                </a:rPr>
                <a:t>股票</a:t>
              </a:r>
            </a:p>
          </p:txBody>
        </p:sp>
        <p:sp>
          <p:nvSpPr>
            <p:cNvPr id="17" name="Rectangle 15"/>
            <p:cNvSpPr>
              <a:spLocks noChangeArrowheads="1"/>
            </p:cNvSpPr>
            <p:nvPr/>
          </p:nvSpPr>
          <p:spPr bwMode="auto">
            <a:xfrm>
              <a:off x="373699" y="4975522"/>
              <a:ext cx="1990665" cy="901750"/>
            </a:xfrm>
            <a:prstGeom prst="rect">
              <a:avLst/>
            </a:prstGeom>
            <a:solidFill>
              <a:srgbClr val="CCFFCC"/>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9pPr>
            </a:lstStyle>
            <a:p>
              <a:pPr algn="ctr" fontAlgn="base">
                <a:spcBef>
                  <a:spcPct val="0"/>
                </a:spcBef>
                <a:spcAft>
                  <a:spcPct val="0"/>
                </a:spcAft>
                <a:buFontTx/>
                <a:buNone/>
              </a:pPr>
              <a:r>
                <a:rPr lang="zh-CN" altLang="en-US" sz="2400" dirty="0">
                  <a:solidFill>
                    <a:prstClr val="black"/>
                  </a:solidFill>
                  <a:ea typeface="仿宋" panose="02010609060101010101" pitchFamily="49" charset="-122"/>
                </a:rPr>
                <a:t>股票需求为</a:t>
              </a:r>
              <a:r>
                <a:rPr lang="en-US" altLang="zh-CN" sz="2400" dirty="0">
                  <a:solidFill>
                    <a:prstClr val="black"/>
                  </a:solidFill>
                  <a:ea typeface="仿宋" panose="02010609060101010101" pitchFamily="49" charset="-122"/>
                </a:rPr>
                <a:t>0</a:t>
              </a:r>
            </a:p>
            <a:p>
              <a:pPr algn="ctr" fontAlgn="base">
                <a:spcBef>
                  <a:spcPct val="0"/>
                </a:spcBef>
                <a:spcAft>
                  <a:spcPct val="0"/>
                </a:spcAft>
                <a:buFontTx/>
                <a:buNone/>
              </a:pPr>
              <a:r>
                <a:rPr lang="zh-CN" altLang="en-US" sz="2400" dirty="0">
                  <a:solidFill>
                    <a:prstClr val="black"/>
                  </a:solidFill>
                  <a:ea typeface="仿宋" panose="02010609060101010101" pitchFamily="49" charset="-122"/>
                </a:rPr>
                <a:t>股价会下跌</a:t>
              </a:r>
            </a:p>
          </p:txBody>
        </p:sp>
        <p:sp>
          <p:nvSpPr>
            <p:cNvPr id="18" name="右箭头 17"/>
            <p:cNvSpPr/>
            <p:nvPr/>
          </p:nvSpPr>
          <p:spPr>
            <a:xfrm rot="5400000">
              <a:off x="1050788" y="4353261"/>
              <a:ext cx="636486" cy="5040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9" name="Rectangle 15"/>
            <p:cNvSpPr>
              <a:spLocks noChangeArrowheads="1"/>
            </p:cNvSpPr>
            <p:nvPr/>
          </p:nvSpPr>
          <p:spPr bwMode="auto">
            <a:xfrm>
              <a:off x="3204864" y="4976652"/>
              <a:ext cx="3035152" cy="901750"/>
            </a:xfrm>
            <a:prstGeom prst="rect">
              <a:avLst/>
            </a:prstGeom>
            <a:solidFill>
              <a:srgbClr val="CCFFCC"/>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9pPr>
            </a:lstStyle>
            <a:p>
              <a:pPr algn="ctr" fontAlgn="base">
                <a:spcBef>
                  <a:spcPct val="0"/>
                </a:spcBef>
                <a:spcAft>
                  <a:spcPct val="0"/>
                </a:spcAft>
                <a:buFontTx/>
                <a:buNone/>
              </a:pPr>
              <a:r>
                <a:rPr lang="zh-CN" altLang="en-US" sz="2400" dirty="0">
                  <a:solidFill>
                    <a:prstClr val="black"/>
                  </a:solidFill>
                  <a:latin typeface="仿宋" panose="02010609060101010101" pitchFamily="49" charset="-122"/>
                  <a:ea typeface="仿宋" panose="02010609060101010101" pitchFamily="49" charset="-122"/>
                </a:rPr>
                <a:t>股价低于内在</a:t>
              </a:r>
              <a:endParaRPr lang="en-US" altLang="zh-CN" sz="2400" dirty="0">
                <a:solidFill>
                  <a:prstClr val="black"/>
                </a:solidFill>
                <a:latin typeface="仿宋" panose="02010609060101010101" pitchFamily="49" charset="-122"/>
                <a:ea typeface="仿宋" panose="02010609060101010101" pitchFamily="49" charset="-122"/>
              </a:endParaRPr>
            </a:p>
            <a:p>
              <a:pPr algn="ctr" fontAlgn="base">
                <a:spcBef>
                  <a:spcPct val="0"/>
                </a:spcBef>
                <a:spcAft>
                  <a:spcPct val="0"/>
                </a:spcAft>
                <a:buFontTx/>
                <a:buNone/>
              </a:pPr>
              <a:r>
                <a:rPr lang="zh-CN" altLang="en-US" sz="2400" dirty="0">
                  <a:solidFill>
                    <a:prstClr val="black"/>
                  </a:solidFill>
                  <a:latin typeface="仿宋" panose="02010609060101010101" pitchFamily="49" charset="-122"/>
                  <a:ea typeface="仿宋" panose="02010609060101010101" pitchFamily="49" charset="-122"/>
                </a:rPr>
                <a:t>价值，投资者买入</a:t>
              </a:r>
            </a:p>
          </p:txBody>
        </p:sp>
        <p:sp>
          <p:nvSpPr>
            <p:cNvPr id="20" name="右箭头 19"/>
            <p:cNvSpPr/>
            <p:nvPr/>
          </p:nvSpPr>
          <p:spPr>
            <a:xfrm>
              <a:off x="2452453" y="5174369"/>
              <a:ext cx="636486" cy="5040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1" name="Rectangle 15"/>
            <p:cNvSpPr>
              <a:spLocks noChangeArrowheads="1"/>
            </p:cNvSpPr>
            <p:nvPr/>
          </p:nvSpPr>
          <p:spPr bwMode="auto">
            <a:xfrm>
              <a:off x="3204864" y="3343876"/>
              <a:ext cx="3035152" cy="901750"/>
            </a:xfrm>
            <a:prstGeom prst="rect">
              <a:avLst/>
            </a:prstGeom>
            <a:solidFill>
              <a:srgbClr val="CCFFCC"/>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9pPr>
            </a:lstStyle>
            <a:p>
              <a:pPr algn="ctr" fontAlgn="base">
                <a:spcBef>
                  <a:spcPct val="0"/>
                </a:spcBef>
                <a:spcAft>
                  <a:spcPct val="0"/>
                </a:spcAft>
                <a:buFontTx/>
                <a:buNone/>
              </a:pPr>
              <a:r>
                <a:rPr lang="en-US" altLang="zh-CN" sz="2400" dirty="0">
                  <a:solidFill>
                    <a:prstClr val="black"/>
                  </a:solidFill>
                  <a:ea typeface="仿宋" panose="02010609060101010101" pitchFamily="49" charset="-122"/>
                </a:rPr>
                <a:t>X</a:t>
              </a:r>
              <a:r>
                <a:rPr lang="zh-CN" altLang="en-US" sz="2400" dirty="0">
                  <a:solidFill>
                    <a:prstClr val="black"/>
                  </a:solidFill>
                  <a:ea typeface="仿宋" panose="02010609060101010101" pitchFamily="49" charset="-122"/>
                </a:rPr>
                <a:t>股价回到原水平</a:t>
              </a:r>
              <a:endParaRPr lang="en-US" altLang="zh-CN" sz="2400" dirty="0">
                <a:solidFill>
                  <a:prstClr val="black"/>
                </a:solidFill>
                <a:ea typeface="仿宋" panose="02010609060101010101" pitchFamily="49" charset="-122"/>
              </a:endParaRPr>
            </a:p>
            <a:p>
              <a:pPr algn="ctr" fontAlgn="base">
                <a:spcBef>
                  <a:spcPct val="0"/>
                </a:spcBef>
                <a:spcAft>
                  <a:spcPct val="0"/>
                </a:spcAft>
                <a:buFontTx/>
                <a:buNone/>
              </a:pPr>
              <a:r>
                <a:rPr lang="zh-CN" altLang="en-US" sz="2400" dirty="0">
                  <a:solidFill>
                    <a:prstClr val="black"/>
                  </a:solidFill>
                  <a:ea typeface="仿宋" panose="02010609060101010101" pitchFamily="49" charset="-122"/>
                </a:rPr>
                <a:t>进入最优风险资产组合</a:t>
              </a:r>
            </a:p>
          </p:txBody>
        </p:sp>
        <p:sp>
          <p:nvSpPr>
            <p:cNvPr id="22" name="右箭头 21"/>
            <p:cNvSpPr/>
            <p:nvPr/>
          </p:nvSpPr>
          <p:spPr>
            <a:xfrm rot="16200000">
              <a:off x="4080161" y="4358918"/>
              <a:ext cx="636486" cy="5040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5" name="右箭头 24"/>
            <p:cNvSpPr/>
            <p:nvPr/>
          </p:nvSpPr>
          <p:spPr>
            <a:xfrm rot="10800000">
              <a:off x="2435178" y="3573015"/>
              <a:ext cx="636486" cy="5040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4" name="乘号 23"/>
            <p:cNvSpPr/>
            <p:nvPr/>
          </p:nvSpPr>
          <p:spPr>
            <a:xfrm>
              <a:off x="2311134" y="3363856"/>
              <a:ext cx="884572" cy="958546"/>
            </a:xfrm>
            <a:prstGeom prst="mathMultiply">
              <a:avLst>
                <a:gd name="adj1" fmla="val 5053"/>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4" name="矩形 3"/>
            <p:cNvSpPr/>
            <p:nvPr/>
          </p:nvSpPr>
          <p:spPr>
            <a:xfrm>
              <a:off x="730993" y="6045099"/>
              <a:ext cx="4825360" cy="461665"/>
            </a:xfrm>
            <a:prstGeom prst="rect">
              <a:avLst/>
            </a:prstGeom>
          </p:spPr>
          <p:txBody>
            <a:bodyPr wrap="none">
              <a:spAutoFit/>
            </a:bodyPr>
            <a:lstStyle/>
            <a:p>
              <a:pPr algn="just" fontAlgn="base">
                <a:spcBef>
                  <a:spcPct val="0"/>
                </a:spcBef>
              </a:pPr>
              <a:r>
                <a:rPr lang="zh-CN" altLang="en-US" sz="2400" b="1" dirty="0">
                  <a:solidFill>
                    <a:srgbClr val="0000FF"/>
                  </a:solidFill>
                  <a:latin typeface="仿宋" panose="02010609060101010101" pitchFamily="49" charset="-122"/>
                  <a:ea typeface="仿宋" panose="02010609060101010101" pitchFamily="49" charset="-122"/>
                  <a:cs typeface="Times New Roman" panose="02020603050405020304" pitchFamily="18" charset="0"/>
                </a:rPr>
                <a:t>均衡过程是证券市场运作的基础。</a:t>
              </a:r>
              <a:endParaRPr lang="en-US" altLang="zh-CN" sz="2400" b="1" dirty="0">
                <a:solidFill>
                  <a:srgbClr val="0000FF"/>
                </a:solidFill>
                <a:latin typeface="仿宋" panose="02010609060101010101" pitchFamily="49" charset="-122"/>
                <a:ea typeface="仿宋" panose="02010609060101010101" pitchFamily="49" charset="-122"/>
                <a:cs typeface="Times New Roman" panose="02020603050405020304" pitchFamily="18" charset="0"/>
              </a:endParaRPr>
            </a:p>
          </p:txBody>
        </p:sp>
      </p:grpSp>
      <p:sp>
        <p:nvSpPr>
          <p:cNvPr id="2" name="椭圆 1"/>
          <p:cNvSpPr/>
          <p:nvPr/>
        </p:nvSpPr>
        <p:spPr>
          <a:xfrm>
            <a:off x="4398404" y="1489093"/>
            <a:ext cx="1550704" cy="6884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思考</a:t>
            </a:r>
            <a:r>
              <a:rPr lang="en-US" altLang="zh-CN" sz="2400" b="1" dirty="0" smtClean="0"/>
              <a:t>2</a:t>
            </a:r>
            <a:endParaRPr lang="zh-CN" altLang="en-US" sz="2400" b="1" dirty="0"/>
          </a:p>
        </p:txBody>
      </p:sp>
    </p:spTree>
    <p:extLst>
      <p:ext uri="{BB962C8B-B14F-4D97-AF65-F5344CB8AC3E}">
        <p14:creationId xmlns:p14="http://schemas.microsoft.com/office/powerpoint/2010/main" val="135288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380739" y="21721"/>
            <a:ext cx="6768752" cy="714375"/>
          </a:xfrm>
        </p:spPr>
        <p:txBody>
          <a:bodyPr>
            <a:normAutofit/>
          </a:bodyPr>
          <a:lstStyle/>
          <a:p>
            <a:r>
              <a:rPr lang="zh-CN" altLang="en-US" dirty="0" smtClean="0"/>
              <a:t>二、</a:t>
            </a:r>
            <a:r>
              <a:rPr lang="en-US" altLang="zh-CN" dirty="0" smtClean="0"/>
              <a:t>  </a:t>
            </a:r>
            <a:r>
              <a:rPr lang="zh-CN" altLang="en-US" dirty="0"/>
              <a:t>资本资产定价</a:t>
            </a:r>
            <a:r>
              <a:rPr lang="zh-CN" altLang="en-US" dirty="0" smtClean="0"/>
              <a:t>模型：形成</a:t>
            </a:r>
            <a:endParaRPr lang="zh-CN" altLang="en-US" dirty="0"/>
          </a:p>
        </p:txBody>
      </p:sp>
      <p:sp>
        <p:nvSpPr>
          <p:cNvPr id="8" name="竖排文字占位符 2"/>
          <p:cNvSpPr>
            <a:spLocks noGrp="1"/>
          </p:cNvSpPr>
          <p:nvPr>
            <p:ph type="body" orient="vert" idx="1"/>
          </p:nvPr>
        </p:nvSpPr>
        <p:spPr>
          <a:xfrm>
            <a:off x="213678" y="1292701"/>
            <a:ext cx="6646012" cy="504056"/>
          </a:xfrm>
          <a:solidFill>
            <a:srgbClr val="FF0000"/>
          </a:solidFill>
          <a:ln>
            <a:noFill/>
          </a:ln>
        </p:spPr>
        <p:txBody>
          <a:bodyPr/>
          <a:lstStyle/>
          <a:p>
            <a:pPr marL="0" indent="0" eaLnBrk="1" hangingPunct="1">
              <a:spcBef>
                <a:spcPts val="0"/>
              </a:spcBef>
              <a:buClr>
                <a:srgbClr val="E12101"/>
              </a:buClr>
              <a:buNone/>
            </a:pPr>
            <a:r>
              <a:rPr lang="en-US" altLang="zh-CN" sz="2800" dirty="0">
                <a:solidFill>
                  <a:schemeClr val="bg1"/>
                </a:solidFill>
              </a:rPr>
              <a:t>3.</a:t>
            </a:r>
            <a:r>
              <a:rPr lang="zh-CN" altLang="en-US" sz="2800" dirty="0">
                <a:solidFill>
                  <a:schemeClr val="bg1"/>
                </a:solidFill>
              </a:rPr>
              <a:t>资本资产定价模型（</a:t>
            </a:r>
            <a:r>
              <a:rPr lang="en-US" altLang="zh-CN" sz="2800" dirty="0">
                <a:solidFill>
                  <a:schemeClr val="bg1"/>
                </a:solidFill>
              </a:rPr>
              <a:t>CAPM</a:t>
            </a:r>
            <a:r>
              <a:rPr lang="zh-CN" altLang="en-US" sz="2800" dirty="0">
                <a:solidFill>
                  <a:schemeClr val="bg1"/>
                </a:solidFill>
              </a:rPr>
              <a:t>）的推导</a:t>
            </a:r>
            <a:endParaRPr lang="en-US" altLang="zh-CN" sz="2400" b="0" dirty="0">
              <a:solidFill>
                <a:schemeClr val="bg1"/>
              </a:solidFill>
              <a:latin typeface="仿宋" panose="02010609060101010101" pitchFamily="49" charset="-122"/>
            </a:endParaRPr>
          </a:p>
        </p:txBody>
      </p:sp>
      <p:graphicFrame>
        <p:nvGraphicFramePr>
          <p:cNvPr id="3" name="对象 2"/>
          <p:cNvGraphicFramePr>
            <a:graphicFrameLocks noChangeAspect="1"/>
          </p:cNvGraphicFramePr>
          <p:nvPr/>
        </p:nvGraphicFramePr>
        <p:xfrm>
          <a:off x="67317" y="2377709"/>
          <a:ext cx="7637539" cy="4424009"/>
        </p:xfrm>
        <a:graphic>
          <a:graphicData uri="http://schemas.openxmlformats.org/presentationml/2006/ole">
            <mc:AlternateContent xmlns:mc="http://schemas.openxmlformats.org/markup-compatibility/2006">
              <mc:Choice xmlns:v="urn:schemas-microsoft-com:vml" Requires="v">
                <p:oleObj spid="_x0000_s48394" name="Visio" r:id="rId4" imgW="5019551" imgH="2905025" progId="Visio.Drawing.11">
                  <p:embed/>
                </p:oleObj>
              </mc:Choice>
              <mc:Fallback>
                <p:oleObj name="Visio" r:id="rId4" imgW="5019551" imgH="2905025" progId="Visio.Drawing.11">
                  <p:embed/>
                  <p:pic>
                    <p:nvPicPr>
                      <p:cNvPr id="0" name=""/>
                      <p:cNvPicPr>
                        <a:picLocks noChangeAspect="1" noChangeArrowheads="1"/>
                      </p:cNvPicPr>
                      <p:nvPr/>
                    </p:nvPicPr>
                    <p:blipFill>
                      <a:blip r:embed="rId5"/>
                      <a:srcRect/>
                      <a:stretch>
                        <a:fillRect/>
                      </a:stretch>
                    </p:blipFill>
                    <p:spPr bwMode="auto">
                      <a:xfrm>
                        <a:off x="67317" y="2377709"/>
                        <a:ext cx="7637539" cy="4424009"/>
                      </a:xfrm>
                      <a:prstGeom prst="rect">
                        <a:avLst/>
                      </a:prstGeom>
                      <a:noFill/>
                    </p:spPr>
                  </p:pic>
                </p:oleObj>
              </mc:Fallback>
            </mc:AlternateContent>
          </a:graphicData>
        </a:graphic>
      </p:graphicFrame>
      <p:sp>
        <p:nvSpPr>
          <p:cNvPr id="16" name="Rectangle 15"/>
          <p:cNvSpPr>
            <a:spLocks noChangeArrowheads="1"/>
          </p:cNvSpPr>
          <p:nvPr/>
        </p:nvSpPr>
        <p:spPr bwMode="auto">
          <a:xfrm>
            <a:off x="6624736" y="1988840"/>
            <a:ext cx="5303912" cy="2676535"/>
          </a:xfrm>
          <a:prstGeom prst="rect">
            <a:avLst/>
          </a:prstGeom>
          <a:solidFill>
            <a:srgbClr val="CCFFCC"/>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华文细黑" panose="02010600040101010101" pitchFamily="2" charset="-122"/>
                <a:cs typeface="Times New Roman" panose="02020603050405020304" pitchFamily="18" charset="0"/>
              </a:defRPr>
            </a:lvl9pPr>
          </a:lstStyle>
          <a:p>
            <a:pPr fontAlgn="base">
              <a:spcBef>
                <a:spcPct val="0"/>
              </a:spcBef>
              <a:spcAft>
                <a:spcPct val="0"/>
              </a:spcAft>
              <a:buFont typeface="Arial" panose="020B0604020202020204" pitchFamily="34" charset="0"/>
              <a:buNone/>
            </a:pPr>
            <a:r>
              <a:rPr lang="zh-CN" altLang="en-US" sz="2400" dirty="0">
                <a:solidFill>
                  <a:prstClr val="black"/>
                </a:solidFill>
                <a:ea typeface="仿宋" panose="02010609060101010101" pitchFamily="49" charset="-122"/>
              </a:rPr>
              <a:t>设资产</a:t>
            </a:r>
            <a:r>
              <a:rPr lang="en-US" altLang="zh-CN" sz="2400" dirty="0" err="1">
                <a:solidFill>
                  <a:prstClr val="black"/>
                </a:solidFill>
                <a:ea typeface="仿宋" panose="02010609060101010101" pitchFamily="49" charset="-122"/>
              </a:rPr>
              <a:t>i</a:t>
            </a:r>
            <a:r>
              <a:rPr lang="zh-CN" altLang="en-US" sz="2400" dirty="0">
                <a:solidFill>
                  <a:prstClr val="black"/>
                </a:solidFill>
                <a:ea typeface="仿宋" panose="02010609060101010101" pitchFamily="49" charset="-122"/>
              </a:rPr>
              <a:t>处于</a:t>
            </a:r>
            <a:r>
              <a:rPr lang="en-US" altLang="zh-CN" sz="2400" dirty="0">
                <a:solidFill>
                  <a:prstClr val="black"/>
                </a:solidFill>
                <a:ea typeface="仿宋" panose="02010609060101010101" pitchFamily="49" charset="-122"/>
              </a:rPr>
              <a:t>I</a:t>
            </a:r>
            <a:r>
              <a:rPr lang="zh-CN" altLang="en-US" sz="2400" dirty="0">
                <a:solidFill>
                  <a:prstClr val="black"/>
                </a:solidFill>
                <a:ea typeface="仿宋" panose="02010609060101010101" pitchFamily="49" charset="-122"/>
              </a:rPr>
              <a:t>，构造投资组合</a:t>
            </a:r>
            <a:r>
              <a:rPr lang="en-US" altLang="zh-CN" sz="2400" dirty="0">
                <a:solidFill>
                  <a:prstClr val="black"/>
                </a:solidFill>
                <a:ea typeface="仿宋" panose="02010609060101010101" pitchFamily="49" charset="-122"/>
              </a:rPr>
              <a:t>P</a:t>
            </a:r>
            <a:r>
              <a:rPr lang="zh-CN" altLang="en-US" sz="2400" dirty="0">
                <a:solidFill>
                  <a:prstClr val="black"/>
                </a:solidFill>
                <a:ea typeface="仿宋" panose="02010609060101010101" pitchFamily="49" charset="-122"/>
              </a:rPr>
              <a:t>，</a:t>
            </a:r>
            <a:endParaRPr lang="en-US" altLang="zh-CN" sz="2400" dirty="0">
              <a:solidFill>
                <a:prstClr val="black"/>
              </a:solidFill>
              <a:ea typeface="仿宋" panose="02010609060101010101" pitchFamily="49" charset="-122"/>
            </a:endParaRPr>
          </a:p>
          <a:p>
            <a:pPr fontAlgn="base">
              <a:spcBef>
                <a:spcPct val="0"/>
              </a:spcBef>
              <a:spcAft>
                <a:spcPct val="0"/>
              </a:spcAft>
              <a:buFont typeface="Arial" panose="020B0604020202020204" pitchFamily="34" charset="0"/>
              <a:buNone/>
            </a:pPr>
            <a:r>
              <a:rPr lang="zh-CN" altLang="en-US" sz="2400" dirty="0">
                <a:solidFill>
                  <a:prstClr val="black"/>
                </a:solidFill>
                <a:ea typeface="仿宋" panose="02010609060101010101" pitchFamily="49" charset="-122"/>
              </a:rPr>
              <a:t>由</a:t>
            </a:r>
            <a:r>
              <a:rPr lang="en-US" altLang="zh-CN" sz="2400" dirty="0" err="1">
                <a:solidFill>
                  <a:prstClr val="black"/>
                </a:solidFill>
                <a:ea typeface="仿宋" panose="02010609060101010101" pitchFamily="49" charset="-122"/>
              </a:rPr>
              <a:t>i</a:t>
            </a:r>
            <a:r>
              <a:rPr lang="zh-CN" altLang="en-US" sz="2400" dirty="0">
                <a:solidFill>
                  <a:prstClr val="black"/>
                </a:solidFill>
                <a:ea typeface="仿宋" panose="02010609060101010101" pitchFamily="49" charset="-122"/>
              </a:rPr>
              <a:t>和</a:t>
            </a:r>
            <a:r>
              <a:rPr lang="en-US" altLang="zh-CN" sz="2400" dirty="0">
                <a:solidFill>
                  <a:prstClr val="black"/>
                </a:solidFill>
                <a:ea typeface="仿宋" panose="02010609060101010101" pitchFamily="49" charset="-122"/>
              </a:rPr>
              <a:t>M</a:t>
            </a:r>
            <a:r>
              <a:rPr lang="zh-CN" altLang="en-US" sz="2400" dirty="0">
                <a:solidFill>
                  <a:prstClr val="black"/>
                </a:solidFill>
                <a:ea typeface="仿宋" panose="02010609060101010101" pitchFamily="49" charset="-122"/>
              </a:rPr>
              <a:t>组成，其中</a:t>
            </a:r>
            <a:r>
              <a:rPr lang="en-US" altLang="zh-CN" sz="2400" dirty="0" err="1">
                <a:solidFill>
                  <a:prstClr val="black"/>
                </a:solidFill>
                <a:ea typeface="仿宋" panose="02010609060101010101" pitchFamily="49" charset="-122"/>
              </a:rPr>
              <a:t>i</a:t>
            </a:r>
            <a:r>
              <a:rPr lang="zh-CN" altLang="en-US" sz="2400" dirty="0">
                <a:solidFill>
                  <a:prstClr val="black"/>
                </a:solidFill>
                <a:ea typeface="仿宋" panose="02010609060101010101" pitchFamily="49" charset="-122"/>
              </a:rPr>
              <a:t>比例是</a:t>
            </a:r>
            <a:r>
              <a:rPr lang="en-US" altLang="zh-CN" sz="2400" dirty="0">
                <a:solidFill>
                  <a:prstClr val="black"/>
                </a:solidFill>
                <a:ea typeface="仿宋" panose="02010609060101010101" pitchFamily="49" charset="-122"/>
              </a:rPr>
              <a:t>xi</a:t>
            </a:r>
            <a:r>
              <a:rPr lang="zh-CN" altLang="en-US" sz="2400" dirty="0">
                <a:solidFill>
                  <a:prstClr val="black"/>
                </a:solidFill>
                <a:ea typeface="仿宋" panose="02010609060101010101" pitchFamily="49" charset="-122"/>
              </a:rPr>
              <a:t>。</a:t>
            </a:r>
            <a:endParaRPr lang="en-US" altLang="zh-CN" sz="2400" dirty="0">
              <a:solidFill>
                <a:prstClr val="black"/>
              </a:solidFill>
              <a:ea typeface="仿宋" panose="02010609060101010101" pitchFamily="49" charset="-122"/>
            </a:endParaRPr>
          </a:p>
          <a:p>
            <a:pPr fontAlgn="base">
              <a:spcBef>
                <a:spcPct val="0"/>
              </a:spcBef>
              <a:spcAft>
                <a:spcPct val="0"/>
              </a:spcAft>
              <a:buFont typeface="Arial" panose="020B0604020202020204" pitchFamily="34" charset="0"/>
              <a:buNone/>
            </a:pPr>
            <a:r>
              <a:rPr lang="zh-CN" altLang="zh-CN" sz="2400" dirty="0">
                <a:solidFill>
                  <a:prstClr val="black"/>
                </a:solidFill>
                <a:ea typeface="仿宋" panose="02010609060101010101" pitchFamily="49" charset="-122"/>
              </a:rPr>
              <a:t>投资组合</a:t>
            </a:r>
            <a:r>
              <a:rPr lang="en-US" altLang="zh-CN" sz="2400" dirty="0">
                <a:solidFill>
                  <a:prstClr val="black"/>
                </a:solidFill>
                <a:ea typeface="仿宋" panose="02010609060101010101" pitchFamily="49" charset="-122"/>
              </a:rPr>
              <a:t>P</a:t>
            </a:r>
            <a:r>
              <a:rPr lang="zh-CN" altLang="zh-CN" sz="2400" dirty="0">
                <a:solidFill>
                  <a:prstClr val="black"/>
                </a:solidFill>
                <a:ea typeface="仿宋" panose="02010609060101010101" pitchFamily="49" charset="-122"/>
              </a:rPr>
              <a:t>的</a:t>
            </a:r>
            <a:r>
              <a:rPr lang="zh-CN" altLang="zh-CN" sz="2400" dirty="0">
                <a:solidFill>
                  <a:srgbClr val="FF0000"/>
                </a:solidFill>
                <a:ea typeface="仿宋" panose="02010609060101010101" pitchFamily="49" charset="-122"/>
              </a:rPr>
              <a:t>期望收益</a:t>
            </a:r>
            <a:r>
              <a:rPr lang="zh-CN" altLang="en-US" sz="2400" dirty="0">
                <a:solidFill>
                  <a:srgbClr val="FF0000"/>
                </a:solidFill>
                <a:ea typeface="仿宋" panose="02010609060101010101" pitchFamily="49" charset="-122"/>
              </a:rPr>
              <a:t>和</a:t>
            </a:r>
            <a:r>
              <a:rPr lang="zh-CN" altLang="zh-CN" sz="2400" dirty="0">
                <a:solidFill>
                  <a:srgbClr val="FF0000"/>
                </a:solidFill>
                <a:ea typeface="仿宋" panose="02010609060101010101" pitchFamily="49" charset="-122"/>
              </a:rPr>
              <a:t>标准差</a:t>
            </a:r>
            <a:r>
              <a:rPr lang="zh-CN" altLang="zh-CN" sz="2400" dirty="0">
                <a:solidFill>
                  <a:prstClr val="black"/>
                </a:solidFill>
                <a:ea typeface="仿宋" panose="02010609060101010101" pitchFamily="49" charset="-122"/>
              </a:rPr>
              <a:t>为：</a:t>
            </a:r>
            <a:endParaRPr lang="en-US" altLang="zh-CN" sz="2400" dirty="0">
              <a:solidFill>
                <a:prstClr val="black"/>
              </a:solidFill>
              <a:ea typeface="仿宋" panose="02010609060101010101" pitchFamily="49" charset="-122"/>
            </a:endParaRPr>
          </a:p>
          <a:p>
            <a:pPr fontAlgn="base">
              <a:spcBef>
                <a:spcPct val="0"/>
              </a:spcBef>
              <a:spcAft>
                <a:spcPct val="0"/>
              </a:spcAft>
              <a:buFont typeface="Arial" panose="020B0604020202020204" pitchFamily="34" charset="0"/>
              <a:buNone/>
            </a:pPr>
            <a:endParaRPr lang="en-US" altLang="zh-CN" sz="2400" dirty="0">
              <a:solidFill>
                <a:prstClr val="black"/>
              </a:solidFill>
              <a:ea typeface="仿宋" panose="02010609060101010101" pitchFamily="49" charset="-122"/>
            </a:endParaRPr>
          </a:p>
          <a:p>
            <a:pPr fontAlgn="base">
              <a:spcBef>
                <a:spcPct val="0"/>
              </a:spcBef>
              <a:spcAft>
                <a:spcPct val="0"/>
              </a:spcAft>
              <a:buFont typeface="Arial" panose="020B0604020202020204" pitchFamily="34" charset="0"/>
              <a:buNone/>
            </a:pPr>
            <a:endParaRPr lang="en-US" altLang="zh-CN" sz="2400" dirty="0">
              <a:solidFill>
                <a:prstClr val="black"/>
              </a:solidFill>
              <a:ea typeface="仿宋" panose="02010609060101010101" pitchFamily="49" charset="-122"/>
            </a:endParaRPr>
          </a:p>
          <a:p>
            <a:pPr fontAlgn="base">
              <a:spcBef>
                <a:spcPct val="0"/>
              </a:spcBef>
              <a:spcAft>
                <a:spcPct val="0"/>
              </a:spcAft>
              <a:buFont typeface="Arial" panose="020B0604020202020204" pitchFamily="34" charset="0"/>
              <a:buNone/>
            </a:pPr>
            <a:endParaRPr lang="en-US" altLang="zh-CN" sz="2400" dirty="0">
              <a:solidFill>
                <a:prstClr val="black"/>
              </a:solidFill>
              <a:ea typeface="仿宋" panose="02010609060101010101" pitchFamily="49" charset="-122"/>
            </a:endParaRPr>
          </a:p>
          <a:p>
            <a:pPr fontAlgn="base">
              <a:spcBef>
                <a:spcPct val="0"/>
              </a:spcBef>
              <a:spcAft>
                <a:spcPct val="0"/>
              </a:spcAft>
              <a:buFont typeface="Arial" panose="020B0604020202020204" pitchFamily="34" charset="0"/>
              <a:buNone/>
            </a:pPr>
            <a:r>
              <a:rPr lang="zh-CN" altLang="en-US" sz="2400" dirty="0">
                <a:solidFill>
                  <a:prstClr val="black"/>
                </a:solidFill>
                <a:ea typeface="仿宋" panose="02010609060101010101" pitchFamily="49" charset="-122"/>
              </a:rPr>
              <a:t>因此，</a:t>
            </a:r>
            <a:r>
              <a:rPr lang="en-US" altLang="zh-CN" sz="2400" dirty="0">
                <a:solidFill>
                  <a:srgbClr val="FF0000"/>
                </a:solidFill>
                <a:ea typeface="仿宋" panose="02010609060101010101" pitchFamily="49" charset="-122"/>
              </a:rPr>
              <a:t>MI</a:t>
            </a:r>
            <a:r>
              <a:rPr lang="zh-CN" altLang="en-US" sz="2400" dirty="0">
                <a:solidFill>
                  <a:srgbClr val="FF0000"/>
                </a:solidFill>
                <a:ea typeface="仿宋" panose="02010609060101010101" pitchFamily="49" charset="-122"/>
              </a:rPr>
              <a:t>虚线即所有投资组合</a:t>
            </a:r>
            <a:endParaRPr lang="en-US" altLang="zh-CN" sz="2400" dirty="0">
              <a:solidFill>
                <a:srgbClr val="FF0000"/>
              </a:solidFill>
              <a:ea typeface="仿宋" panose="02010609060101010101" pitchFamily="49" charset="-122"/>
            </a:endParaRPr>
          </a:p>
        </p:txBody>
      </p:sp>
      <p:sp>
        <p:nvSpPr>
          <p:cNvPr id="12"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graphicFrame>
        <p:nvGraphicFramePr>
          <p:cNvPr id="17" name="对象 16"/>
          <p:cNvGraphicFramePr>
            <a:graphicFrameLocks noChangeAspect="1"/>
          </p:cNvGraphicFramePr>
          <p:nvPr>
            <p:extLst/>
          </p:nvPr>
        </p:nvGraphicFramePr>
        <p:xfrm>
          <a:off x="6859916" y="3140968"/>
          <a:ext cx="4276644" cy="559770"/>
        </p:xfrm>
        <a:graphic>
          <a:graphicData uri="http://schemas.openxmlformats.org/presentationml/2006/ole">
            <mc:AlternateContent xmlns:mc="http://schemas.openxmlformats.org/markup-compatibility/2006">
              <mc:Choice xmlns:v="urn:schemas-microsoft-com:vml" Requires="v">
                <p:oleObj spid="_x0000_s48395" r:id="rId6" imgW="2005729" imgH="253890" progId="Equation.DSMT4">
                  <p:embed/>
                </p:oleObj>
              </mc:Choice>
              <mc:Fallback>
                <p:oleObj r:id="rId6" imgW="2005729"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9916" y="3140968"/>
                        <a:ext cx="4276644" cy="559770"/>
                      </a:xfrm>
                      <a:prstGeom prst="rect">
                        <a:avLst/>
                      </a:prstGeom>
                      <a:noFill/>
                    </p:spPr>
                  </p:pic>
                </p:oleObj>
              </mc:Fallback>
            </mc:AlternateContent>
          </a:graphicData>
        </a:graphic>
      </p:graphicFrame>
      <p:sp>
        <p:nvSpPr>
          <p:cNvPr id="18"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graphicFrame>
        <p:nvGraphicFramePr>
          <p:cNvPr id="19" name="对象 18"/>
          <p:cNvGraphicFramePr>
            <a:graphicFrameLocks noChangeAspect="1"/>
          </p:cNvGraphicFramePr>
          <p:nvPr>
            <p:extLst/>
          </p:nvPr>
        </p:nvGraphicFramePr>
        <p:xfrm>
          <a:off x="6859690" y="3717032"/>
          <a:ext cx="4924942" cy="496466"/>
        </p:xfrm>
        <a:graphic>
          <a:graphicData uri="http://schemas.openxmlformats.org/presentationml/2006/ole">
            <mc:AlternateContent xmlns:mc="http://schemas.openxmlformats.org/markup-compatibility/2006">
              <mc:Choice xmlns:v="urn:schemas-microsoft-com:vml" Requires="v">
                <p:oleObj spid="_x0000_s48396" r:id="rId8" imgW="2603500" imgH="254000" progId="Equation.DSMT4">
                  <p:embed/>
                </p:oleObj>
              </mc:Choice>
              <mc:Fallback>
                <p:oleObj r:id="rId8" imgW="2603500" imgH="254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9690" y="3717032"/>
                        <a:ext cx="4924942" cy="496466"/>
                      </a:xfrm>
                      <a:prstGeom prst="rect">
                        <a:avLst/>
                      </a:prstGeom>
                      <a:noFill/>
                    </p:spPr>
                  </p:pic>
                </p:oleObj>
              </mc:Fallback>
            </mc:AlternateContent>
          </a:graphicData>
        </a:graphic>
      </p:graphicFrame>
      <p:grpSp>
        <p:nvGrpSpPr>
          <p:cNvPr id="23" name="组合 22"/>
          <p:cNvGrpSpPr/>
          <p:nvPr/>
        </p:nvGrpSpPr>
        <p:grpSpPr>
          <a:xfrm>
            <a:off x="1271464" y="2677563"/>
            <a:ext cx="3024336" cy="1271235"/>
            <a:chOff x="7093277" y="2733829"/>
            <a:chExt cx="3024336" cy="1271235"/>
          </a:xfrm>
        </p:grpSpPr>
        <p:sp>
          <p:nvSpPr>
            <p:cNvPr id="21" name="矩形 20"/>
            <p:cNvSpPr/>
            <p:nvPr/>
          </p:nvSpPr>
          <p:spPr>
            <a:xfrm>
              <a:off x="7093277" y="2733829"/>
              <a:ext cx="3024336" cy="479148"/>
            </a:xfrm>
            <a:prstGeom prst="rect">
              <a:avLst/>
            </a:prstGeom>
            <a:noFill/>
            <a:ln>
              <a:noFill/>
            </a:ln>
          </p:spPr>
          <p:txBody>
            <a:bodyPr vert="horz" wrap="square" lIns="91440" tIns="45720" rIns="91440" bIns="45720" numCol="1" anchor="t" anchorCtr="0" compatLnSpc="1">
              <a:prstTxWarp prst="textNoShape">
                <a:avLst/>
              </a:prstTxWarp>
            </a:bodyPr>
            <a:lstStyle/>
            <a:p>
              <a:pPr algn="ctr" fontAlgn="base">
                <a:spcBef>
                  <a:spcPct val="20000"/>
                </a:spcBef>
                <a:spcAft>
                  <a:spcPct val="0"/>
                </a:spcAft>
                <a:buFont typeface="Arial" panose="020B0604020202020204" pitchFamily="34" charset="0"/>
                <a:buNone/>
              </a:pPr>
              <a:r>
                <a:rPr lang="zh-CN" altLang="en-US" sz="24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求解</a:t>
              </a:r>
              <a:r>
                <a:rPr lang="en-US" altLang="zh-CN" sz="24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MI</a:t>
              </a:r>
              <a:r>
                <a:rPr lang="zh-CN" altLang="en-US" sz="24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斜率</a:t>
              </a:r>
              <a:endParaRPr lang="zh-CN" altLang="zh-CN" sz="24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endParaRPr>
            </a:p>
          </p:txBody>
        </p:sp>
        <p:cxnSp>
          <p:nvCxnSpPr>
            <p:cNvPr id="22" name="直接箭头连接符 21"/>
            <p:cNvCxnSpPr/>
            <p:nvPr/>
          </p:nvCxnSpPr>
          <p:spPr>
            <a:xfrm>
              <a:off x="8616280" y="3212976"/>
              <a:ext cx="360040" cy="792088"/>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26" name="Rectangle 14"/>
          <p:cNvSpPr>
            <a:spLocks noChangeArrowheads="1"/>
          </p:cNvSpPr>
          <p:nvPr/>
        </p:nvSpPr>
        <p:spPr bwMode="auto">
          <a:xfrm>
            <a:off x="7062097" y="1305220"/>
            <a:ext cx="150672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grpSp>
        <p:nvGrpSpPr>
          <p:cNvPr id="30" name="组合 29"/>
          <p:cNvGrpSpPr/>
          <p:nvPr/>
        </p:nvGrpSpPr>
        <p:grpSpPr>
          <a:xfrm>
            <a:off x="6557949" y="4661927"/>
            <a:ext cx="5129903" cy="1306811"/>
            <a:chOff x="707966" y="5222912"/>
            <a:chExt cx="5129903" cy="1306811"/>
          </a:xfrm>
        </p:grpSpPr>
        <p:graphicFrame>
          <p:nvGraphicFramePr>
            <p:cNvPr id="27" name="对象 26"/>
            <p:cNvGraphicFramePr>
              <a:graphicFrameLocks noChangeAspect="1"/>
            </p:cNvGraphicFramePr>
            <p:nvPr>
              <p:extLst/>
            </p:nvPr>
          </p:nvGraphicFramePr>
          <p:xfrm>
            <a:off x="707966" y="5782965"/>
            <a:ext cx="5129903" cy="746758"/>
          </p:xfrm>
          <a:graphic>
            <a:graphicData uri="http://schemas.openxmlformats.org/presentationml/2006/ole">
              <mc:AlternateContent xmlns:mc="http://schemas.openxmlformats.org/markup-compatibility/2006">
                <mc:Choice xmlns:v="urn:schemas-microsoft-com:vml" Requires="v">
                  <p:oleObj spid="_x0000_s48397" r:id="rId10" imgW="3302000" imgH="469900" progId="Equation.DSMT4">
                    <p:embed/>
                  </p:oleObj>
                </mc:Choice>
                <mc:Fallback>
                  <p:oleObj r:id="rId10" imgW="3302000" imgH="4699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7966" y="5782965"/>
                          <a:ext cx="5129903" cy="746758"/>
                        </a:xfrm>
                        <a:prstGeom prst="rect">
                          <a:avLst/>
                        </a:prstGeom>
                        <a:solidFill>
                          <a:srgbClr val="FFFF66"/>
                        </a:solidFill>
                      </p:spPr>
                    </p:pic>
                  </p:oleObj>
                </mc:Fallback>
              </mc:AlternateContent>
            </a:graphicData>
          </a:graphic>
        </p:graphicFrame>
        <p:sp>
          <p:nvSpPr>
            <p:cNvPr id="29" name="右箭头 28"/>
            <p:cNvSpPr/>
            <p:nvPr/>
          </p:nvSpPr>
          <p:spPr>
            <a:xfrm rot="5400000">
              <a:off x="2922026" y="5196041"/>
              <a:ext cx="372142" cy="6489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31" name="竖排文字占位符 2"/>
            <p:cNvSpPr txBox="1">
              <a:spLocks/>
            </p:cNvSpPr>
            <p:nvPr/>
          </p:nvSpPr>
          <p:spPr bwMode="auto">
            <a:xfrm>
              <a:off x="3422824" y="5222912"/>
              <a:ext cx="15930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ts val="0"/>
                </a:spcBef>
                <a:buClr>
                  <a:srgbClr val="E12101"/>
                </a:buClr>
                <a:buFont typeface="Arial" panose="020B0604020202020204" pitchFamily="34" charset="0"/>
                <a:buNone/>
              </a:pPr>
              <a:r>
                <a:rPr lang="zh-CN" altLang="en-US" sz="2400" dirty="0">
                  <a:solidFill>
                    <a:srgbClr val="FF0000"/>
                  </a:solidFill>
                  <a:latin typeface="仿宋" panose="02010609060101010101" pitchFamily="49" charset="-122"/>
                </a:rPr>
                <a:t>代入，得</a:t>
              </a:r>
              <a:endParaRPr lang="en-US" altLang="zh-CN" sz="2400" dirty="0">
                <a:solidFill>
                  <a:srgbClr val="FF0000"/>
                </a:solidFill>
                <a:latin typeface="仿宋" panose="02010609060101010101" pitchFamily="49" charset="-122"/>
              </a:endParaRPr>
            </a:p>
          </p:txBody>
        </p:sp>
      </p:grpSp>
      <p:sp>
        <p:nvSpPr>
          <p:cNvPr id="2" name="圆角矩形 1"/>
          <p:cNvSpPr/>
          <p:nvPr/>
        </p:nvSpPr>
        <p:spPr>
          <a:xfrm>
            <a:off x="7394222" y="1350939"/>
            <a:ext cx="3471640" cy="44581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关键要素</a:t>
            </a:r>
            <a:r>
              <a:rPr lang="en-US" altLang="zh-CN" sz="2000" b="1" dirty="0" smtClean="0"/>
              <a:t>1</a:t>
            </a:r>
            <a:r>
              <a:rPr lang="zh-CN" altLang="en-US" sz="2000" b="1" dirty="0" smtClean="0"/>
              <a:t>：所有投资组合</a:t>
            </a:r>
            <a:endParaRPr lang="zh-CN" altLang="en-US" sz="2000" b="1" dirty="0"/>
          </a:p>
        </p:txBody>
      </p:sp>
    </p:spTree>
    <p:extLst>
      <p:ext uri="{BB962C8B-B14F-4D97-AF65-F5344CB8AC3E}">
        <p14:creationId xmlns:p14="http://schemas.microsoft.com/office/powerpoint/2010/main" val="15185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t>二、</a:t>
            </a:r>
            <a:r>
              <a:rPr lang="en-US" altLang="zh-CN" dirty="0" smtClean="0"/>
              <a:t> </a:t>
            </a:r>
            <a:r>
              <a:rPr lang="zh-CN" altLang="en-US" dirty="0"/>
              <a:t>资本资产定价</a:t>
            </a:r>
            <a:r>
              <a:rPr lang="zh-CN" altLang="en-US" dirty="0" smtClean="0"/>
              <a:t>模型：形成</a:t>
            </a:r>
            <a:endParaRPr lang="zh-CN" altLang="en-US" dirty="0"/>
          </a:p>
        </p:txBody>
      </p:sp>
      <p:sp>
        <p:nvSpPr>
          <p:cNvPr id="8" name="竖排文字占位符 2"/>
          <p:cNvSpPr>
            <a:spLocks noGrp="1"/>
          </p:cNvSpPr>
          <p:nvPr>
            <p:ph type="body" orient="vert" idx="1"/>
          </p:nvPr>
        </p:nvSpPr>
        <p:spPr>
          <a:xfrm>
            <a:off x="293028" y="1247250"/>
            <a:ext cx="6504379" cy="504056"/>
          </a:xfrm>
          <a:solidFill>
            <a:srgbClr val="FF0000"/>
          </a:solidFill>
          <a:ln>
            <a:noFill/>
          </a:ln>
        </p:spPr>
        <p:txBody>
          <a:bodyPr/>
          <a:lstStyle/>
          <a:p>
            <a:pPr marL="0" indent="0" eaLnBrk="1" hangingPunct="1">
              <a:spcBef>
                <a:spcPts val="0"/>
              </a:spcBef>
              <a:buClr>
                <a:srgbClr val="E12101"/>
              </a:buClr>
              <a:buNone/>
            </a:pPr>
            <a:r>
              <a:rPr lang="en-US" altLang="zh-CN" sz="2800" dirty="0">
                <a:solidFill>
                  <a:schemeClr val="bg1"/>
                </a:solidFill>
              </a:rPr>
              <a:t>3.</a:t>
            </a:r>
            <a:r>
              <a:rPr lang="zh-CN" altLang="en-US" sz="2800" dirty="0">
                <a:solidFill>
                  <a:schemeClr val="bg1"/>
                </a:solidFill>
              </a:rPr>
              <a:t>资本资产定价模型（</a:t>
            </a:r>
            <a:r>
              <a:rPr lang="en-US" altLang="zh-CN" sz="2800" dirty="0">
                <a:solidFill>
                  <a:schemeClr val="bg1"/>
                </a:solidFill>
              </a:rPr>
              <a:t>CAPM</a:t>
            </a:r>
            <a:r>
              <a:rPr lang="zh-CN" altLang="en-US" sz="2800" dirty="0">
                <a:solidFill>
                  <a:schemeClr val="bg1"/>
                </a:solidFill>
              </a:rPr>
              <a:t>）的推导</a:t>
            </a:r>
            <a:endParaRPr lang="en-US" altLang="zh-CN" sz="2400" b="0" dirty="0">
              <a:solidFill>
                <a:schemeClr val="bg1"/>
              </a:solidFill>
              <a:latin typeface="仿宋" panose="02010609060101010101" pitchFamily="49" charset="-122"/>
            </a:endParaRPr>
          </a:p>
        </p:txBody>
      </p:sp>
      <p:sp>
        <p:nvSpPr>
          <p:cNvPr id="9" name="矩形 8"/>
          <p:cNvSpPr/>
          <p:nvPr/>
        </p:nvSpPr>
        <p:spPr>
          <a:xfrm>
            <a:off x="293028" y="2365984"/>
            <a:ext cx="4445578" cy="1991019"/>
          </a:xfrm>
          <a:prstGeom prst="rect">
            <a:avLst/>
          </a:prstGeom>
          <a:solidFill>
            <a:srgbClr val="FFFF66"/>
          </a:solidFill>
          <a:ln>
            <a:noFill/>
          </a:ln>
        </p:spPr>
        <p:txBody>
          <a:bodyPr vert="horz" wrap="square" lIns="91440" tIns="45720" rIns="91440" bIns="45720" numCol="1" anchor="t" anchorCtr="0" compatLnSpc="1">
            <a:prstTxWarp prst="textNoShape">
              <a:avLst/>
            </a:prstTxWarp>
          </a:bodyPr>
          <a:lstStyle/>
          <a:p>
            <a:pPr fontAlgn="base">
              <a:spcBef>
                <a:spcPct val="20000"/>
              </a:spcBef>
              <a:spcAft>
                <a:spcPct val="0"/>
              </a:spcAft>
              <a:buFont typeface="Arial" panose="020B0604020202020204" pitchFamily="34" charset="0"/>
              <a:buNone/>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考虑到市场均衡的含义，虚线段从端点</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I</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向端点</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，斜率不断增大，并最终在</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处其斜率与</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CML</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斜率相等。在端点</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处，</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x</a:t>
            </a:r>
            <a:r>
              <a:rPr lang="en-US" altLang="zh-CN" sz="2400" b="1" baseline="-25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i</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=0</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，且</a:t>
            </a:r>
            <a:r>
              <a:rPr lang="en-US" altLang="zh-CN" sz="2400" b="1"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σ</a:t>
            </a:r>
            <a:r>
              <a:rPr lang="en-US" altLang="zh-CN" sz="2400" b="1" baseline="-25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p</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lang="en-US" altLang="zh-CN" sz="2400" b="1"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σ</a:t>
            </a:r>
            <a:r>
              <a:rPr lang="en-US" altLang="zh-CN" sz="2400" b="1" baseline="-25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，代入</a:t>
            </a:r>
            <a:endParaRPr lang="zh-CN"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graphicFrame>
        <p:nvGraphicFramePr>
          <p:cNvPr id="4" name="对象 3"/>
          <p:cNvGraphicFramePr>
            <a:graphicFrameLocks noChangeAspect="1"/>
          </p:cNvGraphicFramePr>
          <p:nvPr>
            <p:extLst/>
          </p:nvPr>
        </p:nvGraphicFramePr>
        <p:xfrm>
          <a:off x="571601" y="4481107"/>
          <a:ext cx="3888432" cy="1004876"/>
        </p:xfrm>
        <a:graphic>
          <a:graphicData uri="http://schemas.openxmlformats.org/presentationml/2006/ole">
            <mc:AlternateContent xmlns:mc="http://schemas.openxmlformats.org/markup-compatibility/2006">
              <mc:Choice xmlns:v="urn:schemas-microsoft-com:vml" Requires="v">
                <p:oleObj spid="_x0000_s49352" r:id="rId4" imgW="1866900" imgH="469900" progId="Equation.DSMT4">
                  <p:embed/>
                </p:oleObj>
              </mc:Choice>
              <mc:Fallback>
                <p:oleObj r:id="rId4" imgW="1866900" imgH="469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01" y="4481107"/>
                        <a:ext cx="3888432" cy="1004876"/>
                      </a:xfrm>
                      <a:prstGeom prst="rect">
                        <a:avLst/>
                      </a:prstGeom>
                      <a:noFill/>
                    </p:spPr>
                  </p:pic>
                </p:oleObj>
              </mc:Fallback>
            </mc:AlternateContent>
          </a:graphicData>
        </a:graphic>
      </p:graphicFrame>
      <p:sp>
        <p:nvSpPr>
          <p:cNvPr id="12" name="矩形 11"/>
          <p:cNvSpPr/>
          <p:nvPr/>
        </p:nvSpPr>
        <p:spPr>
          <a:xfrm>
            <a:off x="5159896" y="2382374"/>
            <a:ext cx="2391039" cy="1998956"/>
          </a:xfrm>
          <a:prstGeom prst="rect">
            <a:avLst/>
          </a:prstGeom>
          <a:solidFill>
            <a:srgbClr val="FFFF66"/>
          </a:solidFill>
          <a:ln>
            <a:noFill/>
          </a:ln>
        </p:spPr>
        <p:txBody>
          <a:bodyPr vert="horz" wrap="square" lIns="91440" tIns="45720" rIns="91440" bIns="45720" numCol="1" anchor="t" anchorCtr="0" compatLnSpc="1">
            <a:prstTxWarp prst="textNoShape">
              <a:avLst/>
            </a:prstTxWarp>
          </a:bodyPr>
          <a:lstStyle/>
          <a:p>
            <a:pPr algn="ctr" fontAlgn="base">
              <a:lnSpc>
                <a:spcPct val="200000"/>
              </a:lnSpc>
              <a:spcBef>
                <a:spcPct val="20000"/>
              </a:spcBef>
              <a:spcAft>
                <a:spcPct val="0"/>
              </a:spcAft>
              <a:buFont typeface="Arial" panose="020B0604020202020204" pitchFamily="34" charset="0"/>
              <a:buNone/>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资本市场线斜率</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CML</a:t>
            </a:r>
            <a:endParaRPr lang="zh-CN"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graphicFrame>
        <p:nvGraphicFramePr>
          <p:cNvPr id="11" name="对象 10"/>
          <p:cNvGraphicFramePr>
            <a:graphicFrameLocks noChangeAspect="1"/>
          </p:cNvGraphicFramePr>
          <p:nvPr>
            <p:extLst/>
          </p:nvPr>
        </p:nvGraphicFramePr>
        <p:xfrm>
          <a:off x="5321266" y="4460120"/>
          <a:ext cx="1777430" cy="1088676"/>
        </p:xfrm>
        <a:graphic>
          <a:graphicData uri="http://schemas.openxmlformats.org/presentationml/2006/ole">
            <mc:AlternateContent xmlns:mc="http://schemas.openxmlformats.org/markup-compatibility/2006">
              <mc:Choice xmlns:v="urn:schemas-microsoft-com:vml" Requires="v">
                <p:oleObj spid="_x0000_s49353" r:id="rId6" imgW="762000" imgH="457200" progId="Equation.DSMT4">
                  <p:embed/>
                </p:oleObj>
              </mc:Choice>
              <mc:Fallback>
                <p:oleObj r:id="rId6" imgW="76200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1266" y="4460120"/>
                        <a:ext cx="1777430" cy="1088676"/>
                      </a:xfrm>
                      <a:prstGeom prst="rect">
                        <a:avLst/>
                      </a:prstGeom>
                      <a:noFill/>
                    </p:spPr>
                  </p:pic>
                </p:oleObj>
              </mc:Fallback>
            </mc:AlternateContent>
          </a:graphicData>
        </a:graphic>
      </p:graphicFrame>
      <p:sp>
        <p:nvSpPr>
          <p:cNvPr id="13" name="文本框 12"/>
          <p:cNvSpPr txBox="1"/>
          <p:nvPr/>
        </p:nvSpPr>
        <p:spPr>
          <a:xfrm>
            <a:off x="4396787" y="4595036"/>
            <a:ext cx="1022887" cy="707886"/>
          </a:xfrm>
          <a:prstGeom prst="rect">
            <a:avLst/>
          </a:prstGeom>
          <a:noFill/>
        </p:spPr>
        <p:txBody>
          <a:bodyPr wrap="square" rtlCol="0">
            <a:spAutoFit/>
          </a:bodyPr>
          <a:lstStyle/>
          <a:p>
            <a:pPr algn="ctr" fontAlgn="base">
              <a:spcBef>
                <a:spcPct val="0"/>
              </a:spcBef>
              <a:spcAft>
                <a:spcPct val="0"/>
              </a:spcAft>
            </a:pPr>
            <a:r>
              <a:rPr lang="en-US" altLang="zh-CN" sz="4000" b="1" dirty="0">
                <a:solidFill>
                  <a:srgbClr val="FF0000"/>
                </a:solidFill>
                <a:latin typeface="Arial" panose="020B0604020202020204" pitchFamily="34" charset="0"/>
              </a:rPr>
              <a:t>=</a:t>
            </a:r>
            <a:endParaRPr lang="zh-CN" altLang="en-US" sz="4000" b="1" dirty="0">
              <a:solidFill>
                <a:srgbClr val="FF0000"/>
              </a:solidFill>
              <a:latin typeface="Arial" panose="020B0604020202020204" pitchFamily="34" charset="0"/>
            </a:endParaRPr>
          </a:p>
        </p:txBody>
      </p:sp>
      <p:sp>
        <p:nvSpPr>
          <p:cNvPr id="16" name="右箭头 15"/>
          <p:cNvSpPr/>
          <p:nvPr/>
        </p:nvSpPr>
        <p:spPr>
          <a:xfrm>
            <a:off x="7415668" y="4731517"/>
            <a:ext cx="636486" cy="5040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4"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8"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graphicFrame>
        <p:nvGraphicFramePr>
          <p:cNvPr id="19" name="对象 18"/>
          <p:cNvGraphicFramePr>
            <a:graphicFrameLocks noChangeAspect="1"/>
          </p:cNvGraphicFramePr>
          <p:nvPr>
            <p:extLst/>
          </p:nvPr>
        </p:nvGraphicFramePr>
        <p:xfrm>
          <a:off x="8256240" y="4565781"/>
          <a:ext cx="3824276" cy="845569"/>
        </p:xfrm>
        <a:graphic>
          <a:graphicData uri="http://schemas.openxmlformats.org/presentationml/2006/ole">
            <mc:AlternateContent xmlns:mc="http://schemas.openxmlformats.org/markup-compatibility/2006">
              <mc:Choice xmlns:v="urn:schemas-microsoft-com:vml" Requires="v">
                <p:oleObj spid="_x0000_s49354" r:id="rId8" imgW="2082800" imgH="457200" progId="Equation.DSMT4">
                  <p:embed/>
                </p:oleObj>
              </mc:Choice>
              <mc:Fallback>
                <p:oleObj r:id="rId8" imgW="2082800" imgH="457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6240" y="4565781"/>
                        <a:ext cx="3824276" cy="845569"/>
                      </a:xfrm>
                      <a:prstGeom prst="rect">
                        <a:avLst/>
                      </a:prstGeom>
                      <a:solidFill>
                        <a:srgbClr val="FFFF66"/>
                      </a:solidFill>
                    </p:spPr>
                  </p:pic>
                </p:oleObj>
              </mc:Fallback>
            </mc:AlternateContent>
          </a:graphicData>
        </a:graphic>
      </p:graphicFrame>
      <p:sp>
        <p:nvSpPr>
          <p:cNvPr id="2" name="圆角矩形 1"/>
          <p:cNvSpPr/>
          <p:nvPr/>
        </p:nvSpPr>
        <p:spPr>
          <a:xfrm>
            <a:off x="7550935" y="1553378"/>
            <a:ext cx="4270164"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关键要素</a:t>
            </a:r>
            <a:r>
              <a:rPr lang="en-US" altLang="zh-CN" sz="2400" b="1" dirty="0" smtClean="0"/>
              <a:t>2</a:t>
            </a:r>
            <a:r>
              <a:rPr lang="zh-CN" altLang="en-US" sz="2400" b="1" dirty="0" smtClean="0"/>
              <a:t>：资本市场线斜率</a:t>
            </a:r>
            <a:endParaRPr lang="zh-CN" altLang="en-US" sz="2400" b="1" dirty="0"/>
          </a:p>
        </p:txBody>
      </p:sp>
    </p:spTree>
    <p:extLst>
      <p:ext uri="{BB962C8B-B14F-4D97-AF65-F5344CB8AC3E}">
        <p14:creationId xmlns:p14="http://schemas.microsoft.com/office/powerpoint/2010/main" val="3131430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t>二、</a:t>
            </a:r>
            <a:r>
              <a:rPr lang="en-US" altLang="zh-CN" dirty="0" smtClean="0"/>
              <a:t>  </a:t>
            </a:r>
            <a:r>
              <a:rPr lang="zh-CN" altLang="en-US" dirty="0"/>
              <a:t>资本资产定价</a:t>
            </a:r>
            <a:r>
              <a:rPr lang="zh-CN" altLang="en-US" dirty="0" smtClean="0"/>
              <a:t>模型：结果</a:t>
            </a:r>
            <a:endParaRPr lang="zh-CN" altLang="en-US" dirty="0"/>
          </a:p>
        </p:txBody>
      </p:sp>
      <p:sp>
        <p:nvSpPr>
          <p:cNvPr id="8" name="竖排文字占位符 2"/>
          <p:cNvSpPr>
            <a:spLocks noGrp="1"/>
          </p:cNvSpPr>
          <p:nvPr>
            <p:ph type="body" orient="vert" idx="1"/>
          </p:nvPr>
        </p:nvSpPr>
        <p:spPr>
          <a:xfrm>
            <a:off x="0" y="1057966"/>
            <a:ext cx="6384032" cy="504056"/>
          </a:xfrm>
          <a:solidFill>
            <a:srgbClr val="FF0000"/>
          </a:solidFill>
          <a:ln>
            <a:noFill/>
          </a:ln>
        </p:spPr>
        <p:txBody>
          <a:bodyPr/>
          <a:lstStyle/>
          <a:p>
            <a:pPr marL="0" indent="0" eaLnBrk="1" hangingPunct="1">
              <a:spcBef>
                <a:spcPts val="0"/>
              </a:spcBef>
              <a:buClr>
                <a:srgbClr val="E12101"/>
              </a:buClr>
              <a:buNone/>
            </a:pPr>
            <a:r>
              <a:rPr lang="en-US" altLang="zh-CN" sz="2800" dirty="0">
                <a:solidFill>
                  <a:schemeClr val="bg1"/>
                </a:solidFill>
              </a:rPr>
              <a:t>3.</a:t>
            </a:r>
            <a:r>
              <a:rPr lang="zh-CN" altLang="en-US" sz="2800" dirty="0">
                <a:solidFill>
                  <a:schemeClr val="bg1"/>
                </a:solidFill>
              </a:rPr>
              <a:t>资本资产定价模型（</a:t>
            </a:r>
            <a:r>
              <a:rPr lang="en-US" altLang="zh-CN" sz="2800" dirty="0">
                <a:solidFill>
                  <a:schemeClr val="bg1"/>
                </a:solidFill>
              </a:rPr>
              <a:t>CAPM</a:t>
            </a:r>
            <a:r>
              <a:rPr lang="zh-CN" altLang="en-US" sz="2800" dirty="0">
                <a:solidFill>
                  <a:schemeClr val="bg1"/>
                </a:solidFill>
              </a:rPr>
              <a:t>）的推导</a:t>
            </a:r>
            <a:endParaRPr lang="en-US" altLang="zh-CN" sz="2400" b="0" dirty="0">
              <a:solidFill>
                <a:schemeClr val="bg1"/>
              </a:solidFill>
              <a:latin typeface="仿宋" panose="02010609060101010101" pitchFamily="49" charset="-122"/>
            </a:endParaRPr>
          </a:p>
        </p:txBody>
      </p:sp>
      <p:sp>
        <p:nvSpPr>
          <p:cNvPr id="14"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8"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graphicFrame>
        <p:nvGraphicFramePr>
          <p:cNvPr id="20" name="对象 19"/>
          <p:cNvGraphicFramePr>
            <a:graphicFrameLocks noChangeAspect="1"/>
          </p:cNvGraphicFramePr>
          <p:nvPr>
            <p:extLst/>
          </p:nvPr>
        </p:nvGraphicFramePr>
        <p:xfrm>
          <a:off x="1559496" y="2551236"/>
          <a:ext cx="3324225" cy="865478"/>
        </p:xfrm>
        <a:graphic>
          <a:graphicData uri="http://schemas.openxmlformats.org/presentationml/2006/ole">
            <mc:AlternateContent xmlns:mc="http://schemas.openxmlformats.org/markup-compatibility/2006">
              <mc:Choice xmlns:v="urn:schemas-microsoft-com:vml" Requires="v">
                <p:oleObj spid="_x0000_s50376" r:id="rId4" imgW="1778000" imgH="457200" progId="Equation.DSMT4">
                  <p:embed/>
                </p:oleObj>
              </mc:Choice>
              <mc:Fallback>
                <p:oleObj r:id="rId4" imgW="17780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496" y="2551236"/>
                        <a:ext cx="3324225" cy="865478"/>
                      </a:xfrm>
                      <a:prstGeom prst="rect">
                        <a:avLst/>
                      </a:prstGeom>
                      <a:solidFill>
                        <a:srgbClr val="CDFFFF"/>
                      </a:solidFill>
                    </p:spPr>
                  </p:pic>
                </p:oleObj>
              </mc:Fallback>
            </mc:AlternateContent>
          </a:graphicData>
        </a:graphic>
      </p:graphicFrame>
      <p:sp>
        <p:nvSpPr>
          <p:cNvPr id="21" name="右箭头 20"/>
          <p:cNvSpPr/>
          <p:nvPr/>
        </p:nvSpPr>
        <p:spPr>
          <a:xfrm>
            <a:off x="695400" y="2723072"/>
            <a:ext cx="636486" cy="5040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3" name="竖排文字占位符 2"/>
          <p:cNvSpPr txBox="1">
            <a:spLocks/>
          </p:cNvSpPr>
          <p:nvPr/>
        </p:nvSpPr>
        <p:spPr bwMode="auto">
          <a:xfrm>
            <a:off x="360548" y="3411368"/>
            <a:ext cx="9551876" cy="308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ts val="0"/>
              </a:spcBef>
              <a:buFont typeface="Arial" panose="020B0604020202020204" pitchFamily="34" charset="0"/>
              <a:buNone/>
            </a:pPr>
            <a:r>
              <a:rPr lang="zh-CN" altLang="en-US" sz="2800" dirty="0">
                <a:solidFill>
                  <a:prstClr val="black"/>
                </a:solidFill>
              </a:rPr>
              <a:t>设            ，则上式可以变换为</a:t>
            </a:r>
            <a:r>
              <a:rPr lang="en-US" altLang="zh-CN" sz="2800" dirty="0">
                <a:solidFill>
                  <a:srgbClr val="FF0000"/>
                </a:solidFill>
              </a:rPr>
              <a:t>CAPM</a:t>
            </a:r>
            <a:r>
              <a:rPr lang="zh-CN" altLang="en-US" sz="2800" dirty="0">
                <a:solidFill>
                  <a:srgbClr val="FF0000"/>
                </a:solidFill>
              </a:rPr>
              <a:t>的一般表达形式</a:t>
            </a:r>
            <a:r>
              <a:rPr lang="zh-CN" altLang="en-US" sz="2800" dirty="0">
                <a:solidFill>
                  <a:prstClr val="black"/>
                </a:solidFill>
              </a:rPr>
              <a:t>：</a:t>
            </a:r>
            <a:endParaRPr lang="en-US" altLang="zh-CN" sz="2800" dirty="0">
              <a:solidFill>
                <a:prstClr val="black"/>
              </a:solidFill>
            </a:endParaRPr>
          </a:p>
          <a:p>
            <a:pPr marL="0" indent="0" eaLnBrk="1" hangingPunct="1">
              <a:spcBef>
                <a:spcPts val="0"/>
              </a:spcBef>
              <a:buFont typeface="Arial" panose="020B0604020202020204" pitchFamily="34" charset="0"/>
              <a:buNone/>
            </a:pPr>
            <a:endParaRPr lang="en-US" altLang="zh-CN" sz="2800" dirty="0">
              <a:solidFill>
                <a:srgbClr val="C00000"/>
              </a:solidFill>
            </a:endParaRPr>
          </a:p>
          <a:p>
            <a:pPr marL="0" indent="0" eaLnBrk="1" hangingPunct="1">
              <a:spcBef>
                <a:spcPts val="0"/>
              </a:spcBef>
              <a:buFont typeface="Arial" panose="020B0604020202020204" pitchFamily="34" charset="0"/>
              <a:buNone/>
            </a:pPr>
            <a:endParaRPr lang="en-US" altLang="zh-CN" sz="2800" dirty="0">
              <a:solidFill>
                <a:srgbClr val="C00000"/>
              </a:solidFill>
            </a:endParaRPr>
          </a:p>
          <a:p>
            <a:pPr marL="0" indent="0" eaLnBrk="1" hangingPunct="1">
              <a:spcBef>
                <a:spcPts val="0"/>
              </a:spcBef>
              <a:buFont typeface="Arial" panose="020B0604020202020204" pitchFamily="34" charset="0"/>
              <a:buNone/>
            </a:pPr>
            <a:r>
              <a:rPr lang="zh-CN" altLang="en-US" sz="2400" dirty="0">
                <a:solidFill>
                  <a:prstClr val="black"/>
                </a:solidFill>
              </a:rPr>
              <a:t>其中， </a:t>
            </a:r>
            <a:r>
              <a:rPr lang="en-US" altLang="zh-CN" sz="2400" dirty="0">
                <a:solidFill>
                  <a:srgbClr val="0000FF"/>
                </a:solidFill>
              </a:rPr>
              <a:t>E(</a:t>
            </a:r>
            <a:r>
              <a:rPr lang="en-US" altLang="zh-CN" sz="2400" i="1" dirty="0" err="1">
                <a:solidFill>
                  <a:srgbClr val="0000FF"/>
                </a:solidFill>
              </a:rPr>
              <a:t>R</a:t>
            </a:r>
            <a:r>
              <a:rPr lang="en-US" altLang="zh-CN" sz="2400" baseline="-25000" dirty="0" err="1">
                <a:solidFill>
                  <a:srgbClr val="0000FF"/>
                </a:solidFill>
              </a:rPr>
              <a:t>i</a:t>
            </a:r>
            <a:r>
              <a:rPr lang="en-US" altLang="zh-CN" sz="2400" dirty="0">
                <a:solidFill>
                  <a:srgbClr val="0000FF"/>
                </a:solidFill>
              </a:rPr>
              <a:t>)</a:t>
            </a:r>
            <a:r>
              <a:rPr lang="en-US" altLang="zh-CN" sz="2400" dirty="0">
                <a:solidFill>
                  <a:prstClr val="black"/>
                </a:solidFill>
              </a:rPr>
              <a:t> —</a:t>
            </a:r>
            <a:r>
              <a:rPr lang="zh-CN" altLang="en-US" sz="2400" dirty="0">
                <a:solidFill>
                  <a:prstClr val="black"/>
                </a:solidFill>
              </a:rPr>
              <a:t>资产</a:t>
            </a:r>
            <a:r>
              <a:rPr lang="en-US" altLang="zh-CN" sz="2400" dirty="0" err="1">
                <a:solidFill>
                  <a:prstClr val="black"/>
                </a:solidFill>
              </a:rPr>
              <a:t>i</a:t>
            </a:r>
            <a:r>
              <a:rPr lang="zh-CN" altLang="en-US" sz="2400" dirty="0">
                <a:solidFill>
                  <a:prstClr val="black"/>
                </a:solidFill>
              </a:rPr>
              <a:t>的期望收益；</a:t>
            </a:r>
          </a:p>
          <a:p>
            <a:pPr marL="0" indent="0" eaLnBrk="1" hangingPunct="1">
              <a:spcBef>
                <a:spcPts val="0"/>
              </a:spcBef>
              <a:buFont typeface="Arial" panose="020B0604020202020204" pitchFamily="34" charset="0"/>
              <a:buNone/>
            </a:pPr>
            <a:r>
              <a:rPr lang="en-US" altLang="zh-CN" sz="2400" dirty="0">
                <a:solidFill>
                  <a:prstClr val="black"/>
                </a:solidFill>
              </a:rPr>
              <a:t>             </a:t>
            </a:r>
            <a:r>
              <a:rPr lang="en-US" altLang="zh-CN" sz="2400" i="1" dirty="0" err="1">
                <a:solidFill>
                  <a:srgbClr val="0000FF"/>
                </a:solidFill>
              </a:rPr>
              <a:t>R</a:t>
            </a:r>
            <a:r>
              <a:rPr lang="en-US" altLang="zh-CN" sz="2400" baseline="-25000" dirty="0" err="1">
                <a:solidFill>
                  <a:srgbClr val="0000FF"/>
                </a:solidFill>
              </a:rPr>
              <a:t>f</a:t>
            </a:r>
            <a:r>
              <a:rPr lang="en-US" altLang="zh-CN" sz="2400" baseline="-25000" dirty="0">
                <a:solidFill>
                  <a:srgbClr val="0000FF"/>
                </a:solidFill>
              </a:rPr>
              <a:t> </a:t>
            </a:r>
            <a:r>
              <a:rPr lang="en-US" altLang="zh-CN" sz="2400" dirty="0">
                <a:solidFill>
                  <a:prstClr val="black"/>
                </a:solidFill>
              </a:rPr>
              <a:t>      —</a:t>
            </a:r>
            <a:r>
              <a:rPr lang="zh-CN" altLang="en-US" sz="2400" dirty="0">
                <a:solidFill>
                  <a:prstClr val="black"/>
                </a:solidFill>
              </a:rPr>
              <a:t>无风险收益率；</a:t>
            </a:r>
          </a:p>
          <a:p>
            <a:pPr marL="0" indent="0" eaLnBrk="1" hangingPunct="1">
              <a:spcBef>
                <a:spcPts val="0"/>
              </a:spcBef>
              <a:buFont typeface="Arial" panose="020B0604020202020204" pitchFamily="34" charset="0"/>
              <a:buNone/>
            </a:pPr>
            <a:r>
              <a:rPr lang="en-US" altLang="zh-CN" sz="2400" dirty="0">
                <a:solidFill>
                  <a:prstClr val="black"/>
                </a:solidFill>
              </a:rPr>
              <a:t>             </a:t>
            </a:r>
            <a:r>
              <a:rPr lang="en-US" altLang="zh-CN" sz="2400" dirty="0">
                <a:solidFill>
                  <a:srgbClr val="0000FF"/>
                </a:solidFill>
              </a:rPr>
              <a:t>E(</a:t>
            </a:r>
            <a:r>
              <a:rPr lang="en-US" altLang="zh-CN" sz="2400" i="1" dirty="0">
                <a:solidFill>
                  <a:srgbClr val="0000FF"/>
                </a:solidFill>
              </a:rPr>
              <a:t>R</a:t>
            </a:r>
            <a:r>
              <a:rPr lang="en-US" altLang="zh-CN" sz="2400" baseline="-25000" dirty="0">
                <a:solidFill>
                  <a:srgbClr val="0000FF"/>
                </a:solidFill>
              </a:rPr>
              <a:t>m</a:t>
            </a:r>
            <a:r>
              <a:rPr lang="en-US" altLang="zh-CN" sz="2400" dirty="0">
                <a:solidFill>
                  <a:srgbClr val="0000FF"/>
                </a:solidFill>
              </a:rPr>
              <a:t>) </a:t>
            </a:r>
            <a:r>
              <a:rPr lang="en-US" altLang="zh-CN" sz="2400" dirty="0">
                <a:solidFill>
                  <a:prstClr val="black"/>
                </a:solidFill>
              </a:rPr>
              <a:t>—</a:t>
            </a:r>
            <a:r>
              <a:rPr lang="zh-CN" altLang="en-US" sz="2400" dirty="0">
                <a:solidFill>
                  <a:prstClr val="black"/>
                </a:solidFill>
              </a:rPr>
              <a:t>市场投资组合的期望收益；</a:t>
            </a:r>
          </a:p>
          <a:p>
            <a:pPr marL="0" indent="0" eaLnBrk="1" hangingPunct="1">
              <a:spcBef>
                <a:spcPts val="0"/>
              </a:spcBef>
              <a:buFont typeface="Arial" panose="020B0604020202020204" pitchFamily="34" charset="0"/>
              <a:buNone/>
            </a:pPr>
            <a:r>
              <a:rPr lang="en-US" altLang="zh-CN" sz="2400" dirty="0">
                <a:solidFill>
                  <a:prstClr val="black"/>
                </a:solidFill>
              </a:rPr>
              <a:t>             </a:t>
            </a:r>
            <a:r>
              <a:rPr lang="en-US" altLang="zh-CN" sz="2400" i="1" dirty="0">
                <a:solidFill>
                  <a:srgbClr val="0000FF"/>
                </a:solidFill>
              </a:rPr>
              <a:t>β</a:t>
            </a:r>
            <a:r>
              <a:rPr lang="en-US" altLang="zh-CN" sz="2400" baseline="-25000" dirty="0" err="1">
                <a:solidFill>
                  <a:srgbClr val="0000FF"/>
                </a:solidFill>
              </a:rPr>
              <a:t>i</a:t>
            </a:r>
            <a:r>
              <a:rPr lang="en-US" altLang="zh-CN" sz="2400" dirty="0">
                <a:solidFill>
                  <a:prstClr val="black"/>
                </a:solidFill>
              </a:rPr>
              <a:t>    —</a:t>
            </a:r>
            <a:r>
              <a:rPr lang="zh-CN" altLang="en-US" sz="2400" dirty="0">
                <a:solidFill>
                  <a:prstClr val="black"/>
                </a:solidFill>
              </a:rPr>
              <a:t>资产</a:t>
            </a:r>
            <a:r>
              <a:rPr lang="en-US" altLang="zh-CN" sz="2400" dirty="0" err="1">
                <a:solidFill>
                  <a:prstClr val="black"/>
                </a:solidFill>
              </a:rPr>
              <a:t>i</a:t>
            </a:r>
            <a:r>
              <a:rPr lang="zh-CN" altLang="en-US" sz="2400" dirty="0">
                <a:solidFill>
                  <a:prstClr val="black"/>
                </a:solidFill>
              </a:rPr>
              <a:t>的贝塔系数。   </a:t>
            </a:r>
          </a:p>
          <a:p>
            <a:pPr marL="609600" indent="-609600" eaLnBrk="1" hangingPunct="1">
              <a:lnSpc>
                <a:spcPct val="80000"/>
              </a:lnSpc>
              <a:buFont typeface="Arial" panose="020B0604020202020204" pitchFamily="34" charset="0"/>
              <a:buNone/>
            </a:pPr>
            <a:r>
              <a:rPr lang="zh-CN" altLang="en-US" sz="2400" dirty="0">
                <a:solidFill>
                  <a:prstClr val="black"/>
                </a:solidFill>
              </a:rPr>
              <a:t> </a:t>
            </a:r>
            <a:endParaRPr lang="en-US" altLang="zh-CN" sz="2400" dirty="0">
              <a:solidFill>
                <a:prstClr val="black"/>
              </a:solidFill>
            </a:endParaRPr>
          </a:p>
        </p:txBody>
      </p:sp>
      <p:sp>
        <p:nvSpPr>
          <p:cNvPr id="22"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graphicFrame>
        <p:nvGraphicFramePr>
          <p:cNvPr id="24" name="对象 23"/>
          <p:cNvGraphicFramePr>
            <a:graphicFrameLocks noChangeAspect="1"/>
          </p:cNvGraphicFramePr>
          <p:nvPr/>
        </p:nvGraphicFramePr>
        <p:xfrm>
          <a:off x="839416" y="3284984"/>
          <a:ext cx="1001760" cy="831970"/>
        </p:xfrm>
        <a:graphic>
          <a:graphicData uri="http://schemas.openxmlformats.org/presentationml/2006/ole">
            <mc:AlternateContent xmlns:mc="http://schemas.openxmlformats.org/markup-compatibility/2006">
              <mc:Choice xmlns:v="urn:schemas-microsoft-com:vml" Requires="v">
                <p:oleObj spid="_x0000_s50377" r:id="rId6" imgW="558800" imgH="457200" progId="Equation.DSMT4">
                  <p:embed/>
                </p:oleObj>
              </mc:Choice>
              <mc:Fallback>
                <p:oleObj r:id="rId6" imgW="55880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416" y="3284984"/>
                        <a:ext cx="1001760" cy="831970"/>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nvPr>
        </p:nvGraphicFramePr>
        <p:xfrm>
          <a:off x="4004392" y="4110259"/>
          <a:ext cx="4218979" cy="572065"/>
        </p:xfrm>
        <a:graphic>
          <a:graphicData uri="http://schemas.openxmlformats.org/presentationml/2006/ole">
            <mc:AlternateContent xmlns:mc="http://schemas.openxmlformats.org/markup-compatibility/2006">
              <mc:Choice xmlns:v="urn:schemas-microsoft-com:vml" Requires="v">
                <p:oleObj spid="_x0000_s50378" r:id="rId8" imgW="1778000" imgH="241300" progId="Equation.DSMT4">
                  <p:embed/>
                </p:oleObj>
              </mc:Choice>
              <mc:Fallback>
                <p:oleObj r:id="rId8" imgW="1778000" imgH="2413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4392" y="4110259"/>
                        <a:ext cx="4218979" cy="572065"/>
                      </a:xfrm>
                      <a:prstGeom prst="rect">
                        <a:avLst/>
                      </a:prstGeom>
                      <a:solidFill>
                        <a:srgbClr val="CCFFCC"/>
                      </a:solidFill>
                    </p:spPr>
                  </p:pic>
                </p:oleObj>
              </mc:Fallback>
            </mc:AlternateContent>
          </a:graphicData>
        </a:graphic>
      </p:graphicFrame>
      <p:sp>
        <p:nvSpPr>
          <p:cNvPr id="28" name="矩形 27"/>
          <p:cNvSpPr/>
          <p:nvPr/>
        </p:nvSpPr>
        <p:spPr>
          <a:xfrm>
            <a:off x="8449471" y="5242138"/>
            <a:ext cx="1723549" cy="400110"/>
          </a:xfrm>
          <a:prstGeom prst="rect">
            <a:avLst/>
          </a:prstGeom>
          <a:solidFill>
            <a:srgbClr val="FFFF66"/>
          </a:solidFill>
          <a:ln>
            <a:solidFill>
              <a:srgbClr val="0000CC"/>
            </a:solidFill>
          </a:ln>
        </p:spPr>
        <p:txBody>
          <a:bodyPr wrap="none">
            <a:spAutoFit/>
          </a:bodyPr>
          <a:lstStyle/>
          <a:p>
            <a:pPr fontAlgn="base">
              <a:spcBef>
                <a:spcPct val="0"/>
              </a:spcBef>
              <a:spcAft>
                <a:spcPct val="0"/>
              </a:spcAft>
            </a:pPr>
            <a:r>
              <a:rPr lang="zh-CN" altLang="en-US" sz="2000" b="1" dirty="0">
                <a:solidFill>
                  <a:srgbClr val="0000FF"/>
                </a:solidFill>
                <a:latin typeface="Times New Roman" panose="02020603050405020304" pitchFamily="18" charset="0"/>
                <a:ea typeface="仿宋" panose="02010609060101010101" pitchFamily="49" charset="-122"/>
                <a:cs typeface="Times New Roman" pitchFamily="18" charset="0"/>
              </a:rPr>
              <a:t>市场风险溢价</a:t>
            </a:r>
          </a:p>
        </p:txBody>
      </p:sp>
      <p:cxnSp>
        <p:nvCxnSpPr>
          <p:cNvPr id="29" name="直接连接符 28"/>
          <p:cNvCxnSpPr/>
          <p:nvPr/>
        </p:nvCxnSpPr>
        <p:spPr>
          <a:xfrm>
            <a:off x="6384032" y="4682324"/>
            <a:ext cx="183933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303701" y="4682324"/>
            <a:ext cx="1168563" cy="57171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641192" y="1625214"/>
            <a:ext cx="5431472" cy="1569660"/>
          </a:xfrm>
          <a:prstGeom prst="rect">
            <a:avLst/>
          </a:prstGeom>
          <a:ln w="28575">
            <a:solidFill>
              <a:srgbClr val="0000FF"/>
            </a:solidFill>
          </a:ln>
        </p:spPr>
        <p:txBody>
          <a:bodyPr wrap="square">
            <a:spAutoFit/>
          </a:bodyPr>
          <a:lstStyle/>
          <a:p>
            <a:pPr algn="just" fontAlgn="base">
              <a:spcBef>
                <a:spcPct val="0"/>
              </a:spcBef>
            </a:pP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含义</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当</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市场达到均衡</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时，任意资产（资产组合）</a:t>
            </a:r>
            <a:r>
              <a:rPr lang="en-US" altLang="zh-CN" sz="2400" b="1"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i</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期望收益由</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两部分组成</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fontAlgn="base">
              <a:spcBef>
                <a:spcPct val="0"/>
              </a:spcBef>
              <a:buClr>
                <a:srgbClr val="0000FF"/>
              </a:buClr>
              <a:buSzPct val="70000"/>
              <a:buFont typeface="Wingdings" panose="05000000000000000000" pitchFamily="2" charset="2"/>
              <a:buChar char="u"/>
            </a:pPr>
            <a:r>
              <a:rPr lang="zh-CN" altLang="en-US" sz="24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无风险资产的收益率</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fontAlgn="base">
              <a:spcBef>
                <a:spcPct val="0"/>
              </a:spcBef>
              <a:buClr>
                <a:srgbClr val="0000FF"/>
              </a:buClr>
              <a:buSzPct val="70000"/>
              <a:buFont typeface="Wingdings" panose="05000000000000000000" pitchFamily="2" charset="2"/>
              <a:buChar char="u"/>
            </a:pPr>
            <a:r>
              <a:rPr lang="zh-CN" altLang="en-US" sz="24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因存在风险而提供的补偿</a:t>
            </a:r>
          </a:p>
        </p:txBody>
      </p:sp>
      <p:sp>
        <p:nvSpPr>
          <p:cNvPr id="2" name="圆角矩形 1"/>
          <p:cNvSpPr/>
          <p:nvPr/>
        </p:nvSpPr>
        <p:spPr>
          <a:xfrm>
            <a:off x="2798284" y="1894901"/>
            <a:ext cx="3585747" cy="48474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关键要素</a:t>
            </a:r>
            <a:r>
              <a:rPr lang="en-US" altLang="zh-CN" sz="2000" b="1" dirty="0" smtClean="0"/>
              <a:t>3</a:t>
            </a:r>
            <a:r>
              <a:rPr lang="zh-CN" altLang="en-US" sz="2000" b="1" dirty="0" smtClean="0"/>
              <a:t>：市场风险溢价</a:t>
            </a:r>
            <a:endParaRPr lang="zh-CN" altLang="en-US" sz="2000" b="1" dirty="0"/>
          </a:p>
        </p:txBody>
      </p:sp>
    </p:spTree>
    <p:extLst>
      <p:ext uri="{BB962C8B-B14F-4D97-AF65-F5344CB8AC3E}">
        <p14:creationId xmlns:p14="http://schemas.microsoft.com/office/powerpoint/2010/main" val="251830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a:solidFill>
            <a:srgbClr val="FFFF00"/>
          </a:solidFill>
        </p:spPr>
        <p:txBody>
          <a:bodyPr>
            <a:normAutofit/>
          </a:bodyPr>
          <a:lstStyle/>
          <a:p>
            <a:r>
              <a:rPr lang="zh-CN" altLang="en-US" dirty="0" smtClean="0"/>
              <a:t>三、</a:t>
            </a:r>
            <a:r>
              <a:rPr lang="en-US" altLang="zh-CN" dirty="0" smtClean="0"/>
              <a:t> </a:t>
            </a:r>
            <a:r>
              <a:rPr lang="zh-CN" altLang="en-US" dirty="0"/>
              <a:t>资本资产定价</a:t>
            </a:r>
            <a:r>
              <a:rPr lang="zh-CN" altLang="en-US" dirty="0" smtClean="0"/>
              <a:t>模型分析</a:t>
            </a:r>
            <a:endParaRPr lang="zh-CN" altLang="en-US" dirty="0"/>
          </a:p>
        </p:txBody>
      </p:sp>
      <p:sp>
        <p:nvSpPr>
          <p:cNvPr id="8" name="竖排文字占位符 2"/>
          <p:cNvSpPr>
            <a:spLocks noGrp="1"/>
          </p:cNvSpPr>
          <p:nvPr>
            <p:ph type="body" orient="vert" idx="1"/>
          </p:nvPr>
        </p:nvSpPr>
        <p:spPr>
          <a:xfrm>
            <a:off x="252149" y="1344570"/>
            <a:ext cx="8184232" cy="504056"/>
          </a:xfrm>
          <a:ln>
            <a:noFill/>
          </a:ln>
        </p:spPr>
        <p:txBody>
          <a:bodyPr/>
          <a:lstStyle/>
          <a:p>
            <a:pPr marL="0" indent="0" eaLnBrk="1" hangingPunct="1">
              <a:spcBef>
                <a:spcPts val="0"/>
              </a:spcBef>
              <a:buClr>
                <a:srgbClr val="E12101"/>
              </a:buClr>
              <a:buNone/>
            </a:pPr>
            <a:r>
              <a:rPr lang="en-US" altLang="zh-CN" sz="2800" dirty="0" smtClean="0">
                <a:solidFill>
                  <a:srgbClr val="FF0000"/>
                </a:solidFill>
              </a:rPr>
              <a:t>1.</a:t>
            </a:r>
            <a:r>
              <a:rPr lang="zh-CN" altLang="en-US" sz="2800" dirty="0">
                <a:solidFill>
                  <a:srgbClr val="FF0000"/>
                </a:solidFill>
              </a:rPr>
              <a:t>资本资产定价模型（</a:t>
            </a:r>
            <a:r>
              <a:rPr lang="en-US" altLang="zh-CN" sz="2800" dirty="0">
                <a:solidFill>
                  <a:srgbClr val="FF0000"/>
                </a:solidFill>
              </a:rPr>
              <a:t>CAPM</a:t>
            </a:r>
            <a:r>
              <a:rPr lang="zh-CN" altLang="en-US" sz="2800" dirty="0" smtClean="0">
                <a:solidFill>
                  <a:srgbClr val="FF0000"/>
                </a:solidFill>
              </a:rPr>
              <a:t>）：关键要素</a:t>
            </a:r>
            <a:endParaRPr lang="en-US" altLang="zh-CN" sz="2400" b="0" dirty="0">
              <a:latin typeface="仿宋" panose="02010609060101010101" pitchFamily="49" charset="-122"/>
            </a:endParaRPr>
          </a:p>
        </p:txBody>
      </p:sp>
      <p:sp>
        <p:nvSpPr>
          <p:cNvPr id="14"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8"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graphicFrame>
        <p:nvGraphicFramePr>
          <p:cNvPr id="3" name="对象 2"/>
          <p:cNvGraphicFramePr>
            <a:graphicFrameLocks noChangeAspect="1"/>
          </p:cNvGraphicFramePr>
          <p:nvPr>
            <p:extLst/>
          </p:nvPr>
        </p:nvGraphicFramePr>
        <p:xfrm>
          <a:off x="2927648" y="2503917"/>
          <a:ext cx="5994400" cy="3956100"/>
        </p:xfrm>
        <a:graphic>
          <a:graphicData uri="http://schemas.openxmlformats.org/presentationml/2006/ole">
            <mc:AlternateContent xmlns:mc="http://schemas.openxmlformats.org/markup-compatibility/2006">
              <mc:Choice xmlns:v="urn:schemas-microsoft-com:vml" Requires="v">
                <p:oleObj spid="_x0000_s33870" name="Visio" r:id="rId4" imgW="2943225" imgH="2081403" progId="Visio.Drawing.11">
                  <p:embed/>
                </p:oleObj>
              </mc:Choice>
              <mc:Fallback>
                <p:oleObj name="Visio" r:id="rId4" imgW="2943225" imgH="2081403" progId="Visio.Drawing.11">
                  <p:embed/>
                  <p:pic>
                    <p:nvPicPr>
                      <p:cNvPr id="0" name=""/>
                      <p:cNvPicPr>
                        <a:picLocks noChangeAspect="1" noChangeArrowheads="1"/>
                      </p:cNvPicPr>
                      <p:nvPr/>
                    </p:nvPicPr>
                    <p:blipFill>
                      <a:blip r:embed="rId5"/>
                      <a:srcRect/>
                      <a:stretch>
                        <a:fillRect/>
                      </a:stretch>
                    </p:blipFill>
                    <p:spPr bwMode="auto">
                      <a:xfrm>
                        <a:off x="2927648" y="2503917"/>
                        <a:ext cx="5994400" cy="3956100"/>
                      </a:xfrm>
                      <a:prstGeom prst="rect">
                        <a:avLst/>
                      </a:prstGeom>
                      <a:noFill/>
                    </p:spPr>
                  </p:pic>
                </p:oleObj>
              </mc:Fallback>
            </mc:AlternateContent>
          </a:graphicData>
        </a:graphic>
      </p:graphicFrame>
      <p:sp>
        <p:nvSpPr>
          <p:cNvPr id="20" name="矩形 19"/>
          <p:cNvSpPr/>
          <p:nvPr/>
        </p:nvSpPr>
        <p:spPr>
          <a:xfrm>
            <a:off x="8040216" y="6026888"/>
            <a:ext cx="792331" cy="400110"/>
          </a:xfrm>
          <a:prstGeom prst="rect">
            <a:avLst/>
          </a:prstGeom>
          <a:ln>
            <a:solidFill>
              <a:srgbClr val="FF0000"/>
            </a:solidFill>
          </a:ln>
        </p:spPr>
        <p:txBody>
          <a:bodyPr wrap="square">
            <a:spAutoFit/>
          </a:bodyPr>
          <a:lstStyle/>
          <a:p>
            <a:pPr fontAlgn="base">
              <a:spcBef>
                <a:spcPct val="0"/>
              </a:spcBef>
              <a:spcAft>
                <a:spcPct val="0"/>
              </a:spcAft>
            </a:pPr>
            <a:r>
              <a:rPr lang="zh-CN" altLang="en-US" sz="2000" dirty="0">
                <a:solidFill>
                  <a:prstClr val="black"/>
                </a:solidFill>
                <a:latin typeface="Times New Roman" panose="02020603050405020304" pitchFamily="18" charset="0"/>
                <a:ea typeface="仿宋" panose="02010609060101010101" pitchFamily="49" charset="-122"/>
                <a:cs typeface="Times New Roman" pitchFamily="18" charset="0"/>
              </a:rPr>
              <a:t>        </a:t>
            </a:r>
          </a:p>
        </p:txBody>
      </p:sp>
      <p:sp>
        <p:nvSpPr>
          <p:cNvPr id="22" name="矩形 21"/>
          <p:cNvSpPr/>
          <p:nvPr/>
        </p:nvSpPr>
        <p:spPr>
          <a:xfrm>
            <a:off x="7939616" y="4741113"/>
            <a:ext cx="2620880" cy="461665"/>
          </a:xfrm>
          <a:prstGeom prst="rect">
            <a:avLst/>
          </a:prstGeom>
          <a:ln>
            <a:solidFill>
              <a:srgbClr val="FF0000"/>
            </a:solidFill>
          </a:ln>
        </p:spPr>
        <p:txBody>
          <a:bodyPr wrap="square">
            <a:spAutoFit/>
          </a:bodyPr>
          <a:lstStyle/>
          <a:p>
            <a:pPr fontAlgn="base">
              <a:spcBef>
                <a:spcPct val="0"/>
              </a:spcBef>
              <a:spcAft>
                <a:spcPct val="0"/>
              </a:spcAft>
            </a:pP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斜率：</a:t>
            </a:r>
            <a:r>
              <a:rPr lang="en-US" altLang="zh-CN" sz="2400" b="1" dirty="0">
                <a:solidFill>
                  <a:srgbClr val="0000FF"/>
                </a:solidFill>
                <a:latin typeface="Times New Roman" panose="02020603050405020304" pitchFamily="18" charset="0"/>
                <a:ea typeface="仿宋" panose="02010609060101010101" pitchFamily="49" charset="-122"/>
                <a:cs typeface="Times New Roman" pitchFamily="18" charset="0"/>
              </a:rPr>
              <a:t>E(R</a:t>
            </a:r>
            <a:r>
              <a:rPr lang="en-US" altLang="zh-CN" sz="2400" b="1" baseline="-25000" dirty="0">
                <a:solidFill>
                  <a:srgbClr val="0000FF"/>
                </a:solidFill>
                <a:latin typeface="Times New Roman" panose="02020603050405020304" pitchFamily="18" charset="0"/>
                <a:ea typeface="仿宋" panose="02010609060101010101" pitchFamily="49" charset="-122"/>
                <a:cs typeface="Times New Roman" pitchFamily="18" charset="0"/>
              </a:rPr>
              <a:t>m</a:t>
            </a:r>
            <a:r>
              <a:rPr lang="en-US" altLang="zh-CN" sz="2400" b="1" dirty="0">
                <a:solidFill>
                  <a:srgbClr val="0000FF"/>
                </a:solidFill>
                <a:latin typeface="Times New Roman" panose="02020603050405020304" pitchFamily="18" charset="0"/>
                <a:ea typeface="仿宋" panose="02010609060101010101" pitchFamily="49" charset="-122"/>
                <a:cs typeface="Times New Roman" pitchFamily="18" charset="0"/>
              </a:rPr>
              <a:t>)</a:t>
            </a:r>
            <a:r>
              <a:rPr lang="zh-CN" altLang="en-US" sz="2400" b="1" dirty="0">
                <a:solidFill>
                  <a:srgbClr val="0000FF"/>
                </a:solidFill>
                <a:latin typeface="Times New Roman" panose="02020603050405020304" pitchFamily="18" charset="0"/>
                <a:ea typeface="仿宋" panose="02010609060101010101" pitchFamily="49" charset="-122"/>
                <a:cs typeface="Times New Roman" pitchFamily="18" charset="0"/>
              </a:rPr>
              <a:t>－</a:t>
            </a:r>
            <a:r>
              <a:rPr lang="en-US" altLang="zh-CN" sz="2400" b="1" dirty="0" err="1">
                <a:solidFill>
                  <a:srgbClr val="0000FF"/>
                </a:solidFill>
                <a:latin typeface="Times New Roman" panose="02020603050405020304" pitchFamily="18" charset="0"/>
                <a:ea typeface="仿宋" panose="02010609060101010101" pitchFamily="49" charset="-122"/>
                <a:cs typeface="Times New Roman" pitchFamily="18" charset="0"/>
              </a:rPr>
              <a:t>R</a:t>
            </a:r>
            <a:r>
              <a:rPr lang="en-US" altLang="zh-CN" sz="2400" b="1" baseline="-25000" dirty="0" err="1">
                <a:solidFill>
                  <a:srgbClr val="0000FF"/>
                </a:solidFill>
                <a:latin typeface="Times New Roman" panose="02020603050405020304" pitchFamily="18" charset="0"/>
                <a:ea typeface="仿宋" panose="02010609060101010101" pitchFamily="49" charset="-122"/>
                <a:cs typeface="Times New Roman" pitchFamily="18" charset="0"/>
              </a:rPr>
              <a:t>f</a:t>
            </a:r>
            <a:endParaRPr lang="en-US" altLang="zh-CN" sz="2400" b="1" baseline="-25000" dirty="0">
              <a:solidFill>
                <a:srgbClr val="0000FF"/>
              </a:solidFill>
              <a:latin typeface="Times New Roman" panose="02020603050405020304" pitchFamily="18" charset="0"/>
              <a:ea typeface="仿宋" panose="02010609060101010101" pitchFamily="49" charset="-122"/>
              <a:cs typeface="Times New Roman" pitchFamily="18" charset="0"/>
            </a:endParaRPr>
          </a:p>
        </p:txBody>
      </p:sp>
      <p:cxnSp>
        <p:nvCxnSpPr>
          <p:cNvPr id="23" name="直接箭头连接符 22"/>
          <p:cNvCxnSpPr/>
          <p:nvPr/>
        </p:nvCxnSpPr>
        <p:spPr>
          <a:xfrm flipH="1" flipV="1">
            <a:off x="6528049" y="4416310"/>
            <a:ext cx="1411568" cy="380842"/>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163834" y="1726145"/>
            <a:ext cx="4460322" cy="1200329"/>
          </a:xfrm>
          <a:prstGeom prst="rect">
            <a:avLst/>
          </a:prstGeom>
          <a:solidFill>
            <a:srgbClr val="FFE4C9"/>
          </a:solidFill>
        </p:spPr>
        <p:txBody>
          <a:bodyPr wrap="square">
            <a:spAutoFit/>
          </a:bodyPr>
          <a:lstStyle/>
          <a:p>
            <a:pPr algn="just" fontAlgn="base">
              <a:spcBef>
                <a:spcPct val="0"/>
              </a:spcBef>
            </a:pPr>
            <a:r>
              <a:rPr lang="zh-CN" altLang="en-US" sz="2400" b="1" dirty="0">
                <a:solidFill>
                  <a:srgbClr val="0000FF"/>
                </a:solidFill>
                <a:latin typeface="Times New Roman" panose="02020603050405020304" pitchFamily="18" charset="0"/>
                <a:ea typeface="仿宋" panose="02010609060101010101" pitchFamily="49" charset="-122"/>
                <a:cs typeface="Times New Roman" pitchFamily="18" charset="0"/>
              </a:rPr>
              <a:t>所有的证券都根据相应的风险收益特征分布在该证券市场线上。</a:t>
            </a:r>
            <a:endParaRPr lang="en-US" altLang="zh-CN" sz="2400" b="1" dirty="0">
              <a:solidFill>
                <a:prstClr val="black"/>
              </a:solidFill>
              <a:latin typeface="仿宋" panose="02010609060101010101" pitchFamily="49" charset="-122"/>
              <a:ea typeface="仿宋" panose="02010609060101010101" pitchFamily="49" charset="-122"/>
            </a:endParaRPr>
          </a:p>
        </p:txBody>
      </p:sp>
      <p:sp>
        <p:nvSpPr>
          <p:cNvPr id="28" name="矩形 27"/>
          <p:cNvSpPr/>
          <p:nvPr/>
        </p:nvSpPr>
        <p:spPr>
          <a:xfrm>
            <a:off x="394278" y="5039813"/>
            <a:ext cx="3060122" cy="523220"/>
          </a:xfrm>
          <a:prstGeom prst="rect">
            <a:avLst/>
          </a:prstGeom>
          <a:ln>
            <a:solidFill>
              <a:srgbClr val="FF0000"/>
            </a:solidFill>
          </a:ln>
        </p:spPr>
        <p:txBody>
          <a:bodyPr wrap="square">
            <a:spAutoFit/>
          </a:body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cs typeface="Times New Roman" pitchFamily="18" charset="0"/>
              </a:rPr>
              <a:t>截距：</a:t>
            </a:r>
            <a:r>
              <a:rPr lang="zh-CN" altLang="en-US" sz="2800" b="1" dirty="0">
                <a:solidFill>
                  <a:srgbClr val="0000FF"/>
                </a:solidFill>
                <a:latin typeface="Times New Roman" panose="02020603050405020304" pitchFamily="18" charset="0"/>
                <a:ea typeface="仿宋" panose="02010609060101010101" pitchFamily="49" charset="-122"/>
                <a:cs typeface="Times New Roman" pitchFamily="18" charset="0"/>
              </a:rPr>
              <a:t>无风险利率</a:t>
            </a:r>
            <a:endParaRPr lang="en-US" altLang="zh-CN" sz="2800" b="1" dirty="0">
              <a:solidFill>
                <a:srgbClr val="0000FF"/>
              </a:solidFill>
              <a:latin typeface="Times New Roman" panose="02020603050405020304" pitchFamily="18" charset="0"/>
              <a:ea typeface="仿宋" panose="02010609060101010101" pitchFamily="49" charset="-122"/>
              <a:cs typeface="Times New Roman" pitchFamily="18" charset="0"/>
            </a:endParaRPr>
          </a:p>
        </p:txBody>
      </p:sp>
      <p:sp>
        <p:nvSpPr>
          <p:cNvPr id="2" name="文本框 1"/>
          <p:cNvSpPr txBox="1"/>
          <p:nvPr/>
        </p:nvSpPr>
        <p:spPr>
          <a:xfrm>
            <a:off x="1189822" y="2326309"/>
            <a:ext cx="1421176" cy="400110"/>
          </a:xfrm>
          <a:prstGeom prst="rect">
            <a:avLst/>
          </a:prstGeom>
          <a:solidFill>
            <a:srgbClr val="FFFF00"/>
          </a:solidFill>
        </p:spPr>
        <p:txBody>
          <a:bodyPr wrap="square" rtlCol="0">
            <a:spAutoFit/>
          </a:bodyPr>
          <a:lstStyle/>
          <a:p>
            <a:r>
              <a:rPr lang="zh-CN" altLang="en-US" sz="2000" b="1" dirty="0" smtClean="0"/>
              <a:t>关键要素</a:t>
            </a:r>
            <a:endParaRPr lang="zh-CN" altLang="en-US" sz="2000" b="1" dirty="0"/>
          </a:p>
        </p:txBody>
      </p:sp>
    </p:spTree>
    <p:extLst>
      <p:ext uri="{BB962C8B-B14F-4D97-AF65-F5344CB8AC3E}">
        <p14:creationId xmlns:p14="http://schemas.microsoft.com/office/powerpoint/2010/main" val="3625812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a:solidFill>
            <a:srgbClr val="FFFF00"/>
          </a:solidFill>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a:t>
            </a:r>
            <a:r>
              <a:rPr lang="zh-CN" altLang="en-US" dirty="0" smtClean="0">
                <a:solidFill>
                  <a:prstClr val="black"/>
                </a:solidFill>
              </a:rPr>
              <a:t>模型分析</a:t>
            </a:r>
            <a:endParaRPr lang="zh-CN" altLang="en-US" dirty="0"/>
          </a:p>
        </p:txBody>
      </p:sp>
      <p:sp>
        <p:nvSpPr>
          <p:cNvPr id="8" name="竖排文字占位符 2"/>
          <p:cNvSpPr>
            <a:spLocks noGrp="1"/>
          </p:cNvSpPr>
          <p:nvPr>
            <p:ph type="body" orient="vert" idx="1"/>
          </p:nvPr>
        </p:nvSpPr>
        <p:spPr>
          <a:xfrm>
            <a:off x="479376" y="1511571"/>
            <a:ext cx="8915200" cy="504056"/>
          </a:xfrm>
          <a:solidFill>
            <a:srgbClr val="FFFF00"/>
          </a:solidFill>
          <a:ln>
            <a:noFill/>
          </a:ln>
        </p:spPr>
        <p:txBody>
          <a:bodyPr/>
          <a:lstStyle/>
          <a:p>
            <a:pPr marL="0" indent="0" eaLnBrk="1" hangingPunct="1">
              <a:spcBef>
                <a:spcPts val="0"/>
              </a:spcBef>
              <a:buClr>
                <a:srgbClr val="E12101"/>
              </a:buClr>
              <a:buNone/>
            </a:pPr>
            <a:r>
              <a:rPr lang="en-US" altLang="zh-CN" sz="2800" dirty="0" smtClean="0"/>
              <a:t>2.</a:t>
            </a:r>
            <a:r>
              <a:rPr lang="zh-CN" altLang="en-US" sz="2800" dirty="0"/>
              <a:t>资本资产定价模型（</a:t>
            </a:r>
            <a:r>
              <a:rPr lang="en-US" altLang="zh-CN" sz="2800" dirty="0"/>
              <a:t>CAPM</a:t>
            </a:r>
            <a:r>
              <a:rPr lang="zh-CN" altLang="en-US" sz="2800" dirty="0"/>
              <a:t>）</a:t>
            </a:r>
            <a:r>
              <a:rPr lang="zh-CN" altLang="en-US" sz="2800" dirty="0" smtClean="0"/>
              <a:t>的应用：</a:t>
            </a:r>
            <a:r>
              <a:rPr lang="en-US" altLang="zh-CN" sz="2800" dirty="0" smtClean="0"/>
              <a:t>1</a:t>
            </a:r>
            <a:r>
              <a:rPr lang="zh-CN" altLang="en-US" sz="2800" dirty="0" smtClean="0"/>
              <a:t>）期望收益</a:t>
            </a:r>
            <a:endParaRPr lang="en-US" altLang="zh-CN" sz="2400" b="0" dirty="0">
              <a:latin typeface="仿宋" panose="02010609060101010101" pitchFamily="49" charset="-122"/>
            </a:endParaRPr>
          </a:p>
        </p:txBody>
      </p:sp>
      <p:sp>
        <p:nvSpPr>
          <p:cNvPr id="14"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8"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7" name="矩形 16"/>
          <p:cNvSpPr/>
          <p:nvPr/>
        </p:nvSpPr>
        <p:spPr>
          <a:xfrm>
            <a:off x="609600" y="2317160"/>
            <a:ext cx="8784976" cy="830997"/>
          </a:xfrm>
          <a:prstGeom prst="rect">
            <a:avLst/>
          </a:prstGeom>
          <a:solidFill>
            <a:srgbClr val="CCFFCC"/>
          </a:solidFill>
        </p:spPr>
        <p:txBody>
          <a:bodyPr wrap="square">
            <a:spAutoFit/>
          </a:bodyPr>
          <a:lstStyle/>
          <a:p>
            <a:pPr algn="just" fontAlgn="base">
              <a:spcBef>
                <a:spcPct val="0"/>
              </a:spcBef>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资本资产定价模型可以依据资产的期望收益同</a:t>
            </a: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市场风险溢价</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贝塔系数</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之间的线性关系推出资产的</a:t>
            </a: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期望收益</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a:t>
            </a:r>
          </a:p>
        </p:txBody>
      </p:sp>
      <p:sp>
        <p:nvSpPr>
          <p:cNvPr id="9" name="矩形 8"/>
          <p:cNvSpPr/>
          <p:nvPr/>
        </p:nvSpPr>
        <p:spPr>
          <a:xfrm>
            <a:off x="531304" y="3148157"/>
            <a:ext cx="11201400" cy="1311128"/>
          </a:xfrm>
          <a:prstGeom prst="rect">
            <a:avLst/>
          </a:prstGeom>
        </p:spPr>
        <p:txBody>
          <a:bodyPr wrap="square">
            <a:spAutoFit/>
          </a:bodyPr>
          <a:lstStyle/>
          <a:p>
            <a:pPr fontAlgn="base">
              <a:lnSpc>
                <a:spcPct val="110000"/>
              </a:lnSpc>
              <a:spcBef>
                <a:spcPct val="0"/>
              </a:spcBef>
              <a:spcAft>
                <a:spcPct val="0"/>
              </a:spcAft>
            </a:pP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例</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假设我国市场中的无风险利率是</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2.25%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，股票市场的风险溢价为</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8.19%</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，深万科</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000002</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）的贝塔系数为</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1.05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，中国联通（</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600050</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 贝塔系数为</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0.90</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。则投资者投资于深万科</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和中国联通的期望收益各是多少？</a:t>
            </a:r>
          </a:p>
        </p:txBody>
      </p:sp>
      <p:sp>
        <p:nvSpPr>
          <p:cNvPr id="10"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2" name="Rectangle 4"/>
          <p:cNvSpPr>
            <a:spLocks noChangeArrowheads="1"/>
          </p:cNvSpPr>
          <p:nvPr/>
        </p:nvSpPr>
        <p:spPr bwMode="auto">
          <a:xfrm>
            <a:off x="1055440" y="58735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6"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grpSp>
        <p:nvGrpSpPr>
          <p:cNvPr id="29" name="组合 28"/>
          <p:cNvGrpSpPr/>
          <p:nvPr/>
        </p:nvGrpSpPr>
        <p:grpSpPr>
          <a:xfrm>
            <a:off x="609600" y="4463241"/>
            <a:ext cx="10873208" cy="2062103"/>
            <a:chOff x="-1459033" y="5102473"/>
            <a:chExt cx="9826865" cy="2062103"/>
          </a:xfrm>
        </p:grpSpPr>
        <p:grpSp>
          <p:nvGrpSpPr>
            <p:cNvPr id="26" name="组合 25"/>
            <p:cNvGrpSpPr/>
            <p:nvPr/>
          </p:nvGrpSpPr>
          <p:grpSpPr>
            <a:xfrm>
              <a:off x="-1459033" y="5102473"/>
              <a:ext cx="9826865" cy="2062103"/>
              <a:chOff x="695400" y="4745321"/>
              <a:chExt cx="9826865" cy="2062103"/>
            </a:xfrm>
          </p:grpSpPr>
          <p:sp>
            <p:nvSpPr>
              <p:cNvPr id="24" name="矩形 23"/>
              <p:cNvSpPr/>
              <p:nvPr/>
            </p:nvSpPr>
            <p:spPr>
              <a:xfrm>
                <a:off x="695400" y="4745321"/>
                <a:ext cx="9826865" cy="2062103"/>
              </a:xfrm>
              <a:prstGeom prst="rect">
                <a:avLst/>
              </a:prstGeom>
              <a:solidFill>
                <a:srgbClr val="FFE4C9"/>
              </a:solidFill>
            </p:spPr>
            <p:txBody>
              <a:bodyPr wrap="square">
                <a:spAutoFit/>
              </a:bodyPr>
              <a:lstStyle/>
              <a:p>
                <a:pPr fontAlgn="base">
                  <a:spcBef>
                    <a:spcPct val="0"/>
                  </a:spcBef>
                </a:pPr>
                <a:r>
                  <a:rPr lang="zh-CN" altLang="zh-CN" sz="32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解：</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根据</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CAPM</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模型，股票市场的风险溢价为</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8.19%</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，则                                   所以，深万科</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和中国联通的期望收益为：</a:t>
                </a:r>
              </a:p>
              <a:p>
                <a:pPr fontAlgn="base">
                  <a:spcBef>
                    <a:spcPct val="0"/>
                  </a:spcBef>
                  <a:spcAft>
                    <a:spcPct val="0"/>
                  </a:spcAft>
                </a:pP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fontAlgn="base">
                  <a:spcBef>
                    <a:spcPct val="0"/>
                  </a:spcBef>
                  <a:spcAft>
                    <a:spcPct val="0"/>
                  </a:spcAft>
                </a:pP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fontAlgn="base">
                  <a:spcBef>
                    <a:spcPct val="0"/>
                  </a:spcBef>
                  <a:spcAft>
                    <a:spcPct val="0"/>
                  </a:spcAft>
                </a:pP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graphicFrame>
            <p:nvGraphicFramePr>
              <p:cNvPr id="13" name="对象 12"/>
              <p:cNvGraphicFramePr>
                <a:graphicFrameLocks noChangeAspect="1"/>
              </p:cNvGraphicFramePr>
              <p:nvPr/>
            </p:nvGraphicFramePr>
            <p:xfrm>
              <a:off x="1302030" y="5689045"/>
              <a:ext cx="7860567" cy="453891"/>
            </p:xfrm>
            <a:graphic>
              <a:graphicData uri="http://schemas.openxmlformats.org/presentationml/2006/ole">
                <mc:AlternateContent xmlns:mc="http://schemas.openxmlformats.org/markup-compatibility/2006">
                  <mc:Choice xmlns:v="urn:schemas-microsoft-com:vml" Requires="v">
                    <p:oleObj spid="_x0000_s35046" r:id="rId4" imgW="4279900" imgH="241300" progId="Equation.DSMT4">
                      <p:embed/>
                    </p:oleObj>
                  </mc:Choice>
                  <mc:Fallback>
                    <p:oleObj r:id="rId4" imgW="42799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030" y="5689045"/>
                            <a:ext cx="7860567" cy="453891"/>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1222377" y="6172132"/>
              <a:ext cx="8257999" cy="468237"/>
            </p:xfrm>
            <a:graphic>
              <a:graphicData uri="http://schemas.openxmlformats.org/presentationml/2006/ole">
                <mc:AlternateContent xmlns:mc="http://schemas.openxmlformats.org/markup-compatibility/2006">
                  <mc:Choice xmlns:v="urn:schemas-microsoft-com:vml" Requires="v">
                    <p:oleObj spid="_x0000_s35047" r:id="rId6" imgW="4394200" imgH="241300" progId="Equation.DSMT4">
                      <p:embed/>
                    </p:oleObj>
                  </mc:Choice>
                  <mc:Fallback>
                    <p:oleObj r:id="rId6" imgW="43942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2377" y="6172132"/>
                            <a:ext cx="8257999" cy="468237"/>
                          </a:xfrm>
                          <a:prstGeom prst="rect">
                            <a:avLst/>
                          </a:prstGeom>
                          <a:noFill/>
                        </p:spPr>
                      </p:pic>
                    </p:oleObj>
                  </mc:Fallback>
                </mc:AlternateContent>
              </a:graphicData>
            </a:graphic>
          </p:graphicFrame>
        </p:grpSp>
        <p:graphicFrame>
          <p:nvGraphicFramePr>
            <p:cNvPr id="11" name="对象 10"/>
            <p:cNvGraphicFramePr>
              <a:graphicFrameLocks noChangeAspect="1"/>
            </p:cNvGraphicFramePr>
            <p:nvPr>
              <p:extLst/>
            </p:nvPr>
          </p:nvGraphicFramePr>
          <p:xfrm>
            <a:off x="5809256" y="5248927"/>
            <a:ext cx="2372032" cy="437766"/>
          </p:xfrm>
          <a:graphic>
            <a:graphicData uri="http://schemas.openxmlformats.org/presentationml/2006/ole">
              <mc:AlternateContent xmlns:mc="http://schemas.openxmlformats.org/markup-compatibility/2006">
                <mc:Choice xmlns:v="urn:schemas-microsoft-com:vml" Requires="v">
                  <p:oleObj spid="_x0000_s35048" name="Equation" r:id="rId8" imgW="1307880" imgH="241200" progId="Equation.DSMT4">
                    <p:embed/>
                  </p:oleObj>
                </mc:Choice>
                <mc:Fallback>
                  <p:oleObj name="Equation" r:id="rId8" imgW="1307880" imgH="241200" progId="Equation.DSMT4">
                    <p:embed/>
                    <p:pic>
                      <p:nvPicPr>
                        <p:cNvPr id="0" name=""/>
                        <p:cNvPicPr>
                          <a:picLocks noChangeAspect="1" noChangeArrowheads="1"/>
                        </p:cNvPicPr>
                        <p:nvPr/>
                      </p:nvPicPr>
                      <p:blipFill>
                        <a:blip r:embed="rId9"/>
                        <a:srcRect/>
                        <a:stretch>
                          <a:fillRect/>
                        </a:stretch>
                      </p:blipFill>
                      <p:spPr bwMode="auto">
                        <a:xfrm>
                          <a:off x="5809256" y="5248927"/>
                          <a:ext cx="2372032" cy="437766"/>
                        </a:xfrm>
                        <a:prstGeom prst="rect">
                          <a:avLst/>
                        </a:prstGeom>
                        <a:solidFill>
                          <a:srgbClr val="FFFF00"/>
                        </a:solidFill>
                      </p:spPr>
                    </p:pic>
                  </p:oleObj>
                </mc:Fallback>
              </mc:AlternateContent>
            </a:graphicData>
          </a:graphic>
        </p:graphicFrame>
      </p:grpSp>
    </p:spTree>
    <p:extLst>
      <p:ext uri="{BB962C8B-B14F-4D97-AF65-F5344CB8AC3E}">
        <p14:creationId xmlns:p14="http://schemas.microsoft.com/office/powerpoint/2010/main" val="142888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F8DC27D-54B2-428A-9CAC-FB8C471FE3A5}"/>
              </a:ext>
            </a:extLst>
          </p:cNvPr>
          <p:cNvSpPr/>
          <p:nvPr/>
        </p:nvSpPr>
        <p:spPr>
          <a:xfrm>
            <a:off x="486228" y="1023410"/>
            <a:ext cx="11139703"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prstClr val="black"/>
                </a:solidFill>
                <a:latin typeface="微软雅黑" panose="020B0503020204020204" pitchFamily="34" charset="-122"/>
                <a:ea typeface="微软雅黑" panose="020B0503020204020204" pitchFamily="34" charset="-122"/>
              </a:rPr>
              <a:t>预计在</a:t>
            </a:r>
            <a:r>
              <a:rPr lang="en-US" altLang="zh-CN" dirty="0">
                <a:solidFill>
                  <a:prstClr val="black"/>
                </a:solidFill>
                <a:latin typeface="微软雅黑" panose="020B0503020204020204" pitchFamily="34" charset="-122"/>
                <a:ea typeface="微软雅黑" panose="020B0503020204020204" pitchFamily="34" charset="-122"/>
              </a:rPr>
              <a:t>2019</a:t>
            </a:r>
            <a:r>
              <a:rPr lang="zh-CN" altLang="en-US" dirty="0">
                <a:solidFill>
                  <a:prstClr val="black"/>
                </a:solidFill>
                <a:latin typeface="微软雅黑" panose="020B0503020204020204" pitchFamily="34" charset="-122"/>
                <a:ea typeface="微软雅黑" panose="020B0503020204020204" pitchFamily="34" charset="-122"/>
              </a:rPr>
              <a:t>财年（</a:t>
            </a:r>
            <a:r>
              <a:rPr lang="en-US" altLang="zh-CN" dirty="0">
                <a:solidFill>
                  <a:prstClr val="black"/>
                </a:solidFill>
                <a:latin typeface="微软雅黑" panose="020B0503020204020204" pitchFamily="34" charset="-122"/>
                <a:ea typeface="微软雅黑" panose="020B0503020204020204" pitchFamily="34" charset="-122"/>
              </a:rPr>
              <a:t>2019.4.1-2020.3.31</a:t>
            </a:r>
            <a:r>
              <a:rPr lang="zh-CN" altLang="en-US" dirty="0">
                <a:solidFill>
                  <a:prstClr val="black"/>
                </a:solidFill>
                <a:latin typeface="微软雅黑" panose="020B0503020204020204" pitchFamily="34" charset="-122"/>
                <a:ea typeface="微软雅黑" panose="020B0503020204020204" pitchFamily="34" charset="-122"/>
              </a:rPr>
              <a:t>）全年</a:t>
            </a:r>
            <a:r>
              <a:rPr lang="zh-CN" altLang="en-US" b="1" dirty="0">
                <a:solidFill>
                  <a:srgbClr val="C00000"/>
                </a:solidFill>
                <a:latin typeface="微软雅黑" panose="020B0503020204020204" pitchFamily="34" charset="-122"/>
                <a:ea typeface="微软雅黑" panose="020B0503020204020204" pitchFamily="34" charset="-122"/>
              </a:rPr>
              <a:t>经营亏损</a:t>
            </a:r>
            <a:r>
              <a:rPr lang="en-US" altLang="zh-CN" b="1" dirty="0">
                <a:solidFill>
                  <a:srgbClr val="C00000"/>
                </a:solidFill>
                <a:latin typeface="微软雅黑" panose="020B0503020204020204" pitchFamily="34" charset="-122"/>
                <a:ea typeface="微软雅黑" panose="020B0503020204020204" pitchFamily="34" charset="-122"/>
              </a:rPr>
              <a:t>1.35</a:t>
            </a:r>
            <a:r>
              <a:rPr lang="zh-CN" altLang="en-US" b="1" dirty="0">
                <a:solidFill>
                  <a:srgbClr val="C00000"/>
                </a:solidFill>
                <a:latin typeface="微软雅黑" panose="020B0503020204020204" pitchFamily="34" charset="-122"/>
                <a:ea typeface="微软雅黑" panose="020B0503020204020204" pitchFamily="34" charset="-122"/>
              </a:rPr>
              <a:t>万亿日元</a:t>
            </a:r>
            <a:r>
              <a:rPr lang="zh-CN" altLang="en-US" dirty="0">
                <a:solidFill>
                  <a:prstClr val="black"/>
                </a:solidFill>
                <a:latin typeface="微软雅黑" panose="020B0503020204020204" pitchFamily="34" charset="-122"/>
                <a:ea typeface="微软雅黑" panose="020B0503020204020204" pitchFamily="34" charset="-122"/>
              </a:rPr>
              <a:t>（约</a:t>
            </a:r>
            <a:r>
              <a:rPr lang="en-US" altLang="zh-CN" dirty="0">
                <a:solidFill>
                  <a:prstClr val="black"/>
                </a:solidFill>
                <a:latin typeface="微软雅黑" panose="020B0503020204020204" pitchFamily="34" charset="-122"/>
                <a:ea typeface="微软雅黑" panose="020B0503020204020204" pitchFamily="34" charset="-122"/>
              </a:rPr>
              <a:t>875</a:t>
            </a:r>
            <a:r>
              <a:rPr lang="zh-CN" altLang="en-US" dirty="0">
                <a:solidFill>
                  <a:prstClr val="black"/>
                </a:solidFill>
                <a:latin typeface="微软雅黑" panose="020B0503020204020204" pitchFamily="34" charset="-122"/>
                <a:ea typeface="微软雅黑" panose="020B0503020204020204" pitchFamily="34" charset="-122"/>
              </a:rPr>
              <a:t>亿人民币），远低于市场预期的</a:t>
            </a:r>
            <a:r>
              <a:rPr lang="zh-CN" altLang="en-US" b="1" dirty="0">
                <a:solidFill>
                  <a:srgbClr val="C00000"/>
                </a:solidFill>
                <a:latin typeface="微软雅黑" panose="020B0503020204020204" pitchFamily="34" charset="-122"/>
                <a:ea typeface="微软雅黑" panose="020B0503020204020204" pitchFamily="34" charset="-122"/>
              </a:rPr>
              <a:t>实现净利润</a:t>
            </a:r>
            <a:r>
              <a:rPr lang="en-US" altLang="zh-CN" b="1" dirty="0">
                <a:solidFill>
                  <a:srgbClr val="C00000"/>
                </a:solidFill>
                <a:latin typeface="微软雅黑" panose="020B0503020204020204" pitchFamily="34" charset="-122"/>
                <a:ea typeface="微软雅黑" panose="020B0503020204020204" pitchFamily="34" charset="-122"/>
              </a:rPr>
              <a:t>4665.6</a:t>
            </a:r>
            <a:r>
              <a:rPr lang="zh-CN" altLang="en-US" b="1" dirty="0">
                <a:solidFill>
                  <a:srgbClr val="C00000"/>
                </a:solidFill>
                <a:latin typeface="微软雅黑" panose="020B0503020204020204" pitchFamily="34" charset="-122"/>
                <a:ea typeface="微软雅黑" panose="020B0503020204020204" pitchFamily="34" charset="-122"/>
              </a:rPr>
              <a:t>亿</a:t>
            </a:r>
            <a:r>
              <a:rPr lang="zh-CN" altLang="en-US" b="1" dirty="0" smtClean="0">
                <a:solidFill>
                  <a:srgbClr val="C00000"/>
                </a:solidFill>
                <a:latin typeface="微软雅黑" panose="020B0503020204020204" pitchFamily="34" charset="-122"/>
                <a:ea typeface="微软雅黑" panose="020B0503020204020204" pitchFamily="34" charset="-122"/>
              </a:rPr>
              <a:t>日元</a:t>
            </a:r>
            <a:r>
              <a:rPr lang="en-US" altLang="zh-CN" b="1" dirty="0" smtClean="0">
                <a:solidFill>
                  <a:srgbClr val="C00000"/>
                </a:solidFill>
                <a:latin typeface="微软雅黑" panose="020B0503020204020204" pitchFamily="34" charset="-122"/>
                <a:ea typeface="微软雅黑" panose="020B0503020204020204" pitchFamily="34" charset="-122"/>
              </a:rPr>
              <a:t>(302.4</a:t>
            </a:r>
            <a:r>
              <a:rPr lang="zh-CN" altLang="en-US" b="1" dirty="0" smtClean="0">
                <a:solidFill>
                  <a:srgbClr val="C00000"/>
                </a:solidFill>
                <a:latin typeface="微软雅黑" panose="020B0503020204020204" pitchFamily="34" charset="-122"/>
                <a:ea typeface="微软雅黑" panose="020B0503020204020204" pitchFamily="34" charset="-122"/>
              </a:rPr>
              <a:t>亿）</a:t>
            </a:r>
            <a:r>
              <a:rPr lang="zh-CN" altLang="en-US" dirty="0" smtClean="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A1B7B2DA-52AE-4D51-8098-E3FC46170D7C}"/>
              </a:ext>
            </a:extLst>
          </p:cNvPr>
          <p:cNvSpPr/>
          <p:nvPr/>
        </p:nvSpPr>
        <p:spPr>
          <a:xfrm>
            <a:off x="5529930" y="2345868"/>
            <a:ext cx="6211425" cy="2120902"/>
          </a:xfrm>
          <a:prstGeom prst="rect">
            <a:avLst/>
          </a:prstGeom>
          <a:solidFill>
            <a:schemeClr val="bg1">
              <a:lumMod val="95000"/>
            </a:schemeClr>
          </a:solidFill>
        </p:spPr>
        <p:txBody>
          <a:bodyPr wrap="square">
            <a:spAutoFit/>
          </a:bodyPr>
          <a:lstStyle/>
          <a:p>
            <a:pPr>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①子公司合并</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Sprint Corp</a:t>
            </a:r>
            <a:r>
              <a:rPr lang="zh-CN" altLang="en-US" dirty="0">
                <a:solidFill>
                  <a:prstClr val="black"/>
                </a:solidFill>
                <a:latin typeface="微软雅黑" panose="020B0503020204020204" pitchFamily="34" charset="-122"/>
                <a:ea typeface="微软雅黑" panose="020B0503020204020204" pitchFamily="34" charset="-122"/>
              </a:rPr>
              <a:t>．与</a:t>
            </a:r>
            <a:r>
              <a:rPr lang="en-US" altLang="zh-CN" dirty="0">
                <a:solidFill>
                  <a:prstClr val="black"/>
                </a:solidFill>
                <a:latin typeface="微软雅黑" panose="020B0503020204020204" pitchFamily="34" charset="-122"/>
                <a:ea typeface="微软雅黑" panose="020B0503020204020204" pitchFamily="34" charset="-122"/>
              </a:rPr>
              <a:t>T-Mobile US Inc</a:t>
            </a:r>
            <a:r>
              <a:rPr lang="zh-CN" altLang="en-US" dirty="0">
                <a:solidFill>
                  <a:prstClr val="black"/>
                </a:solidFill>
                <a:latin typeface="微软雅黑" panose="020B0503020204020204" pitchFamily="34" charset="-122"/>
                <a:ea typeface="微软雅黑" panose="020B0503020204020204" pitchFamily="34" charset="-122"/>
              </a:rPr>
              <a:t>．的合并一定程度上影响了软银的业绩。软银在声明中表示，</a:t>
            </a:r>
            <a:r>
              <a:rPr lang="en-US" altLang="zh-CN" dirty="0">
                <a:solidFill>
                  <a:prstClr val="black"/>
                </a:solidFill>
                <a:latin typeface="微软雅黑" panose="020B0503020204020204" pitchFamily="34" charset="-122"/>
                <a:ea typeface="微软雅黑" panose="020B0503020204020204" pitchFamily="34" charset="-122"/>
              </a:rPr>
              <a:t>2019</a:t>
            </a:r>
            <a:r>
              <a:rPr lang="zh-CN" altLang="en-US" dirty="0">
                <a:solidFill>
                  <a:prstClr val="black"/>
                </a:solidFill>
                <a:latin typeface="微软雅黑" panose="020B0503020204020204" pitchFamily="34" charset="-122"/>
                <a:ea typeface="微软雅黑" panose="020B0503020204020204" pitchFamily="34" charset="-122"/>
              </a:rPr>
              <a:t>年财年的收入减少</a:t>
            </a:r>
            <a:r>
              <a:rPr lang="en-US" altLang="zh-CN" dirty="0">
                <a:solidFill>
                  <a:prstClr val="black"/>
                </a:solidFill>
                <a:latin typeface="微软雅黑" panose="020B0503020204020204" pitchFamily="34" charset="-122"/>
                <a:ea typeface="微软雅黑" panose="020B0503020204020204" pitchFamily="34" charset="-122"/>
              </a:rPr>
              <a:t>36%</a:t>
            </a:r>
            <a:r>
              <a:rPr lang="zh-CN" altLang="en-US" dirty="0">
                <a:solidFill>
                  <a:prstClr val="black"/>
                </a:solidFill>
                <a:latin typeface="微软雅黑" panose="020B0503020204020204" pitchFamily="34" charset="-122"/>
                <a:ea typeface="微软雅黑" panose="020B0503020204020204" pitchFamily="34" charset="-122"/>
              </a:rPr>
              <a:t>至</a:t>
            </a:r>
            <a:r>
              <a:rPr lang="en-US" altLang="zh-CN" dirty="0">
                <a:solidFill>
                  <a:prstClr val="black"/>
                </a:solidFill>
                <a:latin typeface="微软雅黑" panose="020B0503020204020204" pitchFamily="34" charset="-122"/>
                <a:ea typeface="微软雅黑" panose="020B0503020204020204" pitchFamily="34" charset="-122"/>
              </a:rPr>
              <a:t>6.15</a:t>
            </a:r>
            <a:r>
              <a:rPr lang="zh-CN" altLang="en-US" dirty="0">
                <a:solidFill>
                  <a:prstClr val="black"/>
                </a:solidFill>
                <a:latin typeface="微软雅黑" panose="020B0503020204020204" pitchFamily="34" charset="-122"/>
                <a:ea typeface="微软雅黑" panose="020B0503020204020204" pitchFamily="34" charset="-122"/>
              </a:rPr>
              <a:t>万亿日元，主要由于在美国子公司</a:t>
            </a:r>
            <a:r>
              <a:rPr lang="en-US" altLang="zh-CN" dirty="0">
                <a:solidFill>
                  <a:prstClr val="black"/>
                </a:solidFill>
                <a:latin typeface="微软雅黑" panose="020B0503020204020204" pitchFamily="34" charset="-122"/>
                <a:ea typeface="微软雅黑" panose="020B0503020204020204" pitchFamily="34" charset="-122"/>
              </a:rPr>
              <a:t>Sprint Corp</a:t>
            </a:r>
            <a:r>
              <a:rPr lang="zh-CN" altLang="en-US" dirty="0">
                <a:solidFill>
                  <a:prstClr val="black"/>
                </a:solidFill>
                <a:latin typeface="微软雅黑" panose="020B0503020204020204" pitchFamily="34" charset="-122"/>
                <a:ea typeface="微软雅黑" panose="020B0503020204020204" pitchFamily="34" charset="-122"/>
              </a:rPr>
              <a:t>．与</a:t>
            </a:r>
            <a:r>
              <a:rPr lang="en-US" altLang="zh-CN" dirty="0">
                <a:solidFill>
                  <a:prstClr val="black"/>
                </a:solidFill>
                <a:latin typeface="微软雅黑" panose="020B0503020204020204" pitchFamily="34" charset="-122"/>
                <a:ea typeface="微软雅黑" panose="020B0503020204020204" pitchFamily="34" charset="-122"/>
              </a:rPr>
              <a:t>T-Mobile US Inc</a:t>
            </a:r>
            <a:r>
              <a:rPr lang="zh-CN" altLang="en-US" dirty="0">
                <a:solidFill>
                  <a:prstClr val="black"/>
                </a:solidFill>
                <a:latin typeface="微软雅黑" panose="020B0503020204020204" pitchFamily="34" charset="-122"/>
                <a:ea typeface="微软雅黑" panose="020B0503020204020204" pitchFamily="34" charset="-122"/>
              </a:rPr>
              <a:t>．合并后被移出资产负债表。</a:t>
            </a:r>
          </a:p>
        </p:txBody>
      </p:sp>
      <p:sp>
        <p:nvSpPr>
          <p:cNvPr id="11" name="矩形 10">
            <a:extLst>
              <a:ext uri="{FF2B5EF4-FFF2-40B4-BE49-F238E27FC236}">
                <a16:creationId xmlns:a16="http://schemas.microsoft.com/office/drawing/2014/main" id="{8E68B92C-2476-4BAA-AD5E-F8084356378E}"/>
              </a:ext>
            </a:extLst>
          </p:cNvPr>
          <p:cNvSpPr/>
          <p:nvPr/>
        </p:nvSpPr>
        <p:spPr>
          <a:xfrm>
            <a:off x="5529930" y="4466770"/>
            <a:ext cx="6211425" cy="2120902"/>
          </a:xfrm>
          <a:prstGeom prst="rect">
            <a:avLst/>
          </a:prstGeom>
          <a:solidFill>
            <a:schemeClr val="bg1">
              <a:lumMod val="95000"/>
            </a:schemeClr>
          </a:solidFill>
        </p:spPr>
        <p:txBody>
          <a:bodyPr wrap="square">
            <a:spAutoFit/>
          </a:bodyPr>
          <a:lstStyle/>
          <a:p>
            <a:pPr>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②基金公允价值下降</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软银的业绩爆雷最主要原因还是愿景基金</a:t>
            </a:r>
            <a:r>
              <a:rPr lang="en-US" altLang="zh-CN" dirty="0">
                <a:solidFill>
                  <a:prstClr val="black"/>
                </a:solidFill>
                <a:latin typeface="微软雅黑" panose="020B0503020204020204" pitchFamily="34" charset="-122"/>
                <a:ea typeface="微软雅黑" panose="020B0503020204020204" pitchFamily="34" charset="-122"/>
              </a:rPr>
              <a:t>(Vision Fund)</a:t>
            </a:r>
            <a:r>
              <a:rPr lang="zh-CN" altLang="en-US" dirty="0">
                <a:solidFill>
                  <a:prstClr val="black"/>
                </a:solidFill>
                <a:latin typeface="微软雅黑" panose="020B0503020204020204" pitchFamily="34" charset="-122"/>
                <a:ea typeface="微软雅黑" panose="020B0503020204020204" pitchFamily="34" charset="-122"/>
              </a:rPr>
              <a:t>的拖累。由于市场环境的恶化，软银所投企业的公允价值下降，这是愿景基金亏损的主因，愿景基金在</a:t>
            </a:r>
            <a:r>
              <a:rPr lang="en-US" altLang="zh-CN" dirty="0">
                <a:solidFill>
                  <a:prstClr val="black"/>
                </a:solidFill>
                <a:latin typeface="微软雅黑" panose="020B0503020204020204" pitchFamily="34" charset="-122"/>
                <a:ea typeface="微软雅黑" panose="020B0503020204020204" pitchFamily="34" charset="-122"/>
              </a:rPr>
              <a:t>2019</a:t>
            </a:r>
            <a:r>
              <a:rPr lang="zh-CN" altLang="en-US" dirty="0">
                <a:solidFill>
                  <a:prstClr val="black"/>
                </a:solidFill>
                <a:latin typeface="微软雅黑" panose="020B0503020204020204" pitchFamily="34" charset="-122"/>
                <a:ea typeface="微软雅黑" panose="020B0503020204020204" pitchFamily="34" charset="-122"/>
              </a:rPr>
              <a:t>财年大约造成了</a:t>
            </a:r>
            <a:r>
              <a:rPr lang="en-US" altLang="zh-CN" dirty="0">
                <a:solidFill>
                  <a:prstClr val="black"/>
                </a:solidFill>
                <a:latin typeface="微软雅黑" panose="020B0503020204020204" pitchFamily="34" charset="-122"/>
                <a:ea typeface="微软雅黑" panose="020B0503020204020204" pitchFamily="34" charset="-122"/>
              </a:rPr>
              <a:t>1.8</a:t>
            </a:r>
            <a:r>
              <a:rPr lang="zh-CN" altLang="en-US" dirty="0">
                <a:solidFill>
                  <a:prstClr val="black"/>
                </a:solidFill>
                <a:latin typeface="微软雅黑" panose="020B0503020204020204" pitchFamily="34" charset="-122"/>
                <a:ea typeface="微软雅黑" panose="020B0503020204020204" pitchFamily="34" charset="-122"/>
              </a:rPr>
              <a:t>万亿日元的亏损（约</a:t>
            </a:r>
            <a:r>
              <a:rPr lang="en-US" altLang="zh-CN" dirty="0">
                <a:solidFill>
                  <a:prstClr val="black"/>
                </a:solidFill>
                <a:latin typeface="微软雅黑" panose="020B0503020204020204" pitchFamily="34" charset="-122"/>
                <a:ea typeface="微软雅黑" panose="020B0503020204020204" pitchFamily="34" charset="-122"/>
              </a:rPr>
              <a:t>1162</a:t>
            </a:r>
            <a:r>
              <a:rPr lang="zh-CN" altLang="en-US" dirty="0">
                <a:solidFill>
                  <a:prstClr val="black"/>
                </a:solidFill>
                <a:latin typeface="微软雅黑" panose="020B0503020204020204" pitchFamily="34" charset="-122"/>
                <a:ea typeface="微软雅黑" panose="020B0503020204020204" pitchFamily="34" charset="-122"/>
              </a:rPr>
              <a:t>亿人民币）。</a:t>
            </a:r>
          </a:p>
        </p:txBody>
      </p:sp>
      <p:pic>
        <p:nvPicPr>
          <p:cNvPr id="8" name="图片 7">
            <a:extLst>
              <a:ext uri="{FF2B5EF4-FFF2-40B4-BE49-F238E27FC236}">
                <a16:creationId xmlns:a16="http://schemas.microsoft.com/office/drawing/2014/main" id="{FE892A94-1F9F-497D-A2D6-6A56411B1A3F}"/>
              </a:ext>
            </a:extLst>
          </p:cNvPr>
          <p:cNvPicPr>
            <a:picLocks noChangeAspect="1"/>
          </p:cNvPicPr>
          <p:nvPr/>
        </p:nvPicPr>
        <p:blipFill>
          <a:blip r:embed="rId2"/>
          <a:stretch>
            <a:fillRect/>
          </a:stretch>
        </p:blipFill>
        <p:spPr>
          <a:xfrm>
            <a:off x="566060" y="2032282"/>
            <a:ext cx="4767600" cy="4619979"/>
          </a:xfrm>
          <a:prstGeom prst="rect">
            <a:avLst/>
          </a:prstGeom>
        </p:spPr>
      </p:pic>
      <p:sp>
        <p:nvSpPr>
          <p:cNvPr id="16" name="文本框 15">
            <a:extLst>
              <a:ext uri="{FF2B5EF4-FFF2-40B4-BE49-F238E27FC236}">
                <a16:creationId xmlns:a16="http://schemas.microsoft.com/office/drawing/2014/main" id="{22E92D51-2DB9-40AB-89F3-5CFF381DDC79}"/>
              </a:ext>
            </a:extLst>
          </p:cNvPr>
          <p:cNvSpPr txBox="1"/>
          <p:nvPr/>
        </p:nvSpPr>
        <p:spPr>
          <a:xfrm>
            <a:off x="5529930" y="1945758"/>
            <a:ext cx="6211415" cy="400110"/>
          </a:xfrm>
          <a:prstGeom prst="rect">
            <a:avLst/>
          </a:prstGeom>
          <a:solidFill>
            <a:schemeClr val="accent1">
              <a:lumMod val="20000"/>
              <a:lumOff val="80000"/>
            </a:schemeClr>
          </a:solidFill>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业绩暴雷原因</a:t>
            </a:r>
          </a:p>
        </p:txBody>
      </p:sp>
      <p:cxnSp>
        <p:nvCxnSpPr>
          <p:cNvPr id="18" name="直接连接符 17">
            <a:extLst>
              <a:ext uri="{FF2B5EF4-FFF2-40B4-BE49-F238E27FC236}">
                <a16:creationId xmlns:a16="http://schemas.microsoft.com/office/drawing/2014/main" id="{A5F67D97-512E-4098-B813-F2182EF4A89F}"/>
              </a:ext>
            </a:extLst>
          </p:cNvPr>
          <p:cNvCxnSpPr>
            <a:cxnSpLocks/>
          </p:cNvCxnSpPr>
          <p:nvPr/>
        </p:nvCxnSpPr>
        <p:spPr>
          <a:xfrm>
            <a:off x="5414497" y="1945758"/>
            <a:ext cx="0" cy="4793029"/>
          </a:xfrm>
          <a:prstGeom prst="line">
            <a:avLst/>
          </a:prstGeom>
          <a:ln w="28575">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BDF3B200-CAE8-488B-8C3C-81478B0C08FD}"/>
              </a:ext>
            </a:extLst>
          </p:cNvPr>
          <p:cNvSpPr/>
          <p:nvPr/>
        </p:nvSpPr>
        <p:spPr>
          <a:xfrm>
            <a:off x="736181" y="488835"/>
            <a:ext cx="7407669" cy="400110"/>
          </a:xfrm>
          <a:prstGeom prst="rect">
            <a:avLst/>
          </a:prstGeom>
        </p:spPr>
        <p:txBody>
          <a:bodyPr wrap="non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软银（</a:t>
            </a:r>
            <a:r>
              <a:rPr lang="en-US" altLang="zh-CN" sz="2000" b="1" dirty="0">
                <a:solidFill>
                  <a:prstClr val="black"/>
                </a:solidFill>
                <a:latin typeface="微软雅黑" panose="020B0503020204020204" pitchFamily="34" charset="-122"/>
                <a:ea typeface="微软雅黑" panose="020B0503020204020204" pitchFamily="34" charset="-122"/>
              </a:rPr>
              <a:t> SoftBank Group. </a:t>
            </a:r>
            <a:r>
              <a:rPr lang="zh-CN" altLang="en-US" sz="2000" b="1" dirty="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19</a:t>
            </a:r>
            <a:r>
              <a:rPr lang="zh-CN" altLang="en-US" sz="2000" b="1" dirty="0">
                <a:solidFill>
                  <a:prstClr val="black"/>
                </a:solidFill>
                <a:latin typeface="微软雅黑" panose="020B0503020204020204" pitchFamily="34" charset="-122"/>
                <a:ea typeface="微软雅黑" panose="020B0503020204020204" pitchFamily="34" charset="-122"/>
              </a:rPr>
              <a:t>年财务业绩预测远低于市场预期</a:t>
            </a:r>
            <a:endParaRPr lang="zh-CN" altLang="en-US" sz="2000" b="1" dirty="0">
              <a:solidFill>
                <a:prstClr val="black"/>
              </a:solidFill>
            </a:endParaRPr>
          </a:p>
        </p:txBody>
      </p:sp>
      <p:sp>
        <p:nvSpPr>
          <p:cNvPr id="13" name="ïṡliḑê">
            <a:extLst>
              <a:ext uri="{FF2B5EF4-FFF2-40B4-BE49-F238E27FC236}">
                <a16:creationId xmlns:a16="http://schemas.microsoft.com/office/drawing/2014/main" id="{2714B012-2338-4E71-B52F-767772E84E3A}"/>
              </a:ext>
            </a:extLst>
          </p:cNvPr>
          <p:cNvSpPr/>
          <p:nvPr/>
        </p:nvSpPr>
        <p:spPr>
          <a:xfrm>
            <a:off x="203106" y="409944"/>
            <a:ext cx="533075" cy="513826"/>
          </a:xfrm>
          <a:prstGeom prst="ellipse">
            <a:avLst/>
          </a:prstGeom>
          <a:solidFill>
            <a:schemeClr val="bg1"/>
          </a:solidFill>
          <a:ln w="6350" cap="flat" cmpd="sng" algn="ctr">
            <a:solidFill>
              <a:schemeClr val="tx1">
                <a:lumMod val="50000"/>
                <a:lumOff val="50000"/>
              </a:schemeClr>
            </a:solidFill>
            <a:prstDash val="solid"/>
            <a:miter lim="800000"/>
          </a:ln>
          <a:effectLst/>
        </p:spPr>
        <p:txBody>
          <a:bodyPr wrap="none" lIns="91440" tIns="45720" rIns="91440" bIns="45720" rtlCol="0" anchor="ctr">
            <a:normAutofit/>
          </a:bodyPr>
          <a:lstStyle/>
          <a:p>
            <a:pPr algn="ctr"/>
            <a:r>
              <a:rPr lang="en-US" sz="1600" b="1" kern="0" dirty="0">
                <a:solidFill>
                  <a:prstClr val="black"/>
                </a:solidFill>
              </a:rPr>
              <a:t>01</a:t>
            </a:r>
          </a:p>
        </p:txBody>
      </p:sp>
      <p:sp>
        <p:nvSpPr>
          <p:cNvPr id="3" name="圆角矩形 2"/>
          <p:cNvSpPr/>
          <p:nvPr/>
        </p:nvSpPr>
        <p:spPr>
          <a:xfrm>
            <a:off x="826265" y="132202"/>
            <a:ext cx="958468" cy="27774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引言</a:t>
            </a:r>
            <a:endParaRPr lang="zh-CN" altLang="en-US" dirty="0">
              <a:solidFill>
                <a:prstClr val="white"/>
              </a:solidFill>
            </a:endParaRPr>
          </a:p>
        </p:txBody>
      </p:sp>
    </p:spTree>
    <p:extLst>
      <p:ext uri="{BB962C8B-B14F-4D97-AF65-F5344CB8AC3E}">
        <p14:creationId xmlns:p14="http://schemas.microsoft.com/office/powerpoint/2010/main" val="2932667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8" name="竖排文字占位符 2"/>
          <p:cNvSpPr>
            <a:spLocks noGrp="1"/>
          </p:cNvSpPr>
          <p:nvPr>
            <p:ph type="body" orient="vert" idx="1"/>
          </p:nvPr>
        </p:nvSpPr>
        <p:spPr>
          <a:xfrm>
            <a:off x="374317" y="1494993"/>
            <a:ext cx="8184232" cy="504056"/>
          </a:xfrm>
          <a:solidFill>
            <a:srgbClr val="FFFF00"/>
          </a:solidFill>
          <a:ln>
            <a:noFill/>
          </a:ln>
        </p:spPr>
        <p:txBody>
          <a:bodyPr/>
          <a:lstStyle/>
          <a:p>
            <a:pPr marL="0" indent="0" eaLnBrk="1" hangingPunct="1">
              <a:spcBef>
                <a:spcPts val="0"/>
              </a:spcBef>
              <a:buClr>
                <a:srgbClr val="E12101"/>
              </a:buClr>
              <a:buNone/>
            </a:pPr>
            <a:r>
              <a:rPr lang="en-US" altLang="zh-CN" sz="2800" dirty="0" smtClean="0"/>
              <a:t>2.</a:t>
            </a:r>
            <a:r>
              <a:rPr lang="zh-CN" altLang="en-US" sz="2800" dirty="0"/>
              <a:t>资本资产定价模型（</a:t>
            </a:r>
            <a:r>
              <a:rPr lang="en-US" altLang="zh-CN" sz="2800" dirty="0"/>
              <a:t>CAPM</a:t>
            </a:r>
            <a:r>
              <a:rPr lang="zh-CN" altLang="en-US" sz="2800" dirty="0"/>
              <a:t>）的</a:t>
            </a:r>
            <a:r>
              <a:rPr lang="zh-CN" altLang="en-US" sz="2800" dirty="0" smtClean="0"/>
              <a:t>推导</a:t>
            </a:r>
            <a:r>
              <a:rPr lang="en-US" altLang="zh-CN" sz="2800" dirty="0" smtClean="0"/>
              <a:t>:2</a:t>
            </a:r>
            <a:r>
              <a:rPr lang="zh-CN" altLang="en-US" sz="2800" dirty="0" smtClean="0"/>
              <a:t>）</a:t>
            </a:r>
            <a:r>
              <a:rPr lang="en-US" altLang="zh-CN" sz="2400" dirty="0"/>
              <a:t> β</a:t>
            </a:r>
            <a:r>
              <a:rPr lang="zh-CN" altLang="en-US" sz="2400" dirty="0"/>
              <a:t>系数</a:t>
            </a:r>
            <a:endParaRPr lang="en-US" altLang="zh-CN" sz="2400" b="0" dirty="0">
              <a:latin typeface="仿宋" panose="02010609060101010101" pitchFamily="49" charset="-122"/>
            </a:endParaRPr>
          </a:p>
        </p:txBody>
      </p:sp>
      <p:sp>
        <p:nvSpPr>
          <p:cNvPr id="14"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8"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7" name="矩形 16"/>
          <p:cNvSpPr/>
          <p:nvPr/>
        </p:nvSpPr>
        <p:spPr>
          <a:xfrm>
            <a:off x="695400" y="2401869"/>
            <a:ext cx="8784976" cy="830997"/>
          </a:xfrm>
          <a:prstGeom prst="rect">
            <a:avLst/>
          </a:prstGeom>
          <a:solidFill>
            <a:srgbClr val="CCFFCC"/>
          </a:solidFill>
        </p:spPr>
        <p:txBody>
          <a:bodyPr wrap="square">
            <a:spAutoFit/>
          </a:bodyPr>
          <a:lstStyle/>
          <a:p>
            <a:pPr algn="just" fontAlgn="base">
              <a:spcBef>
                <a:spcPct val="0"/>
              </a:spcBef>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反过来，如果已知某证券的</a:t>
            </a: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期望收益</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，同时又可以测出</a:t>
            </a: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无风险收益率</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及</a:t>
            </a: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市场风险溢价</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，那么就可以估算出该证券的</a:t>
            </a:r>
            <a:r>
              <a:rPr lang="en-US"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β</a:t>
            </a:r>
            <a:r>
              <a:rPr lang="zh-CN" altLang="en-US" sz="2400" b="1" dirty="0">
                <a:solidFill>
                  <a:srgbClr val="FF0000"/>
                </a:solidFill>
                <a:latin typeface="Times New Roman" panose="02020603050405020304" pitchFamily="18" charset="0"/>
                <a:ea typeface="仿宋" panose="02010609060101010101" pitchFamily="49" charset="-122"/>
                <a:cs typeface="Times New Roman" pitchFamily="18" charset="0"/>
              </a:rPr>
              <a:t>系数</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a:t>
            </a:r>
          </a:p>
        </p:txBody>
      </p:sp>
      <p:sp>
        <p:nvSpPr>
          <p:cNvPr id="9" name="矩形 8"/>
          <p:cNvSpPr/>
          <p:nvPr/>
        </p:nvSpPr>
        <p:spPr>
          <a:xfrm>
            <a:off x="580458" y="3374413"/>
            <a:ext cx="11201400" cy="871713"/>
          </a:xfrm>
          <a:prstGeom prst="rect">
            <a:avLst/>
          </a:prstGeom>
        </p:spPr>
        <p:txBody>
          <a:bodyPr wrap="square">
            <a:spAutoFit/>
          </a:bodyPr>
          <a:lstStyle/>
          <a:p>
            <a:pPr fontAlgn="base">
              <a:lnSpc>
                <a:spcPct val="110000"/>
              </a:lnSpc>
              <a:spcBef>
                <a:spcPct val="0"/>
              </a:spcBef>
              <a:spcAft>
                <a:spcPct val="0"/>
              </a:spcAft>
            </a:pPr>
            <a:r>
              <a:rPr lang="en-US" altLang="zh-CN" sz="2400" b="1" dirty="0">
                <a:solidFill>
                  <a:prstClr val="black"/>
                </a:solidFill>
                <a:latin typeface="仿宋" panose="02010609060101010101" pitchFamily="49" charset="-122"/>
                <a:ea typeface="仿宋" panose="02010609060101010101" pitchFamily="49" charset="-122"/>
              </a:rPr>
              <a:t>【</a:t>
            </a:r>
            <a:r>
              <a:rPr lang="zh-CN" altLang="en-US" sz="2400" b="1" dirty="0">
                <a:solidFill>
                  <a:prstClr val="black"/>
                </a:solidFill>
                <a:latin typeface="仿宋" panose="02010609060101010101" pitchFamily="49" charset="-122"/>
                <a:ea typeface="仿宋" panose="02010609060101010101" pitchFamily="49" charset="-122"/>
              </a:rPr>
              <a:t>例</a:t>
            </a:r>
            <a:r>
              <a:rPr lang="en-US" altLang="zh-CN" sz="2400" b="1" dirty="0">
                <a:solidFill>
                  <a:prstClr val="black"/>
                </a:solidFill>
                <a:latin typeface="仿宋" panose="02010609060101010101" pitchFamily="49" charset="-122"/>
                <a:ea typeface="仿宋" panose="02010609060101010101" pitchFamily="49" charset="-122"/>
              </a:rPr>
              <a:t>】</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两支股票的</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β</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系数未知，但已知深万科</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000002</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）的期望收益为</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10.85%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，中国联通（</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600050</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）的期望收益为</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9.62%</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，则两支</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β</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系数各是多少？</a:t>
            </a:r>
          </a:p>
        </p:txBody>
      </p:sp>
      <p:sp>
        <p:nvSpPr>
          <p:cNvPr id="10"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2" name="Rectangle 4"/>
          <p:cNvSpPr>
            <a:spLocks noChangeArrowheads="1"/>
          </p:cNvSpPr>
          <p:nvPr/>
        </p:nvSpPr>
        <p:spPr bwMode="auto">
          <a:xfrm>
            <a:off x="1055440" y="58735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6"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grpSp>
        <p:nvGrpSpPr>
          <p:cNvPr id="21" name="组合 20"/>
          <p:cNvGrpSpPr/>
          <p:nvPr/>
        </p:nvGrpSpPr>
        <p:grpSpPr>
          <a:xfrm>
            <a:off x="695400" y="4365104"/>
            <a:ext cx="9826865" cy="2062103"/>
            <a:chOff x="695400" y="4733196"/>
            <a:chExt cx="9826865" cy="2062103"/>
          </a:xfrm>
        </p:grpSpPr>
        <p:sp>
          <p:nvSpPr>
            <p:cNvPr id="24" name="矩形 23"/>
            <p:cNvSpPr/>
            <p:nvPr/>
          </p:nvSpPr>
          <p:spPr>
            <a:xfrm>
              <a:off x="695400" y="4733196"/>
              <a:ext cx="9826865" cy="2062103"/>
            </a:xfrm>
            <a:prstGeom prst="rect">
              <a:avLst/>
            </a:prstGeom>
            <a:solidFill>
              <a:srgbClr val="FFE4C9"/>
            </a:solidFill>
          </p:spPr>
          <p:txBody>
            <a:bodyPr wrap="square">
              <a:spAutoFit/>
            </a:bodyPr>
            <a:lstStyle/>
            <a:p>
              <a:pPr algn="just" fontAlgn="base">
                <a:spcBef>
                  <a:spcPct val="0"/>
                </a:spcBef>
              </a:pPr>
              <a:r>
                <a:rPr lang="zh-CN" altLang="zh-CN" sz="3200" b="1" dirty="0">
                  <a:solidFill>
                    <a:srgbClr val="FF0000"/>
                  </a:solidFill>
                  <a:latin typeface="仿宋" panose="02010609060101010101" pitchFamily="49" charset="-122"/>
                  <a:ea typeface="仿宋" panose="02010609060101010101" pitchFamily="49" charset="-122"/>
                </a:rPr>
                <a:t>解：</a:t>
              </a:r>
              <a:r>
                <a:rPr lang="zh-CN" altLang="en-US" sz="2400" b="1" dirty="0">
                  <a:solidFill>
                    <a:prstClr val="black"/>
                  </a:solidFill>
                  <a:latin typeface="仿宋" panose="02010609060101010101" pitchFamily="49" charset="-122"/>
                  <a:ea typeface="仿宋" panose="02010609060101010101" pitchFamily="49" charset="-122"/>
                </a:rPr>
                <a:t>解：将已知数据带入资本资产定价模型可得：</a:t>
              </a:r>
              <a:endParaRPr lang="en-US" altLang="zh-CN" sz="2400" b="1" dirty="0">
                <a:solidFill>
                  <a:prstClr val="black"/>
                </a:solidFill>
                <a:latin typeface="仿宋" panose="02010609060101010101" pitchFamily="49" charset="-122"/>
                <a:ea typeface="仿宋" panose="02010609060101010101" pitchFamily="49" charset="-122"/>
              </a:endParaRPr>
            </a:p>
            <a:p>
              <a:pPr fontAlgn="base">
                <a:spcBef>
                  <a:spcPct val="0"/>
                </a:spcBef>
                <a:spcAft>
                  <a:spcPct val="0"/>
                </a:spcAft>
              </a:pPr>
              <a:endParaRPr lang="en-US" altLang="zh-CN" sz="2400" b="1" dirty="0">
                <a:solidFill>
                  <a:prstClr val="black"/>
                </a:solidFill>
                <a:latin typeface="仿宋" panose="02010609060101010101" pitchFamily="49" charset="-122"/>
                <a:ea typeface="仿宋" panose="02010609060101010101" pitchFamily="49" charset="-122"/>
              </a:endParaRPr>
            </a:p>
            <a:p>
              <a:pPr fontAlgn="base">
                <a:spcBef>
                  <a:spcPct val="0"/>
                </a:spcBef>
                <a:spcAft>
                  <a:spcPct val="0"/>
                </a:spcAft>
              </a:pPr>
              <a:endParaRPr lang="en-US" altLang="zh-CN" sz="2400" b="1" dirty="0">
                <a:solidFill>
                  <a:prstClr val="black"/>
                </a:solidFill>
                <a:latin typeface="仿宋" panose="02010609060101010101" pitchFamily="49" charset="-122"/>
                <a:ea typeface="仿宋" panose="02010609060101010101" pitchFamily="49" charset="-122"/>
              </a:endParaRPr>
            </a:p>
            <a:p>
              <a:pPr fontAlgn="base">
                <a:spcBef>
                  <a:spcPct val="0"/>
                </a:spcBef>
                <a:spcAft>
                  <a:spcPct val="0"/>
                </a:spcAft>
              </a:pPr>
              <a:endParaRPr lang="en-US" altLang="zh-CN" sz="2400" b="1" dirty="0">
                <a:solidFill>
                  <a:prstClr val="black"/>
                </a:solidFill>
                <a:latin typeface="仿宋" panose="02010609060101010101" pitchFamily="49" charset="-122"/>
                <a:ea typeface="仿宋" panose="02010609060101010101" pitchFamily="49" charset="-122"/>
              </a:endParaRPr>
            </a:p>
            <a:p>
              <a:pPr fontAlgn="base">
                <a:spcBef>
                  <a:spcPct val="0"/>
                </a:spcBef>
                <a:spcAft>
                  <a:spcPct val="0"/>
                </a:spcAft>
              </a:pPr>
              <a:r>
                <a:rPr lang="zh-CN" altLang="en-US" sz="2400" b="1" dirty="0">
                  <a:solidFill>
                    <a:prstClr val="black"/>
                  </a:solidFill>
                  <a:latin typeface="仿宋" panose="02010609060101010101" pitchFamily="49" charset="-122"/>
                  <a:ea typeface="仿宋" panose="02010609060101010101" pitchFamily="49" charset="-122"/>
                </a:rPr>
                <a:t>     得</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β</a:t>
              </a:r>
              <a:r>
                <a:rPr lang="zh-CN" altLang="en-US" sz="2400" b="1" baseline="-25000" dirty="0">
                  <a:solidFill>
                    <a:prstClr val="black"/>
                  </a:solidFill>
                  <a:latin typeface="仿宋" panose="02010609060101010101" pitchFamily="49" charset="-122"/>
                  <a:ea typeface="仿宋" panose="02010609060101010101" pitchFamily="49" charset="-122"/>
                </a:rPr>
                <a:t>深万科 </a:t>
              </a:r>
              <a:r>
                <a:rPr lang="en-US" altLang="zh-CN" sz="2400" b="1" dirty="0">
                  <a:solidFill>
                    <a:prstClr val="black"/>
                  </a:solidFill>
                  <a:latin typeface="仿宋" panose="02010609060101010101" pitchFamily="49" charset="-122"/>
                  <a:ea typeface="仿宋" panose="02010609060101010101" pitchFamily="49" charset="-122"/>
                </a:rPr>
                <a:t>= </a:t>
              </a:r>
              <a:r>
                <a:rPr lang="en-US" altLang="zh-CN" sz="24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1.05</a:t>
              </a:r>
              <a:r>
                <a:rPr lang="zh-CN" altLang="en-US" sz="2400" b="1" dirty="0">
                  <a:solidFill>
                    <a:prstClr val="black"/>
                  </a:solidFill>
                  <a:latin typeface="仿宋" panose="02010609060101010101" pitchFamily="49" charset="-122"/>
                  <a:ea typeface="仿宋" panose="02010609060101010101" pitchFamily="49" charset="-122"/>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β</a:t>
              </a:r>
              <a:r>
                <a:rPr lang="zh-CN" altLang="en-US" sz="2400" b="1" baseline="-25000" dirty="0">
                  <a:solidFill>
                    <a:prstClr val="black"/>
                  </a:solidFill>
                  <a:latin typeface="仿宋" panose="02010609060101010101" pitchFamily="49" charset="-122"/>
                  <a:ea typeface="仿宋" panose="02010609060101010101" pitchFamily="49" charset="-122"/>
                </a:rPr>
                <a:t>中国联通 </a:t>
              </a:r>
              <a:r>
                <a:rPr lang="en-US" altLang="zh-CN" sz="2400" b="1" dirty="0">
                  <a:solidFill>
                    <a:prstClr val="black"/>
                  </a:solidFill>
                  <a:latin typeface="仿宋" panose="02010609060101010101" pitchFamily="49" charset="-122"/>
                  <a:ea typeface="仿宋" panose="02010609060101010101" pitchFamily="49" charset="-122"/>
                </a:rPr>
                <a:t>= </a:t>
              </a:r>
              <a:r>
                <a:rPr lang="en-US" altLang="zh-CN" sz="24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0.90</a:t>
              </a:r>
              <a:r>
                <a:rPr lang="zh-CN" altLang="en-US" sz="2400" b="1" dirty="0">
                  <a:solidFill>
                    <a:prstClr val="black"/>
                  </a:solidFill>
                  <a:latin typeface="仿宋" panose="02010609060101010101" pitchFamily="49" charset="-122"/>
                  <a:ea typeface="仿宋" panose="02010609060101010101" pitchFamily="49" charset="-122"/>
                </a:rPr>
                <a:t>。</a:t>
              </a:r>
              <a:endParaRPr lang="en-US" altLang="zh-CN" sz="2400" b="1" dirty="0">
                <a:solidFill>
                  <a:prstClr val="black"/>
                </a:solidFill>
                <a:latin typeface="仿宋" panose="02010609060101010101" pitchFamily="49" charset="-122"/>
                <a:ea typeface="仿宋" panose="02010609060101010101" pitchFamily="49" charset="-122"/>
              </a:endParaRPr>
            </a:p>
          </p:txBody>
        </p:sp>
        <p:graphicFrame>
          <p:nvGraphicFramePr>
            <p:cNvPr id="3" name="对象 2"/>
            <p:cNvGraphicFramePr>
              <a:graphicFrameLocks noChangeAspect="1"/>
            </p:cNvGraphicFramePr>
            <p:nvPr/>
          </p:nvGraphicFramePr>
          <p:xfrm>
            <a:off x="1364955" y="5398583"/>
            <a:ext cx="7301848" cy="412958"/>
          </p:xfrm>
          <a:graphic>
            <a:graphicData uri="http://schemas.openxmlformats.org/presentationml/2006/ole">
              <mc:AlternateContent xmlns:mc="http://schemas.openxmlformats.org/markup-compatibility/2006">
                <mc:Choice xmlns:v="urn:schemas-microsoft-com:vml" Requires="v">
                  <p:oleObj spid="_x0000_s35992" r:id="rId4" imgW="4394200" imgH="241300" progId="Equation.DSMT4">
                    <p:embed/>
                  </p:oleObj>
                </mc:Choice>
                <mc:Fallback>
                  <p:oleObj r:id="rId4" imgW="43942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955" y="5398583"/>
                          <a:ext cx="7301848" cy="412958"/>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nvPr>
          </p:nvGraphicFramePr>
          <p:xfrm>
            <a:off x="1364955" y="5930519"/>
            <a:ext cx="7301848" cy="398612"/>
          </p:xfrm>
          <a:graphic>
            <a:graphicData uri="http://schemas.openxmlformats.org/presentationml/2006/ole">
              <mc:AlternateContent xmlns:mc="http://schemas.openxmlformats.org/markup-compatibility/2006">
                <mc:Choice xmlns:v="urn:schemas-microsoft-com:vml" Requires="v">
                  <p:oleObj spid="_x0000_s35993" r:id="rId6" imgW="4572000" imgH="241300" progId="Equation.DSMT4">
                    <p:embed/>
                  </p:oleObj>
                </mc:Choice>
                <mc:Fallback>
                  <p:oleObj r:id="rId6" imgW="45720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4955" y="5930519"/>
                          <a:ext cx="7301848" cy="398612"/>
                        </a:xfrm>
                        <a:prstGeom prst="rect">
                          <a:avLst/>
                        </a:prstGeom>
                        <a:noFill/>
                      </p:spPr>
                    </p:pic>
                  </p:oleObj>
                </mc:Fallback>
              </mc:AlternateContent>
            </a:graphicData>
          </a:graphic>
        </p:graphicFrame>
      </p:grpSp>
    </p:spTree>
    <p:extLst>
      <p:ext uri="{BB962C8B-B14F-4D97-AF65-F5344CB8AC3E}">
        <p14:creationId xmlns:p14="http://schemas.microsoft.com/office/powerpoint/2010/main" val="93451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2" name="竖排文字占位符 2"/>
          <p:cNvSpPr txBox="1">
            <a:spLocks/>
          </p:cNvSpPr>
          <p:nvPr/>
        </p:nvSpPr>
        <p:spPr bwMode="auto">
          <a:xfrm>
            <a:off x="551384" y="1340767"/>
            <a:ext cx="4886739" cy="506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endParaRPr lang="en-US" altLang="zh-CN" sz="2800" dirty="0">
              <a:solidFill>
                <a:srgbClr val="0000CC"/>
              </a:solidFill>
            </a:endParaRPr>
          </a:p>
          <a:p>
            <a:pPr marL="0" indent="0" eaLnBrk="1" hangingPunct="1">
              <a:spcBef>
                <a:spcPts val="0"/>
              </a:spcBef>
              <a:buFont typeface="Arial" panose="020B0604020202020204" pitchFamily="34" charset="0"/>
              <a:buNone/>
            </a:pPr>
            <a:r>
              <a:rPr lang="zh-CN" altLang="en-US" sz="2800" dirty="0">
                <a:solidFill>
                  <a:prstClr val="black"/>
                </a:solidFill>
              </a:rPr>
              <a:t>   贝塔系数定义为某个资产的收益率同市场组合收益率之间的相关性，它反映了</a:t>
            </a:r>
            <a:r>
              <a:rPr lang="zh-CN" altLang="en-US" sz="2800" dirty="0">
                <a:solidFill>
                  <a:srgbClr val="FF0000"/>
                </a:solidFill>
              </a:rPr>
              <a:t>个别资产收益率的变化与市场上全部资产平均收益率变化的关联程度</a:t>
            </a:r>
            <a:r>
              <a:rPr lang="zh-CN" altLang="en-US" sz="2800" dirty="0">
                <a:solidFill>
                  <a:prstClr val="black"/>
                </a:solidFill>
              </a:rPr>
              <a:t>，即相对于市场全部资产平均风险水平来说，一项资产所包含的系统风险的大小。</a:t>
            </a:r>
            <a:r>
              <a:rPr lang="zh-CN" altLang="en-US" sz="2800" dirty="0">
                <a:solidFill>
                  <a:srgbClr val="C00000"/>
                </a:solidFill>
              </a:rPr>
              <a:t>    </a:t>
            </a:r>
          </a:p>
          <a:p>
            <a:pPr marL="609600" indent="-609600" eaLnBrk="1" hangingPunct="1">
              <a:lnSpc>
                <a:spcPct val="80000"/>
              </a:lnSpc>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p:txBody>
      </p:sp>
      <p:graphicFrame>
        <p:nvGraphicFramePr>
          <p:cNvPr id="11" name="Object 10"/>
          <p:cNvGraphicFramePr>
            <a:graphicFrameLocks noChangeAspect="1"/>
          </p:cNvGraphicFramePr>
          <p:nvPr>
            <p:extLst/>
          </p:nvPr>
        </p:nvGraphicFramePr>
        <p:xfrm>
          <a:off x="5802312" y="2445471"/>
          <a:ext cx="5870575" cy="1736725"/>
        </p:xfrm>
        <a:graphic>
          <a:graphicData uri="http://schemas.openxmlformats.org/presentationml/2006/ole">
            <mc:AlternateContent xmlns:mc="http://schemas.openxmlformats.org/markup-compatibility/2006">
              <mc:Choice xmlns:v="urn:schemas-microsoft-com:vml" Requires="v">
                <p:oleObj spid="_x0000_s37016" name="Equation" r:id="rId4" imgW="2857320" imgH="863280" progId="Equation.DSMT4">
                  <p:embed/>
                </p:oleObj>
              </mc:Choice>
              <mc:Fallback>
                <p:oleObj name="Equation" r:id="rId4" imgW="2857320" imgH="863280" progId="Equation.DSMT4">
                  <p:embed/>
                  <p:pic>
                    <p:nvPicPr>
                      <p:cNvPr id="0" name=""/>
                      <p:cNvPicPr>
                        <a:picLocks noChangeAspect="1" noChangeArrowheads="1"/>
                      </p:cNvPicPr>
                      <p:nvPr/>
                    </p:nvPicPr>
                    <p:blipFill>
                      <a:blip r:embed="rId5"/>
                      <a:srcRect/>
                      <a:stretch>
                        <a:fillRect/>
                      </a:stretch>
                    </p:blipFill>
                    <p:spPr bwMode="auto">
                      <a:xfrm>
                        <a:off x="5802312" y="2445471"/>
                        <a:ext cx="5870575" cy="1736725"/>
                      </a:xfrm>
                      <a:prstGeom prst="rect">
                        <a:avLst/>
                      </a:prstGeom>
                      <a:solidFill>
                        <a:srgbClr val="FFFF66"/>
                      </a:solidFill>
                      <a:ln w="9525" algn="ctr">
                        <a:noFill/>
                        <a:miter lim="800000"/>
                        <a:headEnd/>
                        <a:tailEnd/>
                      </a:ln>
                      <a:effectLst/>
                    </p:spPr>
                  </p:pic>
                </p:oleObj>
              </mc:Fallback>
            </mc:AlternateContent>
          </a:graphicData>
        </a:graphic>
      </p:graphicFrame>
      <p:sp>
        <p:nvSpPr>
          <p:cNvPr id="4" name="矩形 3"/>
          <p:cNvSpPr/>
          <p:nvPr/>
        </p:nvSpPr>
        <p:spPr>
          <a:xfrm>
            <a:off x="5885444" y="1867633"/>
            <a:ext cx="803425" cy="461665"/>
          </a:xfrm>
          <a:prstGeom prst="rect">
            <a:avLst/>
          </a:prstGeom>
        </p:spPr>
        <p:txBody>
          <a:bodyPr wrap="none">
            <a:spAutoFit/>
          </a:bodyPr>
          <a:lstStyle/>
          <a:p>
            <a:pPr fontAlgn="base">
              <a:spcBef>
                <a:spcPct val="0"/>
              </a:spcBef>
              <a:spcAft>
                <a:spcPct val="0"/>
              </a:spcAft>
            </a:pPr>
            <a:r>
              <a:rPr lang="zh-CN" altLang="en-US" sz="2400" b="1" dirty="0">
                <a:solidFill>
                  <a:srgbClr val="FF0000"/>
                </a:solidFill>
                <a:latin typeface="仿宋" panose="02010609060101010101" pitchFamily="49" charset="-122"/>
                <a:ea typeface="仿宋" panose="02010609060101010101" pitchFamily="49" charset="-122"/>
              </a:rPr>
              <a:t>即：</a:t>
            </a:r>
          </a:p>
        </p:txBody>
      </p:sp>
      <p:sp>
        <p:nvSpPr>
          <p:cNvPr id="9" name="矩形 8"/>
          <p:cNvSpPr/>
          <p:nvPr/>
        </p:nvSpPr>
        <p:spPr>
          <a:xfrm>
            <a:off x="5519936" y="4298369"/>
            <a:ext cx="5713424" cy="461665"/>
          </a:xfrm>
          <a:prstGeom prst="rect">
            <a:avLst/>
          </a:prstGeom>
        </p:spPr>
        <p:txBody>
          <a:bodyPr wrap="none">
            <a:spAutoFit/>
          </a:bodyPr>
          <a:lstStyle/>
          <a:p>
            <a:pPr indent="266700" algn="just" fontAlgn="base">
              <a:spcBef>
                <a:spcPct val="0"/>
              </a:spcBef>
            </a:pPr>
            <a:r>
              <a:rPr lang="zh-CN" altLang="zh-CN" sz="2400" b="1" dirty="0">
                <a:solidFill>
                  <a:prstClr val="black"/>
                </a:solidFill>
                <a:latin typeface="仿宋" panose="02010609060101010101" pitchFamily="49" charset="-122"/>
                <a:ea typeface="仿宋" panose="02010609060101010101" pitchFamily="49" charset="-122"/>
              </a:rPr>
              <a:t>特别的，对于市场组合的β系数，有：</a:t>
            </a:r>
          </a:p>
        </p:txBody>
      </p:sp>
      <p:graphicFrame>
        <p:nvGraphicFramePr>
          <p:cNvPr id="14" name="对象 13"/>
          <p:cNvGraphicFramePr>
            <a:graphicFrameLocks noChangeAspect="1"/>
          </p:cNvGraphicFramePr>
          <p:nvPr>
            <p:extLst/>
          </p:nvPr>
        </p:nvGraphicFramePr>
        <p:xfrm>
          <a:off x="6826543" y="4844655"/>
          <a:ext cx="3447757" cy="902984"/>
        </p:xfrm>
        <a:graphic>
          <a:graphicData uri="http://schemas.openxmlformats.org/presentationml/2006/ole">
            <mc:AlternateContent xmlns:mc="http://schemas.openxmlformats.org/markup-compatibility/2006">
              <mc:Choice xmlns:v="urn:schemas-microsoft-com:vml" Requires="v">
                <p:oleObj spid="_x0000_s37017" name="Equation" r:id="rId6" imgW="1714500" imgH="457200" progId="Equation.DSMT4">
                  <p:embed/>
                </p:oleObj>
              </mc:Choice>
              <mc:Fallback>
                <p:oleObj name="Equation" r:id="rId6" imgW="171450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6543" y="4844655"/>
                        <a:ext cx="3447757" cy="902984"/>
                      </a:xfrm>
                      <a:prstGeom prst="rect">
                        <a:avLst/>
                      </a:prstGeom>
                      <a:solidFill>
                        <a:srgbClr val="FFFF66"/>
                      </a:solidFill>
                    </p:spPr>
                  </p:pic>
                </p:oleObj>
              </mc:Fallback>
            </mc:AlternateContent>
          </a:graphicData>
        </a:graphic>
      </p:graphicFrame>
      <p:sp>
        <p:nvSpPr>
          <p:cNvPr id="15" name="矩形 14"/>
          <p:cNvSpPr/>
          <p:nvPr/>
        </p:nvSpPr>
        <p:spPr>
          <a:xfrm>
            <a:off x="5785604" y="5832260"/>
            <a:ext cx="4980851" cy="461665"/>
          </a:xfrm>
          <a:prstGeom prst="rect">
            <a:avLst/>
          </a:prstGeom>
        </p:spPr>
        <p:txBody>
          <a:bodyPr wrap="none">
            <a:spAutoFit/>
          </a:bodyPr>
          <a:lstStyle/>
          <a:p>
            <a:pPr fontAlgn="base">
              <a:spcBef>
                <a:spcPct val="0"/>
              </a:spcBef>
              <a:spcAft>
                <a:spcPct val="0"/>
              </a:spcAft>
            </a:pPr>
            <a:r>
              <a:rPr lang="zh-CN" altLang="zh-CN" sz="2400" b="1" dirty="0">
                <a:solidFill>
                  <a:srgbClr val="FF0000"/>
                </a:solidFill>
                <a:latin typeface="仿宋" panose="02010609060101010101" pitchFamily="49" charset="-122"/>
                <a:ea typeface="仿宋" panose="02010609060101010101" pitchFamily="49" charset="-122"/>
              </a:rPr>
              <a:t>因此，市场组合的贝塔系数等于</a:t>
            </a:r>
            <a:r>
              <a:rPr lang="en-US" altLang="zh-CN" sz="2400" b="1" dirty="0">
                <a:solidFill>
                  <a:srgbClr val="FF0000"/>
                </a:solidFill>
                <a:latin typeface="仿宋" panose="02010609060101010101" pitchFamily="49" charset="-122"/>
                <a:ea typeface="仿宋" panose="02010609060101010101" pitchFamily="49" charset="-122"/>
              </a:rPr>
              <a:t>1</a:t>
            </a:r>
            <a:r>
              <a:rPr lang="zh-CN" altLang="en-US" sz="2400" b="1" dirty="0">
                <a:solidFill>
                  <a:srgbClr val="FF0000"/>
                </a:solidFill>
                <a:latin typeface="仿宋" panose="02010609060101010101" pitchFamily="49" charset="-122"/>
                <a:ea typeface="仿宋" panose="02010609060101010101" pitchFamily="49" charset="-122"/>
              </a:rPr>
              <a:t>。</a:t>
            </a:r>
          </a:p>
        </p:txBody>
      </p:sp>
      <p:sp>
        <p:nvSpPr>
          <p:cNvPr id="17" name="矩形 16"/>
          <p:cNvSpPr/>
          <p:nvPr/>
        </p:nvSpPr>
        <p:spPr>
          <a:xfrm>
            <a:off x="551384" y="1155874"/>
            <a:ext cx="6096000" cy="508409"/>
          </a:xfrm>
          <a:prstGeom prst="rect">
            <a:avLst/>
          </a:prstGeom>
          <a:solidFill>
            <a:srgbClr val="FFFF00"/>
          </a:solidFill>
        </p:spPr>
        <p:txBody>
          <a:bodyPr>
            <a:spAutoFit/>
          </a:bodyPr>
          <a:lstStyle/>
          <a:p>
            <a:pPr fontAlgn="base">
              <a:lnSpc>
                <a:spcPct val="110000"/>
              </a:lnSpc>
              <a:spcBef>
                <a:spcPct val="0"/>
              </a:spcBef>
              <a:spcAft>
                <a:spcPct val="0"/>
              </a:spcAft>
            </a:pPr>
            <a:r>
              <a:rPr lang="en-US" altLang="zh-CN" sz="2800" b="1" dirty="0" smtClean="0">
                <a:latin typeface="仿宋" panose="02010609060101010101" pitchFamily="49" charset="-122"/>
                <a:ea typeface="仿宋" panose="02010609060101010101" pitchFamily="49" charset="-122"/>
              </a:rPr>
              <a:t>3</a:t>
            </a:r>
            <a:r>
              <a:rPr lang="zh-CN" altLang="en-US" sz="2800" b="1" dirty="0" smtClean="0">
                <a:latin typeface="仿宋" panose="02010609060101010101" pitchFamily="49" charset="-122"/>
                <a:ea typeface="仿宋" panose="02010609060101010101" pitchFamily="49" charset="-122"/>
              </a:rPr>
              <a:t>）系统</a:t>
            </a:r>
            <a:r>
              <a:rPr lang="zh-CN" altLang="en-US" sz="2800" b="1" dirty="0">
                <a:latin typeface="仿宋" panose="02010609060101010101" pitchFamily="49" charset="-122"/>
                <a:ea typeface="仿宋" panose="02010609060101010101" pitchFamily="49" charset="-122"/>
              </a:rPr>
              <a:t>风险与贝塔系数</a:t>
            </a:r>
          </a:p>
        </p:txBody>
      </p:sp>
    </p:spTree>
    <p:extLst>
      <p:ext uri="{BB962C8B-B14F-4D97-AF65-F5344CB8AC3E}">
        <p14:creationId xmlns:p14="http://schemas.microsoft.com/office/powerpoint/2010/main" val="3554816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a:t>
            </a:r>
            <a:r>
              <a:rPr lang="zh-CN" altLang="en-US" dirty="0" smtClean="0">
                <a:solidFill>
                  <a:prstClr val="black"/>
                </a:solidFill>
              </a:rPr>
              <a:t>模型分析</a:t>
            </a:r>
            <a:endParaRPr lang="zh-CN" altLang="en-US" dirty="0"/>
          </a:p>
        </p:txBody>
      </p:sp>
      <p:sp>
        <p:nvSpPr>
          <p:cNvPr id="12" name="竖排文字占位符 2"/>
          <p:cNvSpPr txBox="1">
            <a:spLocks/>
          </p:cNvSpPr>
          <p:nvPr/>
        </p:nvSpPr>
        <p:spPr bwMode="auto">
          <a:xfrm>
            <a:off x="265644" y="1029100"/>
            <a:ext cx="4886739"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endParaRPr lang="en-US" altLang="zh-CN" sz="2800" dirty="0">
              <a:solidFill>
                <a:srgbClr val="0000CC"/>
              </a:solidFill>
            </a:endParaRPr>
          </a:p>
          <a:p>
            <a:pPr marL="0" indent="0" eaLnBrk="1" hangingPunct="1">
              <a:spcBef>
                <a:spcPts val="0"/>
              </a:spcBef>
              <a:buFont typeface="Arial" panose="020B0604020202020204" pitchFamily="34" charset="0"/>
              <a:buNone/>
            </a:pPr>
            <a:r>
              <a:rPr lang="en-US" altLang="zh-CN" sz="2800" dirty="0">
                <a:solidFill>
                  <a:prstClr val="black"/>
                </a:solidFill>
              </a:rPr>
              <a:t>    </a:t>
            </a:r>
            <a:r>
              <a:rPr lang="zh-CN" altLang="en-US" sz="2400" dirty="0">
                <a:solidFill>
                  <a:prstClr val="black"/>
                </a:solidFill>
              </a:rPr>
              <a:t>资产组合的</a:t>
            </a:r>
            <a:r>
              <a:rPr lang="zh-CN" altLang="en-US" sz="2400" dirty="0">
                <a:solidFill>
                  <a:srgbClr val="FF0000"/>
                </a:solidFill>
              </a:rPr>
              <a:t>贝塔系数</a:t>
            </a:r>
            <a:r>
              <a:rPr lang="zh-CN" altLang="en-US" sz="2400" dirty="0">
                <a:solidFill>
                  <a:prstClr val="black"/>
                </a:solidFill>
              </a:rPr>
              <a:t>是由构成这一组合的各单项资产的风险共同形成的。因此，其贝塔系数的大小，是由各单项资产的贝塔系数按其占整个资产组合的比重加权平均而得。</a:t>
            </a:r>
            <a:endParaRPr lang="zh-CN" altLang="en-US" sz="2400" dirty="0">
              <a:solidFill>
                <a:srgbClr val="C00000"/>
              </a:solidFill>
            </a:endParaRPr>
          </a:p>
          <a:p>
            <a:pPr marL="609600" indent="-609600" eaLnBrk="1" hangingPunct="1">
              <a:lnSpc>
                <a:spcPct val="80000"/>
              </a:lnSpc>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p:txBody>
      </p:sp>
      <p:sp>
        <p:nvSpPr>
          <p:cNvPr id="17" name="矩形 16"/>
          <p:cNvSpPr/>
          <p:nvPr/>
        </p:nvSpPr>
        <p:spPr>
          <a:xfrm>
            <a:off x="217328" y="907400"/>
            <a:ext cx="4508908" cy="566309"/>
          </a:xfrm>
          <a:prstGeom prst="rect">
            <a:avLst/>
          </a:prstGeom>
          <a:solidFill>
            <a:srgbClr val="002060"/>
          </a:solidFill>
        </p:spPr>
        <p:txBody>
          <a:bodyPr wrap="square">
            <a:spAutoFit/>
          </a:bodyPr>
          <a:lstStyle/>
          <a:p>
            <a:pPr fontAlgn="base">
              <a:lnSpc>
                <a:spcPct val="110000"/>
              </a:lnSpc>
              <a:spcBef>
                <a:spcPct val="0"/>
              </a:spcBef>
              <a:spcAft>
                <a:spcPct val="0"/>
              </a:spcAft>
            </a:pPr>
            <a:r>
              <a:rPr lang="en-US" altLang="zh-CN" sz="2800" b="1" dirty="0" smtClean="0">
                <a:solidFill>
                  <a:schemeClr val="bg1"/>
                </a:solidFill>
                <a:latin typeface="仿宋" panose="02010609060101010101" pitchFamily="49" charset="-122"/>
                <a:ea typeface="仿宋" panose="02010609060101010101" pitchFamily="49" charset="-122"/>
              </a:rPr>
              <a:t>4</a:t>
            </a:r>
            <a:r>
              <a:rPr lang="zh-CN" altLang="en-US" sz="2800" b="1" dirty="0" smtClean="0">
                <a:solidFill>
                  <a:schemeClr val="bg1"/>
                </a:solidFill>
                <a:latin typeface="仿宋" panose="02010609060101010101" pitchFamily="49" charset="-122"/>
                <a:ea typeface="仿宋" panose="02010609060101010101" pitchFamily="49" charset="-122"/>
              </a:rPr>
              <a:t>）资产</a:t>
            </a:r>
            <a:r>
              <a:rPr lang="zh-CN" altLang="en-US" sz="2800" b="1" dirty="0">
                <a:solidFill>
                  <a:schemeClr val="bg1"/>
                </a:solidFill>
                <a:latin typeface="仿宋" panose="02010609060101010101" pitchFamily="49" charset="-122"/>
                <a:ea typeface="仿宋" panose="02010609060101010101" pitchFamily="49" charset="-122"/>
              </a:rPr>
              <a:t>组合的</a:t>
            </a:r>
            <a:r>
              <a:rPr lang="en-US" altLang="zh-CN" sz="2800" b="1" dirty="0">
                <a:solidFill>
                  <a:schemeClr val="bg1"/>
                </a:solidFill>
                <a:latin typeface="仿宋" panose="02010609060101010101" pitchFamily="49" charset="-122"/>
                <a:ea typeface="仿宋" panose="02010609060101010101" pitchFamily="49" charset="-122"/>
              </a:rPr>
              <a:t>β</a:t>
            </a:r>
            <a:r>
              <a:rPr lang="zh-CN" altLang="en-US" sz="2800" b="1" dirty="0">
                <a:solidFill>
                  <a:schemeClr val="bg1"/>
                </a:solidFill>
                <a:latin typeface="仿宋" panose="02010609060101010101" pitchFamily="49" charset="-122"/>
                <a:ea typeface="仿宋" panose="02010609060101010101" pitchFamily="49" charset="-122"/>
              </a:rPr>
              <a:t>系数</a:t>
            </a:r>
          </a:p>
        </p:txBody>
      </p:sp>
      <p:graphicFrame>
        <p:nvGraphicFramePr>
          <p:cNvPr id="3" name="对象 2"/>
          <p:cNvGraphicFramePr>
            <a:graphicFrameLocks noChangeAspect="1"/>
          </p:cNvGraphicFramePr>
          <p:nvPr>
            <p:extLst>
              <p:ext uri="{D42A27DB-BD31-4B8C-83A1-F6EECF244321}">
                <p14:modId xmlns:p14="http://schemas.microsoft.com/office/powerpoint/2010/main" val="3521877698"/>
              </p:ext>
            </p:extLst>
          </p:nvPr>
        </p:nvGraphicFramePr>
        <p:xfrm>
          <a:off x="1793202" y="3404898"/>
          <a:ext cx="1831621" cy="1012212"/>
        </p:xfrm>
        <a:graphic>
          <a:graphicData uri="http://schemas.openxmlformats.org/presentationml/2006/ole">
            <mc:AlternateContent xmlns:mc="http://schemas.openxmlformats.org/markup-compatibility/2006">
              <mc:Choice xmlns:v="urn:schemas-microsoft-com:vml" Requires="v">
                <p:oleObj spid="_x0000_s37966" name="Equation" r:id="rId4" imgW="799753" imgH="431613" progId="Equation.DSMT4">
                  <p:embed/>
                </p:oleObj>
              </mc:Choice>
              <mc:Fallback>
                <p:oleObj name="Equation" r:id="rId4" imgW="799753" imgH="43161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202" y="3404898"/>
                        <a:ext cx="1831621" cy="1012212"/>
                      </a:xfrm>
                      <a:prstGeom prst="rect">
                        <a:avLst/>
                      </a:prstGeom>
                      <a:solidFill>
                        <a:srgbClr val="FFFF66"/>
                      </a:solidFill>
                    </p:spPr>
                  </p:pic>
                </p:oleObj>
              </mc:Fallback>
            </mc:AlternateContent>
          </a:graphicData>
        </a:graphic>
      </p:graphicFrame>
      <p:sp>
        <p:nvSpPr>
          <p:cNvPr id="8" name="矩形 7"/>
          <p:cNvSpPr/>
          <p:nvPr/>
        </p:nvSpPr>
        <p:spPr>
          <a:xfrm>
            <a:off x="5780994" y="1339030"/>
            <a:ext cx="6411006" cy="3046988"/>
          </a:xfrm>
          <a:prstGeom prst="rect">
            <a:avLst/>
          </a:prstGeom>
        </p:spPr>
        <p:txBody>
          <a:bodyPr wrap="square">
            <a:spAutoFit/>
          </a:bodyPr>
          <a:lstStyle/>
          <a:p>
            <a:pPr fontAlgn="base">
              <a:spcBef>
                <a:spcPct val="0"/>
              </a:spcBef>
              <a:spcAft>
                <a:spcPct val="0"/>
              </a:spcAft>
            </a:pP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例</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某投资者持有一个由</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4</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项资产构成的资产组合，每项资产占整个资产组合的权重均为</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25%</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β</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系数依次为</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0.8</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0.9</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1.1</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和</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1.2</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a:t>
            </a: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求：</a:t>
            </a: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① 整个资产组合的</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β</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系数是所少？</a:t>
            </a: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② 若将组合中</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β= 1.3</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的一项资产换为</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β= 0.7</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的一项资产，各资产权重不变，则整个资产组合的</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β</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系数是多少？</a:t>
            </a:r>
          </a:p>
        </p:txBody>
      </p:sp>
      <p:sp>
        <p:nvSpPr>
          <p:cNvPr id="16" name="矩形 15"/>
          <p:cNvSpPr/>
          <p:nvPr/>
        </p:nvSpPr>
        <p:spPr>
          <a:xfrm>
            <a:off x="5709626" y="1254473"/>
            <a:ext cx="6350117" cy="5078684"/>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0" name="矩形 9"/>
          <p:cNvSpPr/>
          <p:nvPr/>
        </p:nvSpPr>
        <p:spPr>
          <a:xfrm>
            <a:off x="5706408" y="4380207"/>
            <a:ext cx="6094361" cy="2452979"/>
          </a:xfrm>
          <a:prstGeom prst="rect">
            <a:avLst/>
          </a:prstGeom>
        </p:spPr>
        <p:txBody>
          <a:bodyPr wrap="square">
            <a:spAutoFit/>
          </a:bodyPr>
          <a:lstStyle/>
          <a:p>
            <a:pPr>
              <a:lnSpc>
                <a:spcPct val="130000"/>
              </a:lnSpc>
              <a:spcBef>
                <a:spcPct val="0"/>
              </a:spcBef>
              <a:buFont typeface="Arial" charset="0"/>
              <a:buNone/>
              <a:defRPr/>
            </a:pPr>
            <a:r>
              <a:rPr lang="zh-CN" altLang="en-US" sz="2000" b="1" dirty="0">
                <a:solidFill>
                  <a:prstClr val="black"/>
                </a:solidFill>
                <a:latin typeface="Times New Roman" panose="02020603050405020304" pitchFamily="18" charset="0"/>
                <a:ea typeface="仿宋" panose="02010609060101010101" pitchFamily="49" charset="-122"/>
                <a:cs typeface="Times New Roman" pitchFamily="18" charset="0"/>
              </a:rPr>
              <a:t>解：</a:t>
            </a:r>
          </a:p>
          <a:p>
            <a:pPr>
              <a:lnSpc>
                <a:spcPct val="130000"/>
              </a:lnSpc>
              <a:spcBef>
                <a:spcPct val="0"/>
              </a:spcBef>
              <a:buFont typeface="Arial" charset="0"/>
              <a:buNone/>
              <a:defRPr/>
            </a:pPr>
            <a:r>
              <a:rPr lang="zh-CN" altLang="en-US" sz="2000" b="1" dirty="0">
                <a:solidFill>
                  <a:prstClr val="black"/>
                </a:solidFill>
                <a:latin typeface="Times New Roman" panose="02020603050405020304" pitchFamily="18" charset="0"/>
                <a:ea typeface="仿宋" panose="02010609060101010101" pitchFamily="49" charset="-122"/>
                <a:cs typeface="Times New Roman" pitchFamily="18" charset="0"/>
              </a:rPr>
              <a:t>① </a:t>
            </a:r>
            <a:r>
              <a:rPr lang="en-US" altLang="zh-CN" sz="2000" b="1" dirty="0">
                <a:solidFill>
                  <a:prstClr val="black"/>
                </a:solidFill>
                <a:latin typeface="Times New Roman" panose="02020603050405020304" pitchFamily="18" charset="0"/>
                <a:ea typeface="仿宋" panose="02010609060101010101" pitchFamily="49" charset="-122"/>
                <a:cs typeface="Times New Roman" pitchFamily="18" charset="0"/>
              </a:rPr>
              <a:t>βp = </a:t>
            </a:r>
            <a:r>
              <a:rPr lang="zh-CN" altLang="en-US" sz="20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000" b="1" dirty="0">
                <a:solidFill>
                  <a:prstClr val="black"/>
                </a:solidFill>
                <a:latin typeface="Times New Roman" panose="02020603050405020304" pitchFamily="18" charset="0"/>
                <a:ea typeface="仿宋" panose="02010609060101010101" pitchFamily="49" charset="-122"/>
                <a:cs typeface="Times New Roman" pitchFamily="18" charset="0"/>
              </a:rPr>
              <a:t>0.8+0.9+1.2+1.3</a:t>
            </a:r>
            <a:r>
              <a:rPr lang="zh-CN" altLang="en-US" sz="20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000" b="1" dirty="0">
                <a:solidFill>
                  <a:prstClr val="black"/>
                </a:solidFill>
                <a:latin typeface="Times New Roman" panose="02020603050405020304" pitchFamily="18" charset="0"/>
                <a:ea typeface="仿宋" panose="02010609060101010101" pitchFamily="49" charset="-122"/>
                <a:cs typeface="Times New Roman" pitchFamily="18" charset="0"/>
              </a:rPr>
              <a:t>/ 4 = 1.05</a:t>
            </a:r>
          </a:p>
          <a:p>
            <a:pPr>
              <a:lnSpc>
                <a:spcPct val="130000"/>
              </a:lnSpc>
              <a:spcBef>
                <a:spcPct val="0"/>
              </a:spcBef>
              <a:buFont typeface="Arial" charset="0"/>
              <a:buNone/>
              <a:defRPr/>
            </a:pPr>
            <a:r>
              <a:rPr lang="en-US" altLang="zh-CN" sz="2000" b="1" dirty="0">
                <a:solidFill>
                  <a:prstClr val="black"/>
                </a:solidFill>
                <a:latin typeface="Times New Roman" panose="02020603050405020304" pitchFamily="18" charset="0"/>
                <a:ea typeface="仿宋" panose="02010609060101010101" pitchFamily="49" charset="-122"/>
                <a:cs typeface="Times New Roman" pitchFamily="18" charset="0"/>
              </a:rPr>
              <a:t>② βp = </a:t>
            </a:r>
            <a:r>
              <a:rPr lang="zh-CN" altLang="en-US" sz="20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000" b="1" dirty="0">
                <a:solidFill>
                  <a:prstClr val="black"/>
                </a:solidFill>
                <a:latin typeface="Times New Roman" panose="02020603050405020304" pitchFamily="18" charset="0"/>
                <a:ea typeface="仿宋" panose="02010609060101010101" pitchFamily="49" charset="-122"/>
                <a:cs typeface="Times New Roman" pitchFamily="18" charset="0"/>
              </a:rPr>
              <a:t>0.8+0.9+1.2+0.7</a:t>
            </a:r>
            <a:r>
              <a:rPr lang="zh-CN" altLang="en-US" sz="20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000" b="1" dirty="0">
                <a:solidFill>
                  <a:prstClr val="black"/>
                </a:solidFill>
                <a:latin typeface="Times New Roman" panose="02020603050405020304" pitchFamily="18" charset="0"/>
                <a:ea typeface="仿宋" panose="02010609060101010101" pitchFamily="49" charset="-122"/>
                <a:cs typeface="Times New Roman" pitchFamily="18" charset="0"/>
              </a:rPr>
              <a:t>/ 4 = 0.9</a:t>
            </a:r>
          </a:p>
          <a:p>
            <a:pPr>
              <a:lnSpc>
                <a:spcPct val="130000"/>
              </a:lnSpc>
              <a:spcBef>
                <a:spcPct val="0"/>
              </a:spcBef>
              <a:defRPr/>
            </a:pPr>
            <a:r>
              <a:rPr lang="zh-CN" altLang="en-US" sz="2000" b="1" dirty="0">
                <a:solidFill>
                  <a:srgbClr val="FF0000"/>
                </a:solidFill>
                <a:latin typeface="Times New Roman" panose="02020603050405020304" pitchFamily="18" charset="0"/>
                <a:ea typeface="仿宋" panose="02010609060101010101" pitchFamily="49" charset="-122"/>
                <a:cs typeface="Times New Roman" pitchFamily="18" charset="0"/>
              </a:rPr>
              <a:t>由此可见，可以通过改变投资组合中的资产，来改变整个投资组合的风险。 </a:t>
            </a:r>
          </a:p>
          <a:p>
            <a:pPr>
              <a:lnSpc>
                <a:spcPct val="130000"/>
              </a:lnSpc>
              <a:spcBef>
                <a:spcPct val="0"/>
              </a:spcBef>
              <a:buFont typeface="Arial" charset="0"/>
              <a:buNone/>
              <a:defRPr/>
            </a:pPr>
            <a:endParaRPr lang="en-US" altLang="zh-CN" sz="1600" dirty="0">
              <a:solidFill>
                <a:prstClr val="black"/>
              </a:solidFill>
              <a:latin typeface="Arial" panose="020B0604020202020204" pitchFamily="34" charset="0"/>
            </a:endParaRPr>
          </a:p>
        </p:txBody>
      </p:sp>
      <p:pic>
        <p:nvPicPr>
          <p:cNvPr id="2" name="图片 1"/>
          <p:cNvPicPr>
            <a:picLocks noChangeAspect="1"/>
          </p:cNvPicPr>
          <p:nvPr/>
        </p:nvPicPr>
        <p:blipFill>
          <a:blip r:embed="rId6"/>
          <a:stretch>
            <a:fillRect/>
          </a:stretch>
        </p:blipFill>
        <p:spPr>
          <a:xfrm>
            <a:off x="217329" y="4726993"/>
            <a:ext cx="5489080" cy="1682642"/>
          </a:xfrm>
          <a:prstGeom prst="rect">
            <a:avLst/>
          </a:prstGeom>
        </p:spPr>
      </p:pic>
    </p:spTree>
    <p:extLst>
      <p:ext uri="{BB962C8B-B14F-4D97-AF65-F5344CB8AC3E}">
        <p14:creationId xmlns:p14="http://schemas.microsoft.com/office/powerpoint/2010/main" val="205818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484779" y="237946"/>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2" name="竖排文字占位符 2"/>
          <p:cNvSpPr txBox="1">
            <a:spLocks/>
          </p:cNvSpPr>
          <p:nvPr/>
        </p:nvSpPr>
        <p:spPr bwMode="auto">
          <a:xfrm>
            <a:off x="436261" y="670287"/>
            <a:ext cx="4886739"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endParaRPr lang="en-US" altLang="zh-CN" sz="2800" dirty="0">
              <a:solidFill>
                <a:srgbClr val="0000CC"/>
              </a:solidFill>
            </a:endParaRPr>
          </a:p>
          <a:p>
            <a:pPr marL="0" indent="0" eaLnBrk="1" hangingPunct="1">
              <a:spcBef>
                <a:spcPts val="0"/>
              </a:spcBef>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a:p>
            <a:pPr marL="0" indent="0" eaLnBrk="1" hangingPunct="1">
              <a:spcBef>
                <a:spcPts val="0"/>
              </a:spcBef>
              <a:buFont typeface="Arial" panose="020B0604020202020204" pitchFamily="34" charset="0"/>
              <a:buNone/>
            </a:pPr>
            <a:r>
              <a:rPr lang="en-US" altLang="zh-CN" sz="2800" dirty="0">
                <a:solidFill>
                  <a:prstClr val="black"/>
                </a:solidFill>
              </a:rPr>
              <a:t>       </a:t>
            </a:r>
            <a:r>
              <a:rPr lang="zh-CN" altLang="en-US" sz="2800" dirty="0">
                <a:solidFill>
                  <a:prstClr val="black"/>
                </a:solidFill>
              </a:rPr>
              <a:t>把多年积累的股票</a:t>
            </a:r>
            <a:r>
              <a:rPr lang="en-US" altLang="zh-CN" sz="2800" dirty="0" err="1">
                <a:solidFill>
                  <a:prstClr val="black"/>
                </a:solidFill>
              </a:rPr>
              <a:t>i</a:t>
            </a:r>
            <a:r>
              <a:rPr lang="zh-CN" altLang="en-US" sz="2800" dirty="0">
                <a:solidFill>
                  <a:prstClr val="black"/>
                </a:solidFill>
              </a:rPr>
              <a:t>的收益率</a:t>
            </a:r>
            <a:r>
              <a:rPr lang="en-US" altLang="zh-CN" sz="2800" dirty="0" err="1">
                <a:solidFill>
                  <a:prstClr val="black"/>
                </a:solidFill>
              </a:rPr>
              <a:t>R</a:t>
            </a:r>
            <a:r>
              <a:rPr lang="en-US" altLang="zh-CN" sz="2800" baseline="-25000" dirty="0" err="1">
                <a:solidFill>
                  <a:prstClr val="black"/>
                </a:solidFill>
              </a:rPr>
              <a:t>i</a:t>
            </a:r>
            <a:r>
              <a:rPr lang="zh-CN" altLang="en-US" sz="2800" dirty="0">
                <a:solidFill>
                  <a:prstClr val="black"/>
                </a:solidFill>
              </a:rPr>
              <a:t>，与市场收益率</a:t>
            </a:r>
            <a:r>
              <a:rPr lang="en-US" altLang="zh-CN" sz="2800" dirty="0">
                <a:solidFill>
                  <a:prstClr val="black"/>
                </a:solidFill>
              </a:rPr>
              <a:t>R</a:t>
            </a:r>
            <a:r>
              <a:rPr lang="en-US" altLang="zh-CN" sz="2800" baseline="-25000" dirty="0">
                <a:solidFill>
                  <a:prstClr val="black"/>
                </a:solidFill>
              </a:rPr>
              <a:t>m</a:t>
            </a:r>
            <a:r>
              <a:rPr lang="zh-CN" altLang="en-US" sz="2800" dirty="0">
                <a:solidFill>
                  <a:prstClr val="black"/>
                </a:solidFill>
              </a:rPr>
              <a:t>的数据做回归分析，可以得到线性回归方程： </a:t>
            </a:r>
            <a:endParaRPr lang="en-US" altLang="zh-CN" sz="2800" dirty="0">
              <a:solidFill>
                <a:prstClr val="black"/>
              </a:solidFill>
            </a:endParaRPr>
          </a:p>
        </p:txBody>
      </p:sp>
      <p:sp>
        <p:nvSpPr>
          <p:cNvPr id="17" name="矩形 16"/>
          <p:cNvSpPr/>
          <p:nvPr/>
        </p:nvSpPr>
        <p:spPr>
          <a:xfrm>
            <a:off x="315075" y="1134804"/>
            <a:ext cx="6096000" cy="508409"/>
          </a:xfrm>
          <a:prstGeom prst="rect">
            <a:avLst/>
          </a:prstGeom>
          <a:solidFill>
            <a:srgbClr val="FFFF00"/>
          </a:solidFill>
        </p:spPr>
        <p:txBody>
          <a:bodyPr>
            <a:spAutoFit/>
          </a:bodyPr>
          <a:lstStyle/>
          <a:p>
            <a:pPr marL="285750" indent="-285750" fontAlgn="base">
              <a:lnSpc>
                <a:spcPct val="110000"/>
              </a:lnSpc>
              <a:spcBef>
                <a:spcPct val="0"/>
              </a:spcBef>
              <a:spcAft>
                <a:spcPct val="0"/>
              </a:spcAft>
              <a:buFont typeface="Arial" panose="020B0604020202020204" pitchFamily="34" charset="0"/>
              <a:buChar char="•"/>
            </a:pPr>
            <a:r>
              <a:rPr lang="en-US" altLang="zh-CN" sz="2800" b="1" dirty="0" smtClean="0">
                <a:latin typeface="仿宋" panose="02010609060101010101" pitchFamily="49" charset="-122"/>
                <a:ea typeface="仿宋" panose="02010609060101010101" pitchFamily="49" charset="-122"/>
              </a:rPr>
              <a:t>5</a:t>
            </a:r>
            <a:r>
              <a:rPr lang="zh-CN" altLang="en-US" sz="2800" b="1" dirty="0" smtClean="0">
                <a:latin typeface="仿宋" panose="02010609060101010101" pitchFamily="49" charset="-122"/>
                <a:ea typeface="仿宋" panose="02010609060101010101" pitchFamily="49" charset="-122"/>
              </a:rPr>
              <a:t>）贝塔</a:t>
            </a:r>
            <a:r>
              <a:rPr lang="zh-CN" altLang="en-US" sz="2800" b="1" dirty="0">
                <a:latin typeface="仿宋" panose="02010609060101010101" pitchFamily="49" charset="-122"/>
                <a:ea typeface="仿宋" panose="02010609060101010101" pitchFamily="49" charset="-122"/>
              </a:rPr>
              <a:t>系数的估计及影响因素</a:t>
            </a:r>
          </a:p>
        </p:txBody>
      </p:sp>
      <p:graphicFrame>
        <p:nvGraphicFramePr>
          <p:cNvPr id="4" name="对象 3"/>
          <p:cNvGraphicFramePr>
            <a:graphicFrameLocks noChangeAspect="1"/>
          </p:cNvGraphicFramePr>
          <p:nvPr>
            <p:extLst>
              <p:ext uri="{D42A27DB-BD31-4B8C-83A1-F6EECF244321}">
                <p14:modId xmlns:p14="http://schemas.microsoft.com/office/powerpoint/2010/main" val="3707759281"/>
              </p:ext>
            </p:extLst>
          </p:nvPr>
        </p:nvGraphicFramePr>
        <p:xfrm>
          <a:off x="2409589" y="2960952"/>
          <a:ext cx="2913411" cy="687125"/>
        </p:xfrm>
        <a:graphic>
          <a:graphicData uri="http://schemas.openxmlformats.org/presentationml/2006/ole">
            <mc:AlternateContent xmlns:mc="http://schemas.openxmlformats.org/markup-compatibility/2006">
              <mc:Choice xmlns:v="urn:schemas-microsoft-com:vml" Requires="v">
                <p:oleObj spid="_x0000_s39060" name="Equation" r:id="rId4" imgW="1066800" imgH="228600" progId="Equation.DSMT4">
                  <p:embed/>
                </p:oleObj>
              </mc:Choice>
              <mc:Fallback>
                <p:oleObj name="Equation" r:id="rId4" imgW="10668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589" y="2960952"/>
                        <a:ext cx="2913411" cy="687125"/>
                      </a:xfrm>
                      <a:prstGeom prst="rect">
                        <a:avLst/>
                      </a:prstGeom>
                      <a:solidFill>
                        <a:srgbClr val="FFFF66"/>
                      </a:solidFill>
                    </p:spPr>
                  </p:pic>
                </p:oleObj>
              </mc:Fallback>
            </mc:AlternateContent>
          </a:graphicData>
        </a:graphic>
      </p:graphicFrame>
      <p:sp>
        <p:nvSpPr>
          <p:cNvPr id="9" name="矩形 8"/>
          <p:cNvSpPr/>
          <p:nvPr/>
        </p:nvSpPr>
        <p:spPr>
          <a:xfrm>
            <a:off x="436261" y="3680942"/>
            <a:ext cx="5343367" cy="3108543"/>
          </a:xfrm>
          <a:prstGeom prst="rect">
            <a:avLst/>
          </a:prstGeom>
          <a:solidFill>
            <a:srgbClr val="CDFFFF"/>
          </a:solidFill>
        </p:spPr>
        <p:txBody>
          <a:bodyPr wrap="square">
            <a:spAutoFit/>
          </a:bodyPr>
          <a:lstStyle/>
          <a:p>
            <a:pPr fontAlgn="base">
              <a:spcBef>
                <a:spcPct val="0"/>
              </a:spcBef>
              <a:spcAft>
                <a:spcPct val="0"/>
              </a:spcAft>
            </a:pPr>
            <a:r>
              <a:rPr lang="en-US"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        </a:t>
            </a:r>
            <a:r>
              <a:rPr lang="zh-CN"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回归方程所代表的直线称为证券特征线（</a:t>
            </a:r>
            <a:r>
              <a:rPr lang="en-US"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SCL</a:t>
            </a:r>
            <a:r>
              <a:rPr lang="zh-CN"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），证券特征线的斜率，就是该项资产的β系数。作为度量系统风险的指标，</a:t>
            </a:r>
            <a:r>
              <a:rPr lang="en-US"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β</a:t>
            </a:r>
            <a:r>
              <a:rPr lang="zh-CN"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系数反映了上市公司面临风险的高低。</a:t>
            </a:r>
            <a:r>
              <a:rPr lang="zh-CN" altLang="zh-CN" sz="2800" b="1" dirty="0">
                <a:solidFill>
                  <a:srgbClr val="FF0000"/>
                </a:solidFill>
                <a:latin typeface="Times New Roman" panose="02020603050405020304" pitchFamily="18" charset="0"/>
                <a:ea typeface="仿宋" panose="02010609060101010101" pitchFamily="49" charset="-122"/>
                <a:cs typeface="Times New Roman" pitchFamily="18" charset="0"/>
              </a:rPr>
              <a:t>行业</a:t>
            </a:r>
            <a:r>
              <a:rPr lang="zh-CN" altLang="zh-CN" sz="2800" b="1" dirty="0">
                <a:solidFill>
                  <a:prstClr val="black"/>
                </a:solidFill>
                <a:latin typeface="Times New Roman" panose="02020603050405020304" pitchFamily="18" charset="0"/>
                <a:ea typeface="仿宋" panose="02010609060101010101" pitchFamily="49" charset="-122"/>
                <a:cs typeface="Times New Roman" pitchFamily="18" charset="0"/>
              </a:rPr>
              <a:t>是影响公司贝塔系数的一个主要因素。</a:t>
            </a:r>
            <a:endParaRPr lang="zh-CN" altLang="en-US" sz="2800" b="1" dirty="0">
              <a:solidFill>
                <a:prstClr val="black"/>
              </a:solidFill>
              <a:latin typeface="Times New Roman" panose="02020603050405020304" pitchFamily="18" charset="0"/>
              <a:ea typeface="仿宋" panose="02010609060101010101" pitchFamily="49" charset="-122"/>
              <a:cs typeface="Times New Roman" pitchFamily="18" charset="0"/>
            </a:endParaRPr>
          </a:p>
        </p:txBody>
      </p:sp>
      <p:sp>
        <p:nvSpPr>
          <p:cNvPr id="7" name="文本占位符 1625090"/>
          <p:cNvSpPr txBox="1">
            <a:spLocks/>
          </p:cNvSpPr>
          <p:nvPr/>
        </p:nvSpPr>
        <p:spPr>
          <a:xfrm>
            <a:off x="6528048" y="1107237"/>
            <a:ext cx="5179325" cy="3623819"/>
          </a:xfrm>
          <a:prstGeom prst="rect">
            <a:avLst/>
          </a:prstGeom>
          <a:noFill/>
          <a:ln w="38100">
            <a:solidFill>
              <a:srgbClr val="FF0000"/>
            </a:solidFill>
            <a:prstDash val="sysDash"/>
          </a:ln>
        </p:spPr>
        <p:txBody>
          <a:bodyPr vert="horz" wrap="square" lIns="91440" tIns="45720" rIns="91440" bIns="45720" rtlCol="0" anchor="t">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zh-CN" altLang="en-US" sz="1800" b="1" i="0" u="none" strike="noStrike" kern="1200" cap="none" spc="0" normalizeH="0" baseline="0" noProof="0" dirty="0" smtClean="0">
              <a:ln>
                <a:noFill/>
              </a:ln>
              <a:solidFill>
                <a:sysClr val="windowText" lastClr="000000">
                  <a:lumMod val="75000"/>
                  <a:lumOff val="25000"/>
                </a:sys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altLang="zh-CN" sz="2000" b="1" i="0" u="none" strike="noStrike" kern="1200" cap="none" spc="0" normalizeH="0" baseline="0" noProof="0" dirty="0" smtClean="0">
              <a:ln>
                <a:noFill/>
              </a:ln>
              <a:solidFill>
                <a:sysClr val="windowText" lastClr="000000">
                  <a:lumMod val="75000"/>
                  <a:lumOff val="25000"/>
                </a:sysClr>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000" b="1" i="0" u="none" strike="noStrike" kern="1200" cap="none" spc="0" normalizeH="0" baseline="0" noProof="0" dirty="0" smtClean="0">
                <a:ln>
                  <a:noFill/>
                </a:ln>
                <a:solidFill>
                  <a:sysClr val="windowText" lastClr="000000">
                    <a:lumMod val="75000"/>
                    <a:lumOff val="25000"/>
                  </a:sysClr>
                </a:solidFill>
                <a:effectLst/>
                <a:uLnTx/>
                <a:uFillTx/>
                <a:latin typeface="楷体" panose="02010609060101010101" charset="-122"/>
                <a:ea typeface="楷体" panose="02010609060101010101" charset="-122"/>
                <a:cs typeface="+mn-cs"/>
              </a:rPr>
              <a:t>当  大于零时，即实际投资的预期收益率比市场均衡时合理收益率高，</a:t>
            </a:r>
            <a:r>
              <a:rPr kumimoji="0" lang="zh-CN" altLang="en-US" sz="2000" b="1" i="0" u="none" strike="noStrike" kern="1200" cap="none" spc="0" normalizeH="0" baseline="0" noProof="0" dirty="0" smtClean="0">
                <a:ln>
                  <a:noFill/>
                </a:ln>
                <a:solidFill>
                  <a:srgbClr val="FF0000"/>
                </a:solidFill>
                <a:effectLst/>
                <a:uLnTx/>
                <a:uFillTx/>
                <a:latin typeface="楷体" panose="02010609060101010101" charset="-122"/>
                <a:ea typeface="楷体" panose="02010609060101010101" charset="-122"/>
                <a:cs typeface="+mn-cs"/>
              </a:rPr>
              <a:t>资产价格被低估</a:t>
            </a:r>
            <a:r>
              <a:rPr kumimoji="0" lang="zh-CN" altLang="en-US" sz="2000" b="1" i="0" u="none" strike="noStrike" kern="1200" cap="none" spc="0" normalizeH="0" baseline="0" noProof="0" dirty="0" smtClean="0">
                <a:ln>
                  <a:noFill/>
                </a:ln>
                <a:solidFill>
                  <a:sysClr val="windowText" lastClr="000000">
                    <a:lumMod val="75000"/>
                    <a:lumOff val="25000"/>
                  </a:sysClr>
                </a:solidFill>
                <a:effectLst/>
                <a:uLnTx/>
                <a:uFillTx/>
                <a:latin typeface="楷体" panose="02010609060101010101" charset="-122"/>
                <a:ea typeface="楷体" panose="02010609060101010101" charset="-122"/>
                <a:cs typeface="+mn-cs"/>
              </a:rPr>
              <a: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000" b="1" i="0" u="none" strike="noStrike" kern="1200" cap="none" spc="0" normalizeH="0" baseline="0" noProof="0" dirty="0" smtClean="0">
                <a:ln>
                  <a:noFill/>
                </a:ln>
                <a:solidFill>
                  <a:sysClr val="windowText" lastClr="000000">
                    <a:lumMod val="75000"/>
                    <a:lumOff val="25000"/>
                  </a:sysClr>
                </a:solidFill>
                <a:effectLst/>
                <a:uLnTx/>
                <a:uFillTx/>
                <a:latin typeface="楷体" panose="02010609060101010101" charset="-122"/>
                <a:ea typeface="楷体" panose="02010609060101010101" charset="-122"/>
                <a:cs typeface="+mn-cs"/>
              </a:rPr>
              <a:t>当  小于零时，即实际投资的预期收益率比市场均衡时合理收益率低，</a:t>
            </a:r>
            <a:r>
              <a:rPr kumimoji="0" lang="zh-CN" altLang="en-US" sz="2000" b="1" i="0" u="none" strike="noStrike" kern="1200" cap="none" spc="0" normalizeH="0" baseline="0" noProof="0" dirty="0" smtClean="0">
                <a:ln>
                  <a:noFill/>
                </a:ln>
                <a:solidFill>
                  <a:srgbClr val="FF0000"/>
                </a:solidFill>
                <a:effectLst/>
                <a:uLnTx/>
                <a:uFillTx/>
                <a:latin typeface="楷体" panose="02010609060101010101" charset="-122"/>
                <a:ea typeface="楷体" panose="02010609060101010101" charset="-122"/>
                <a:cs typeface="+mn-cs"/>
              </a:rPr>
              <a:t>资产价格被高估；</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000" b="1" i="0" u="none" strike="noStrike" kern="1200" cap="none" spc="0" normalizeH="0" baseline="0" noProof="0" dirty="0" smtClean="0">
                <a:ln>
                  <a:noFill/>
                </a:ln>
                <a:solidFill>
                  <a:sysClr val="windowText" lastClr="000000">
                    <a:lumMod val="75000"/>
                    <a:lumOff val="25000"/>
                  </a:sysClr>
                </a:solidFill>
                <a:effectLst/>
                <a:uLnTx/>
                <a:uFillTx/>
                <a:latin typeface="楷体" panose="02010609060101010101" charset="-122"/>
                <a:ea typeface="楷体" panose="02010609060101010101" charset="-122"/>
                <a:cs typeface="+mn-cs"/>
              </a:rPr>
              <a:t>当  等于零时，即实际投资的预期收益率等于市场均衡时合理收益率，</a:t>
            </a:r>
            <a:r>
              <a:rPr kumimoji="0" lang="zh-CN" altLang="en-US" sz="2000" b="1" i="0" u="none" strike="noStrike" kern="1200" cap="none" spc="0" normalizeH="0" baseline="0" noProof="0" dirty="0" smtClean="0">
                <a:ln>
                  <a:noFill/>
                </a:ln>
                <a:solidFill>
                  <a:srgbClr val="FF0000"/>
                </a:solidFill>
                <a:effectLst/>
                <a:uLnTx/>
                <a:uFillTx/>
                <a:latin typeface="楷体" panose="02010609060101010101" charset="-122"/>
                <a:ea typeface="楷体" panose="02010609060101010101" charset="-122"/>
                <a:cs typeface="+mn-cs"/>
              </a:rPr>
              <a:t>资产价格定价合理</a:t>
            </a:r>
            <a:r>
              <a:rPr kumimoji="0" lang="zh-CN" altLang="en-US" sz="2000" b="1" i="0" u="none" strike="noStrike" kern="1200" cap="none" spc="0" normalizeH="0" baseline="0" noProof="0" dirty="0" smtClean="0">
                <a:ln>
                  <a:noFill/>
                </a:ln>
                <a:solidFill>
                  <a:sysClr val="windowText" lastClr="000000">
                    <a:lumMod val="75000"/>
                    <a:lumOff val="25000"/>
                  </a:sysClr>
                </a:solidFill>
                <a:effectLst/>
                <a:uLnTx/>
                <a:uFillTx/>
                <a:latin typeface="楷体" panose="02010609060101010101" charset="-122"/>
                <a:ea typeface="楷体" panose="02010609060101010101" charset="-122"/>
                <a:cs typeface="+mn-cs"/>
              </a:rPr>
              <a:t>。</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楷体" panose="02010609060101010101" charset="-122"/>
              <a:ea typeface="楷体" panose="02010609060101010101" charset="-122"/>
              <a:cs typeface="+mn-cs"/>
            </a:endParaRPr>
          </a:p>
        </p:txBody>
      </p:sp>
      <p:graphicFrame>
        <p:nvGraphicFramePr>
          <p:cNvPr id="11" name="对象 1">
            <a:hlinkClick r:id="" action="ppaction://ole?verb=0"/>
          </p:cNvPr>
          <p:cNvGraphicFramePr>
            <a:graphicFrameLocks noChangeAspect="1"/>
          </p:cNvGraphicFramePr>
          <p:nvPr>
            <p:extLst>
              <p:ext uri="{D42A27DB-BD31-4B8C-83A1-F6EECF244321}">
                <p14:modId xmlns:p14="http://schemas.microsoft.com/office/powerpoint/2010/main" val="2174873606"/>
              </p:ext>
            </p:extLst>
          </p:nvPr>
        </p:nvGraphicFramePr>
        <p:xfrm>
          <a:off x="6940940" y="1192131"/>
          <a:ext cx="4113213" cy="690563"/>
        </p:xfrm>
        <a:graphic>
          <a:graphicData uri="http://schemas.openxmlformats.org/presentationml/2006/ole">
            <mc:AlternateContent xmlns:mc="http://schemas.openxmlformats.org/markup-compatibility/2006">
              <mc:Choice xmlns:v="urn:schemas-microsoft-com:vml" Requires="v">
                <p:oleObj spid="_x0000_s39061" r:id="rId6" imgW="1435100" imgH="241300" progId="Equation.KSEE3">
                  <p:embed/>
                </p:oleObj>
              </mc:Choice>
              <mc:Fallback>
                <p:oleObj r:id="rId6" imgW="1435100" imgH="241300" progId="Equation.KSEE3">
                  <p:embed/>
                  <p:pic>
                    <p:nvPicPr>
                      <p:cNvPr id="0" name=""/>
                      <p:cNvPicPr/>
                      <p:nvPr/>
                    </p:nvPicPr>
                    <p:blipFill>
                      <a:blip r:embed="rId7"/>
                      <a:stretch>
                        <a:fillRect/>
                      </a:stretch>
                    </p:blipFill>
                    <p:spPr>
                      <a:xfrm>
                        <a:off x="6940940" y="1192131"/>
                        <a:ext cx="4113213" cy="690563"/>
                      </a:xfrm>
                      <a:prstGeom prst="rect">
                        <a:avLst/>
                      </a:prstGeom>
                      <a:noFill/>
                      <a:ln w="38100">
                        <a:solidFill>
                          <a:srgbClr val="FF0000"/>
                        </a:solidFill>
                        <a:prstDash val="sysDot"/>
                        <a:miter/>
                      </a:ln>
                    </p:spPr>
                  </p:pic>
                </p:oleObj>
              </mc:Fallback>
            </mc:AlternateContent>
          </a:graphicData>
        </a:graphic>
      </p:graphicFrame>
      <p:sp>
        <p:nvSpPr>
          <p:cNvPr id="13" name="标题 1625089"/>
          <p:cNvSpPr txBox="1">
            <a:spLocks/>
          </p:cNvSpPr>
          <p:nvPr/>
        </p:nvSpPr>
        <p:spPr>
          <a:xfrm>
            <a:off x="6741561" y="5040888"/>
            <a:ext cx="4511970" cy="966033"/>
          </a:xfrm>
          <a:prstGeom prst="rect">
            <a:avLst/>
          </a:prstGeom>
          <a:solidFill>
            <a:srgbClr val="FF0000"/>
          </a:solidFill>
          <a:ln>
            <a:noFill/>
          </a:ln>
        </p:spPr>
        <p:txBody>
          <a:bodyPr vert="horz" wrap="square"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smtClean="0">
                <a:ln>
                  <a:noFill/>
                </a:ln>
                <a:solidFill>
                  <a:sysClr val="window" lastClr="FFFFFF"/>
                </a:solidFill>
                <a:effectLst/>
                <a:uLnTx/>
                <a:uFillTx/>
                <a:latin typeface="Trebuchet MS" panose="020B0603020202020204"/>
                <a:ea typeface="微软雅黑" panose="020B0503020204020204" charset="-122"/>
                <a:cs typeface="+mj-cs"/>
              </a:rPr>
              <a:t>应用</a:t>
            </a:r>
            <a:r>
              <a:rPr kumimoji="0" lang="en-US" altLang="zh-CN" sz="2800" b="1" i="1" u="none" strike="noStrike" kern="1200" cap="none" spc="0" normalizeH="0" baseline="0" noProof="0" smtClean="0">
                <a:ln>
                  <a:noFill/>
                </a:ln>
                <a:solidFill>
                  <a:sysClr val="window" lastClr="FFFFFF"/>
                </a:solidFill>
                <a:effectLst/>
                <a:uLnTx/>
                <a:uFillTx/>
                <a:latin typeface="Times New Roman" panose="02020603050405020304" pitchFamily="18" charset="0"/>
                <a:ea typeface="微软雅黑" panose="020B0503020204020204" charset="-122"/>
                <a:cs typeface="+mj-cs"/>
              </a:rPr>
              <a:t>CAPM</a:t>
            </a:r>
            <a:r>
              <a:rPr kumimoji="0" lang="zh-CN" altLang="en-US" sz="2800" b="1" i="0" u="none" strike="noStrike" kern="1200" cap="none" spc="0" normalizeH="0" baseline="0" noProof="0" smtClean="0">
                <a:ln>
                  <a:noFill/>
                </a:ln>
                <a:solidFill>
                  <a:sysClr val="window" lastClr="FFFFFF"/>
                </a:solidFill>
                <a:effectLst/>
                <a:uLnTx/>
                <a:uFillTx/>
                <a:latin typeface="Trebuchet MS" panose="020B0603020202020204"/>
                <a:ea typeface="微软雅黑" panose="020B0503020204020204" charset="-122"/>
                <a:cs typeface="+mj-cs"/>
              </a:rPr>
              <a:t>判定股价高低</a:t>
            </a:r>
            <a:endParaRPr kumimoji="0" lang="zh-CN" altLang="en-US" sz="2800" b="1" i="0" u="none" strike="noStrike" kern="1200" cap="none" spc="0" normalizeH="0" baseline="0" noProof="0" dirty="0">
              <a:ln>
                <a:noFill/>
              </a:ln>
              <a:solidFill>
                <a:sysClr val="window" lastClr="FFFFFF"/>
              </a:solidFill>
              <a:effectLst/>
              <a:uLnTx/>
              <a:uFillTx/>
              <a:latin typeface="Trebuchet MS" panose="020B0603020202020204"/>
              <a:ea typeface="微软雅黑" panose="020B0503020204020204" charset="-122"/>
              <a:cs typeface="+mj-cs"/>
            </a:endParaRPr>
          </a:p>
        </p:txBody>
      </p:sp>
      <p:sp>
        <p:nvSpPr>
          <p:cNvPr id="14" name="标题 1"/>
          <p:cNvSpPr txBox="1">
            <a:spLocks/>
          </p:cNvSpPr>
          <p:nvPr/>
        </p:nvSpPr>
        <p:spPr>
          <a:xfrm>
            <a:off x="118017" y="311822"/>
            <a:ext cx="3899535" cy="683345"/>
          </a:xfrm>
          <a:prstGeom prst="rect">
            <a:avLst/>
          </a:prstGeom>
          <a:solidFill>
            <a:srgbClr val="FF0000"/>
          </a:solidFill>
          <a:ln>
            <a:noFill/>
          </a:ln>
        </p:spPr>
        <p:txBody>
          <a:bodyPr vert="horz" wrap="square" lIns="91440" tIns="45720" rIns="91440" bIns="45720" rtlCol="0" anchor="ct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smtClean="0">
                <a:ln>
                  <a:noFill/>
                </a:ln>
                <a:solidFill>
                  <a:sysClr val="window" lastClr="FFFFFF"/>
                </a:solidFill>
                <a:effectLst/>
                <a:uLnTx/>
                <a:uFillTx/>
                <a:latin typeface="微软雅黑" panose="020B0503020204020204" charset="-122"/>
                <a:ea typeface="微软雅黑" panose="020B0503020204020204" charset="-122"/>
                <a:cs typeface="+mj-cs"/>
                <a:sym typeface="+mn-ea"/>
              </a:rPr>
              <a:t/>
            </a:r>
            <a:br>
              <a:rPr kumimoji="0" lang="en-US" altLang="zh-CN" sz="2000" b="1" i="0" u="none" strike="noStrike" kern="1200" cap="none" spc="0" normalizeH="0" baseline="0" noProof="0" dirty="0" smtClean="0">
                <a:ln>
                  <a:noFill/>
                </a:ln>
                <a:solidFill>
                  <a:sysClr val="window" lastClr="FFFFFF"/>
                </a:solidFill>
                <a:effectLst/>
                <a:uLnTx/>
                <a:uFillTx/>
                <a:latin typeface="微软雅黑" panose="020B0503020204020204" charset="-122"/>
                <a:ea typeface="微软雅黑" panose="020B0503020204020204" charset="-122"/>
                <a:cs typeface="+mj-cs"/>
                <a:sym typeface="+mn-ea"/>
              </a:rPr>
            </a:br>
            <a:r>
              <a:rPr kumimoji="0" lang="zh-CN" altLang="en-US" sz="2000" b="1" i="0" u="none" strike="noStrike" kern="1200" cap="none" spc="0" normalizeH="0" baseline="0" noProof="0" dirty="0" smtClean="0">
                <a:ln>
                  <a:noFill/>
                </a:ln>
                <a:solidFill>
                  <a:sysClr val="window" lastClr="FFFFFF"/>
                </a:solidFill>
                <a:effectLst/>
                <a:uLnTx/>
                <a:uFillTx/>
                <a:latin typeface="微软雅黑" panose="020B0503020204020204" charset="-122"/>
                <a:ea typeface="微软雅黑" panose="020B0503020204020204" charset="-122"/>
                <a:cs typeface="+mj-cs"/>
                <a:sym typeface="+mn-ea"/>
              </a:rPr>
              <a:t>一）单因素模型的基础及其解释</a:t>
            </a:r>
            <a:r>
              <a:rPr kumimoji="0" lang="zh-CN" altLang="en-US" sz="1800" b="1" i="0" u="none" strike="noStrike" kern="1200" cap="none" spc="0" normalizeH="0" baseline="0" noProof="0" dirty="0" smtClean="0">
                <a:ln>
                  <a:noFill/>
                </a:ln>
                <a:solidFill>
                  <a:sysClr val="window" lastClr="FFFFFF"/>
                </a:solidFill>
                <a:effectLst/>
                <a:uLnTx/>
                <a:uFillTx/>
                <a:latin typeface="微软雅黑" panose="020B0503020204020204" charset="-122"/>
                <a:ea typeface="微软雅黑" panose="020B0503020204020204" charset="-122"/>
                <a:cs typeface="+mj-cs"/>
              </a:rPr>
              <a:t/>
            </a:r>
            <a:br>
              <a:rPr kumimoji="0" lang="zh-CN" altLang="en-US" sz="1800" b="1" i="0" u="none" strike="noStrike" kern="1200" cap="none" spc="0" normalizeH="0" baseline="0" noProof="0" dirty="0" smtClean="0">
                <a:ln>
                  <a:noFill/>
                </a:ln>
                <a:solidFill>
                  <a:sysClr val="window" lastClr="FFFFFF"/>
                </a:solidFill>
                <a:effectLst/>
                <a:uLnTx/>
                <a:uFillTx/>
                <a:latin typeface="微软雅黑" panose="020B0503020204020204" charset="-122"/>
                <a:ea typeface="微软雅黑" panose="020B0503020204020204" charset="-122"/>
                <a:cs typeface="+mj-cs"/>
              </a:rPr>
            </a:br>
            <a:endParaRPr kumimoji="0" lang="zh-CN" altLang="en-US" sz="1800" b="1" i="0" u="none" strike="noStrike" kern="1200" cap="none" spc="0" normalizeH="0" baseline="0" noProof="0" dirty="0">
              <a:ln>
                <a:noFill/>
              </a:ln>
              <a:solidFill>
                <a:sysClr val="window" lastClr="FFFFFF"/>
              </a:solidFill>
              <a:effectLst/>
              <a:uLnTx/>
              <a:uFillTx/>
              <a:latin typeface="Trebuchet MS" panose="020B0603020202020204"/>
              <a:ea typeface="微软雅黑" panose="020B0503020204020204" charset="-122"/>
              <a:cs typeface="+mj-cs"/>
            </a:endParaRPr>
          </a:p>
        </p:txBody>
      </p:sp>
      <p:sp>
        <p:nvSpPr>
          <p:cNvPr id="2" name="文本框 1"/>
          <p:cNvSpPr txBox="1"/>
          <p:nvPr/>
        </p:nvSpPr>
        <p:spPr>
          <a:xfrm>
            <a:off x="6257581" y="6224530"/>
            <a:ext cx="2974554" cy="369332"/>
          </a:xfrm>
          <a:prstGeom prst="rect">
            <a:avLst/>
          </a:prstGeom>
          <a:solidFill>
            <a:schemeClr val="accent2"/>
          </a:solidFill>
        </p:spPr>
        <p:txBody>
          <a:bodyPr wrap="square" rtlCol="0">
            <a:spAutoFit/>
          </a:bodyPr>
          <a:lstStyle/>
          <a:p>
            <a:pPr algn="ctr"/>
            <a:r>
              <a:rPr lang="zh-CN" altLang="en-US" b="1" dirty="0" smtClean="0">
                <a:solidFill>
                  <a:schemeClr val="bg1"/>
                </a:solidFill>
              </a:rPr>
              <a:t>资产阿尔法：</a:t>
            </a:r>
            <a:r>
              <a:rPr lang="en-US" altLang="zh-CN" b="1" dirty="0" smtClean="0">
                <a:solidFill>
                  <a:schemeClr val="bg1"/>
                </a:solidFill>
              </a:rPr>
              <a:t>alpha  p111</a:t>
            </a:r>
            <a:endParaRPr lang="zh-CN" altLang="en-US" b="1" dirty="0">
              <a:solidFill>
                <a:schemeClr val="bg1"/>
              </a:solidFill>
            </a:endParaRPr>
          </a:p>
        </p:txBody>
      </p:sp>
    </p:spTree>
    <p:extLst>
      <p:ext uri="{BB962C8B-B14F-4D97-AF65-F5344CB8AC3E}">
        <p14:creationId xmlns:p14="http://schemas.microsoft.com/office/powerpoint/2010/main" val="342059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2" name="竖排文字占位符 2"/>
          <p:cNvSpPr txBox="1">
            <a:spLocks/>
          </p:cNvSpPr>
          <p:nvPr/>
        </p:nvSpPr>
        <p:spPr bwMode="auto">
          <a:xfrm>
            <a:off x="637057" y="1337573"/>
            <a:ext cx="4886739" cy="97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endParaRPr lang="en-US" altLang="zh-CN" sz="2800" dirty="0">
              <a:solidFill>
                <a:srgbClr val="0000CC"/>
              </a:solidFill>
            </a:endParaRPr>
          </a:p>
          <a:p>
            <a:pPr marL="0" indent="0" eaLnBrk="1" hangingPunct="1">
              <a:spcBef>
                <a:spcPts val="0"/>
              </a:spcBef>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a:p>
            <a:pPr marL="0" indent="0" eaLnBrk="1" hangingPunct="1">
              <a:spcBef>
                <a:spcPts val="0"/>
              </a:spcBef>
              <a:buFont typeface="Arial" panose="020B0604020202020204" pitchFamily="34" charset="0"/>
              <a:buNone/>
            </a:pPr>
            <a:r>
              <a:rPr lang="en-US" altLang="zh-CN" sz="2800" dirty="0">
                <a:solidFill>
                  <a:prstClr val="black"/>
                </a:solidFill>
              </a:rPr>
              <a:t>       </a:t>
            </a:r>
          </a:p>
        </p:txBody>
      </p:sp>
      <p:sp>
        <p:nvSpPr>
          <p:cNvPr id="17" name="矩形 16"/>
          <p:cNvSpPr/>
          <p:nvPr/>
        </p:nvSpPr>
        <p:spPr>
          <a:xfrm>
            <a:off x="637057" y="1673309"/>
            <a:ext cx="5124765" cy="498598"/>
          </a:xfrm>
          <a:prstGeom prst="rect">
            <a:avLst/>
          </a:prstGeom>
          <a:solidFill>
            <a:srgbClr val="FFFF00"/>
          </a:solidFill>
        </p:spPr>
        <p:txBody>
          <a:bodyPr wrap="square">
            <a:spAutoFit/>
          </a:bodyPr>
          <a:lstStyle/>
          <a:p>
            <a:pPr fontAlgn="base">
              <a:lnSpc>
                <a:spcPct val="110000"/>
              </a:lnSpc>
              <a:spcBef>
                <a:spcPct val="0"/>
              </a:spcBef>
              <a:spcAft>
                <a:spcPct val="0"/>
              </a:spcAft>
            </a:pPr>
            <a:r>
              <a:rPr lang="zh-CN" altLang="en-US" sz="2400" b="1" dirty="0" smtClean="0">
                <a:latin typeface="仿宋" panose="02010609060101010101" pitchFamily="49" charset="-122"/>
                <a:ea typeface="仿宋" panose="02010609060101010101" pitchFamily="49" charset="-122"/>
              </a:rPr>
              <a:t>应用：贝塔</a:t>
            </a:r>
            <a:r>
              <a:rPr lang="zh-CN" altLang="en-US" sz="2400" b="1" dirty="0">
                <a:latin typeface="仿宋" panose="02010609060101010101" pitchFamily="49" charset="-122"/>
                <a:ea typeface="仿宋" panose="02010609060101010101" pitchFamily="49" charset="-122"/>
              </a:rPr>
              <a:t>系数的估计及影响因素</a:t>
            </a:r>
          </a:p>
        </p:txBody>
      </p:sp>
      <p:graphicFrame>
        <p:nvGraphicFramePr>
          <p:cNvPr id="10" name="图表 9"/>
          <p:cNvGraphicFramePr/>
          <p:nvPr>
            <p:extLst/>
          </p:nvPr>
        </p:nvGraphicFramePr>
        <p:xfrm>
          <a:off x="884182" y="2308875"/>
          <a:ext cx="4392488" cy="3960440"/>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p:cNvSpPr/>
          <p:nvPr/>
        </p:nvSpPr>
        <p:spPr>
          <a:xfrm>
            <a:off x="1272773" y="6063679"/>
            <a:ext cx="4016122" cy="461665"/>
          </a:xfrm>
          <a:prstGeom prst="rect">
            <a:avLst/>
          </a:prstGeom>
        </p:spPr>
        <p:txBody>
          <a:bodyPr wrap="square">
            <a:spAutoFit/>
          </a:bodyPr>
          <a:lstStyle/>
          <a:p>
            <a:pPr algn="ctr" fontAlgn="base">
              <a:spcBef>
                <a:spcPct val="0"/>
              </a:spcBef>
            </a:pPr>
            <a:r>
              <a:rPr lang="zh-CN"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云南白药 </a:t>
            </a:r>
            <a:r>
              <a:rPr lang="en-US"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(000538)</a:t>
            </a:r>
            <a:r>
              <a:rPr lang="en-US" altLang="zh-CN" sz="2400"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    </a:t>
            </a:r>
            <a:r>
              <a:rPr lang="en-US"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β = 0.52</a:t>
            </a:r>
            <a:endParaRPr lang="zh-CN" altLang="en-US" sz="24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p:txBody>
      </p:sp>
      <p:graphicFrame>
        <p:nvGraphicFramePr>
          <p:cNvPr id="13" name="图表 12"/>
          <p:cNvGraphicFramePr/>
          <p:nvPr>
            <p:extLst/>
          </p:nvPr>
        </p:nvGraphicFramePr>
        <p:xfrm>
          <a:off x="6009217" y="2265290"/>
          <a:ext cx="4839311" cy="3986788"/>
        </p:xfrm>
        <a:graphic>
          <a:graphicData uri="http://schemas.openxmlformats.org/drawingml/2006/chart">
            <c:chart xmlns:c="http://schemas.openxmlformats.org/drawingml/2006/chart" xmlns:r="http://schemas.openxmlformats.org/officeDocument/2006/relationships" r:id="rId4"/>
          </a:graphicData>
        </a:graphic>
      </p:graphicFrame>
      <p:sp>
        <p:nvSpPr>
          <p:cNvPr id="3" name="矩形 2"/>
          <p:cNvSpPr/>
          <p:nvPr/>
        </p:nvSpPr>
        <p:spPr>
          <a:xfrm>
            <a:off x="6528048" y="6063678"/>
            <a:ext cx="4246996" cy="461665"/>
          </a:xfrm>
          <a:prstGeom prst="rect">
            <a:avLst/>
          </a:prstGeom>
        </p:spPr>
        <p:txBody>
          <a:bodyPr wrap="square">
            <a:spAutoFit/>
          </a:bodyPr>
          <a:lstStyle/>
          <a:p>
            <a:pPr algn="ctr" fontAlgn="base">
              <a:spcBef>
                <a:spcPct val="0"/>
              </a:spcBef>
            </a:pPr>
            <a:r>
              <a:rPr lang="zh-CN"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光明乳业（</a:t>
            </a:r>
            <a:r>
              <a:rPr lang="en-US"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600597</a:t>
            </a:r>
            <a:r>
              <a:rPr lang="zh-CN"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   β = 1.10</a:t>
            </a:r>
            <a:endParaRPr lang="zh-CN" altLang="en-US"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p:cNvSpPr txBox="1"/>
          <p:nvPr/>
        </p:nvSpPr>
        <p:spPr>
          <a:xfrm>
            <a:off x="119336" y="0"/>
            <a:ext cx="3335064" cy="883097"/>
          </a:xfrm>
          <a:prstGeom prst="rect">
            <a:avLst/>
          </a:prstGeom>
          <a:solidFill>
            <a:schemeClr val="accent2"/>
          </a:solidFill>
        </p:spPr>
        <p:txBody>
          <a:bodyPr wrap="square" rtlCol="0">
            <a:spAutoFit/>
          </a:bodyPr>
          <a:lstStyle/>
          <a:p>
            <a:pPr fontAlgn="base">
              <a:spcBef>
                <a:spcPct val="0"/>
              </a:spcBef>
              <a:spcAft>
                <a:spcPct val="0"/>
              </a:spcAft>
            </a:pPr>
            <a:endParaRPr lang="zh-CN" alt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1976453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2" name="竖排文字占位符 2"/>
          <p:cNvSpPr txBox="1">
            <a:spLocks/>
          </p:cNvSpPr>
          <p:nvPr/>
        </p:nvSpPr>
        <p:spPr bwMode="auto">
          <a:xfrm>
            <a:off x="637057" y="1337573"/>
            <a:ext cx="4886739" cy="971302"/>
          </a:xfrm>
          <a:prstGeom prst="rect">
            <a:avLst/>
          </a:prstGeom>
          <a:solidFill>
            <a:srgbClr val="FFFF00"/>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r>
              <a:rPr lang="zh-CN" altLang="en-US" sz="2800" dirty="0" smtClean="0"/>
              <a:t>应用：       </a:t>
            </a:r>
            <a:endParaRPr lang="en-US" altLang="zh-CN" sz="2800" dirty="0"/>
          </a:p>
          <a:p>
            <a:pPr marL="0" indent="0" eaLnBrk="1" hangingPunct="1">
              <a:spcBef>
                <a:spcPts val="0"/>
              </a:spcBef>
              <a:buFont typeface="Arial" panose="020B0604020202020204" pitchFamily="34" charset="0"/>
              <a:buNone/>
            </a:pPr>
            <a:r>
              <a:rPr lang="en-US" altLang="zh-CN" sz="2800" dirty="0" smtClean="0"/>
              <a:t>       </a:t>
            </a:r>
            <a:endParaRPr lang="en-US" altLang="zh-CN" sz="2800" dirty="0"/>
          </a:p>
        </p:txBody>
      </p:sp>
      <p:sp>
        <p:nvSpPr>
          <p:cNvPr id="17" name="矩形 16"/>
          <p:cNvSpPr/>
          <p:nvPr/>
        </p:nvSpPr>
        <p:spPr>
          <a:xfrm>
            <a:off x="609600" y="1800466"/>
            <a:ext cx="6096000" cy="448969"/>
          </a:xfrm>
          <a:prstGeom prst="rect">
            <a:avLst/>
          </a:prstGeom>
        </p:spPr>
        <p:txBody>
          <a:bodyPr>
            <a:spAutoFit/>
          </a:bodyPr>
          <a:lstStyle/>
          <a:p>
            <a:pPr marL="285750" indent="-285750" fontAlgn="base">
              <a:lnSpc>
                <a:spcPct val="110000"/>
              </a:lnSpc>
              <a:spcBef>
                <a:spcPct val="0"/>
              </a:spcBef>
              <a:spcAft>
                <a:spcPct val="0"/>
              </a:spcAft>
              <a:buFont typeface="Arial" panose="020B0604020202020204" pitchFamily="34" charset="0"/>
              <a:buChar char="•"/>
            </a:pPr>
            <a:r>
              <a:rPr lang="zh-CN" altLang="en-US" sz="2400" b="1" smtClean="0">
                <a:solidFill>
                  <a:srgbClr val="C00000"/>
                </a:solidFill>
                <a:latin typeface="仿宋" panose="02010609060101010101" pitchFamily="49" charset="-122"/>
                <a:ea typeface="仿宋" panose="02010609060101010101" pitchFamily="49" charset="-122"/>
              </a:rPr>
              <a:t>贝塔系数的估计及影响因素</a:t>
            </a:r>
            <a:endParaRPr lang="zh-CN" altLang="en-US" sz="2400" b="1" dirty="0">
              <a:solidFill>
                <a:srgbClr val="C00000"/>
              </a:solidFill>
              <a:latin typeface="仿宋" panose="02010609060101010101" pitchFamily="49" charset="-122"/>
              <a:ea typeface="仿宋" panose="02010609060101010101" pitchFamily="49" charset="-122"/>
            </a:endParaRPr>
          </a:p>
        </p:txBody>
      </p:sp>
      <p:sp>
        <p:nvSpPr>
          <p:cNvPr id="3" name="矩形 2"/>
          <p:cNvSpPr/>
          <p:nvPr/>
        </p:nvSpPr>
        <p:spPr>
          <a:xfrm>
            <a:off x="6705600" y="6063678"/>
            <a:ext cx="4246996" cy="461665"/>
          </a:xfrm>
          <a:prstGeom prst="rect">
            <a:avLst/>
          </a:prstGeom>
        </p:spPr>
        <p:txBody>
          <a:bodyPr wrap="square">
            <a:spAutoFit/>
          </a:bodyPr>
          <a:lstStyle/>
          <a:p>
            <a:pPr algn="ctr" fontAlgn="base">
              <a:spcBef>
                <a:spcPct val="0"/>
              </a:spcBef>
            </a:pPr>
            <a:r>
              <a:rPr lang="zh-CN" altLang="en-US"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四川长虹（</a:t>
            </a:r>
            <a:r>
              <a:rPr lang="en-US"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600839</a:t>
            </a:r>
            <a:r>
              <a:rPr lang="zh-CN" altLang="en-US"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β = 0.99</a:t>
            </a:r>
          </a:p>
        </p:txBody>
      </p:sp>
      <p:graphicFrame>
        <p:nvGraphicFramePr>
          <p:cNvPr id="15" name="图表 14"/>
          <p:cNvGraphicFramePr/>
          <p:nvPr>
            <p:extLst/>
          </p:nvPr>
        </p:nvGraphicFramePr>
        <p:xfrm>
          <a:off x="6217320" y="2308875"/>
          <a:ext cx="5040560" cy="3904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extLst/>
          </p:nvPr>
        </p:nvGraphicFramePr>
        <p:xfrm>
          <a:off x="280877" y="2332751"/>
          <a:ext cx="5242919" cy="4006106"/>
        </p:xfrm>
        <a:graphic>
          <a:graphicData uri="http://schemas.openxmlformats.org/drawingml/2006/chart">
            <c:chart xmlns:c="http://schemas.openxmlformats.org/drawingml/2006/chart" xmlns:r="http://schemas.openxmlformats.org/officeDocument/2006/relationships" r:id="rId4"/>
          </a:graphicData>
        </a:graphic>
      </p:graphicFrame>
      <p:sp>
        <p:nvSpPr>
          <p:cNvPr id="2" name="矩形 1"/>
          <p:cNvSpPr/>
          <p:nvPr/>
        </p:nvSpPr>
        <p:spPr>
          <a:xfrm>
            <a:off x="1272773" y="6063679"/>
            <a:ext cx="4016122" cy="461665"/>
          </a:xfrm>
          <a:prstGeom prst="rect">
            <a:avLst/>
          </a:prstGeom>
        </p:spPr>
        <p:txBody>
          <a:bodyPr wrap="square">
            <a:spAutoFit/>
          </a:bodyPr>
          <a:lstStyle/>
          <a:p>
            <a:pPr algn="ctr" fontAlgn="base">
              <a:spcBef>
                <a:spcPct val="0"/>
              </a:spcBef>
            </a:pPr>
            <a:r>
              <a:rPr lang="zh-CN" altLang="en-US"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一汽轿车（</a:t>
            </a:r>
            <a:r>
              <a:rPr lang="en-US"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000800</a:t>
            </a:r>
            <a:r>
              <a:rPr lang="zh-CN" altLang="en-US"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1" kern="100"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β = 1.27</a:t>
            </a:r>
          </a:p>
        </p:txBody>
      </p:sp>
    </p:spTree>
    <p:extLst>
      <p:ext uri="{BB962C8B-B14F-4D97-AF65-F5344CB8AC3E}">
        <p14:creationId xmlns:p14="http://schemas.microsoft.com/office/powerpoint/2010/main" val="72093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7" name="矩形 16"/>
          <p:cNvSpPr/>
          <p:nvPr/>
        </p:nvSpPr>
        <p:spPr>
          <a:xfrm>
            <a:off x="432048" y="1529401"/>
            <a:ext cx="6096000" cy="508409"/>
          </a:xfrm>
          <a:prstGeom prst="rect">
            <a:avLst/>
          </a:prstGeom>
          <a:solidFill>
            <a:srgbClr val="FF0000"/>
          </a:solidFill>
        </p:spPr>
        <p:txBody>
          <a:bodyPr>
            <a:spAutoFit/>
          </a:bodyPr>
          <a:lstStyle/>
          <a:p>
            <a:pPr fontAlgn="base">
              <a:lnSpc>
                <a:spcPct val="110000"/>
              </a:lnSpc>
              <a:spcBef>
                <a:spcPct val="0"/>
              </a:spcBef>
              <a:spcAft>
                <a:spcPct val="0"/>
              </a:spcAft>
            </a:pPr>
            <a:r>
              <a:rPr lang="en-US" altLang="zh-CN" sz="2800" b="1" dirty="0" smtClean="0">
                <a:solidFill>
                  <a:schemeClr val="bg1"/>
                </a:solidFill>
                <a:latin typeface="仿宋" panose="02010609060101010101" pitchFamily="49" charset="-122"/>
                <a:ea typeface="仿宋" panose="02010609060101010101" pitchFamily="49" charset="-122"/>
              </a:rPr>
              <a:t>3</a:t>
            </a:r>
            <a:r>
              <a:rPr lang="zh-CN" altLang="en-US" sz="2800" b="1" dirty="0" smtClean="0">
                <a:solidFill>
                  <a:schemeClr val="bg1"/>
                </a:solidFill>
                <a:latin typeface="仿宋" panose="02010609060101010101" pitchFamily="49" charset="-122"/>
                <a:ea typeface="仿宋" panose="02010609060101010101" pitchFamily="49" charset="-122"/>
              </a:rPr>
              <a:t>、资本市场</a:t>
            </a:r>
            <a:r>
              <a:rPr lang="zh-CN" altLang="en-US" sz="2800" b="1" dirty="0">
                <a:solidFill>
                  <a:schemeClr val="bg1"/>
                </a:solidFill>
                <a:latin typeface="仿宋" panose="02010609060101010101" pitchFamily="49" charset="-122"/>
                <a:ea typeface="仿宋" panose="02010609060101010101" pitchFamily="49" charset="-122"/>
              </a:rPr>
              <a:t>线与证券市场线的比较</a:t>
            </a:r>
          </a:p>
        </p:txBody>
      </p:sp>
      <p:sp>
        <p:nvSpPr>
          <p:cNvPr id="10" name="矩形 9"/>
          <p:cNvSpPr/>
          <p:nvPr/>
        </p:nvSpPr>
        <p:spPr>
          <a:xfrm>
            <a:off x="614536" y="2885361"/>
            <a:ext cx="11196463" cy="556907"/>
          </a:xfrm>
          <a:prstGeom prst="rect">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400" b="1" dirty="0">
                <a:solidFill>
                  <a:prstClr val="white"/>
                </a:solidFill>
                <a:latin typeface="Times New Roman" panose="02020603050405020304" pitchFamily="18" charset="0"/>
                <a:ea typeface="仿宋" panose="02010609060101010101" pitchFamily="49" charset="-122"/>
                <a:cs typeface="Times New Roman" panose="02020603050405020304" pitchFamily="18" charset="0"/>
              </a:rPr>
              <a:t>1. </a:t>
            </a:r>
            <a:r>
              <a:rPr lang="zh-CN" altLang="en-US" sz="2400" b="1" dirty="0">
                <a:solidFill>
                  <a:prstClr val="white"/>
                </a:solidFill>
                <a:latin typeface="Times New Roman" panose="02020603050405020304" pitchFamily="18" charset="0"/>
                <a:ea typeface="仿宋" panose="02010609060101010101" pitchFamily="49" charset="-122"/>
                <a:cs typeface="Times New Roman" panose="02020603050405020304" pitchFamily="18" charset="0"/>
              </a:rPr>
              <a:t>研究对象不同</a:t>
            </a:r>
          </a:p>
        </p:txBody>
      </p:sp>
      <p:sp>
        <p:nvSpPr>
          <p:cNvPr id="11" name="矩形 10"/>
          <p:cNvSpPr/>
          <p:nvPr/>
        </p:nvSpPr>
        <p:spPr>
          <a:xfrm>
            <a:off x="614536" y="3442268"/>
            <a:ext cx="5553472" cy="25202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3" name="矩形 12"/>
          <p:cNvSpPr/>
          <p:nvPr/>
        </p:nvSpPr>
        <p:spPr>
          <a:xfrm>
            <a:off x="767408" y="3493676"/>
            <a:ext cx="5247727" cy="2369880"/>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资本市场线</a:t>
            </a:r>
            <a:endPar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描述的是</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最优投资组合</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（非系统风险充分分散化）的期望收益与风险之间的关系，它是</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无风险资产伸向风险资产</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有效集（也称</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Markowitz</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有效边界）的切线。</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1" name="矩形 20"/>
          <p:cNvSpPr/>
          <p:nvPr/>
        </p:nvSpPr>
        <p:spPr>
          <a:xfrm>
            <a:off x="609600" y="2292390"/>
            <a:ext cx="6096000" cy="634020"/>
          </a:xfrm>
          <a:prstGeom prst="rect">
            <a:avLst/>
          </a:prstGeom>
        </p:spPr>
        <p:txBody>
          <a:bodyPr>
            <a:spAutoFit/>
          </a:bodyPr>
          <a:lstStyle/>
          <a:p>
            <a:pPr fontAlgn="base">
              <a:lnSpc>
                <a:spcPct val="110000"/>
              </a:lnSpc>
              <a:spcBef>
                <a:spcPct val="0"/>
              </a:spcBef>
              <a:spcAft>
                <a:spcPct val="0"/>
              </a:spcAft>
            </a:pPr>
            <a:r>
              <a:rPr lang="zh-CN" altLang="en-US" sz="3200" b="1" dirty="0">
                <a:solidFill>
                  <a:srgbClr val="0000FF"/>
                </a:solidFill>
                <a:latin typeface="仿宋" panose="02010609060101010101" pitchFamily="49" charset="-122"/>
                <a:ea typeface="仿宋" panose="02010609060101010101" pitchFamily="49" charset="-122"/>
              </a:rPr>
              <a:t>不同点</a:t>
            </a:r>
            <a:r>
              <a:rPr lang="zh-CN" altLang="en-US" sz="2800" b="1" dirty="0">
                <a:solidFill>
                  <a:srgbClr val="0000FF"/>
                </a:solidFill>
                <a:latin typeface="仿宋" panose="02010609060101010101" pitchFamily="49" charset="-122"/>
                <a:ea typeface="仿宋" panose="02010609060101010101" pitchFamily="49" charset="-122"/>
              </a:rPr>
              <a:t>（共</a:t>
            </a:r>
            <a:r>
              <a:rPr lang="en-US" altLang="zh-CN" sz="2800" b="1" dirty="0">
                <a:solidFill>
                  <a:srgbClr val="0000FF"/>
                </a:solidFill>
                <a:latin typeface="仿宋" panose="02010609060101010101" pitchFamily="49" charset="-122"/>
                <a:ea typeface="仿宋" panose="02010609060101010101" pitchFamily="49" charset="-122"/>
              </a:rPr>
              <a:t>3</a:t>
            </a:r>
            <a:r>
              <a:rPr lang="zh-CN" altLang="en-US" sz="2800" b="1" dirty="0">
                <a:solidFill>
                  <a:srgbClr val="0000FF"/>
                </a:solidFill>
                <a:latin typeface="仿宋" panose="02010609060101010101" pitchFamily="49" charset="-122"/>
                <a:ea typeface="仿宋" panose="02010609060101010101" pitchFamily="49" charset="-122"/>
              </a:rPr>
              <a:t>点）</a:t>
            </a:r>
          </a:p>
        </p:txBody>
      </p:sp>
      <p:sp>
        <p:nvSpPr>
          <p:cNvPr id="22" name="矩形 21"/>
          <p:cNvSpPr/>
          <p:nvPr/>
        </p:nvSpPr>
        <p:spPr>
          <a:xfrm>
            <a:off x="6168007" y="3441516"/>
            <a:ext cx="5642991" cy="25202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3" name="矩形 22"/>
          <p:cNvSpPr/>
          <p:nvPr/>
        </p:nvSpPr>
        <p:spPr>
          <a:xfrm>
            <a:off x="6320880" y="3526078"/>
            <a:ext cx="5490118" cy="2369880"/>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en-US" sz="2800" b="1" dirty="0">
                <a:solidFill>
                  <a:srgbClr val="FF0000"/>
                </a:solidFill>
                <a:latin typeface="仿宋" panose="02010609060101010101" pitchFamily="49" charset="-122"/>
                <a:ea typeface="仿宋" panose="02010609060101010101" pitchFamily="49" charset="-122"/>
              </a:rPr>
              <a:t>证券</a:t>
            </a:r>
            <a:r>
              <a:rPr lang="zh-CN" altLang="zh-CN" sz="2800" b="1" dirty="0">
                <a:solidFill>
                  <a:srgbClr val="FF0000"/>
                </a:solidFill>
                <a:latin typeface="仿宋" panose="02010609060101010101" pitchFamily="49" charset="-122"/>
                <a:ea typeface="仿宋" panose="02010609060101010101" pitchFamily="49" charset="-122"/>
              </a:rPr>
              <a:t>市场线</a:t>
            </a:r>
            <a:endParaRPr lang="en-US" altLang="zh-CN" sz="2800" b="1" dirty="0">
              <a:solidFill>
                <a:srgbClr val="FF0000"/>
              </a:solidFill>
              <a:latin typeface="仿宋" panose="02010609060101010101" pitchFamily="49" charset="-122"/>
              <a:ea typeface="仿宋" panose="02010609060101010101" pitchFamily="49" charset="-122"/>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在</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市场均衡</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条件下，单项资产或投资组合的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期望收益与风险之间</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的关系。这里所指的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投资组合</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包括</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无效</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的证券投资组合（未完全分散非系统风险）。</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证券市场线研究的对象更为宽泛。</a:t>
            </a:r>
            <a:endPar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213501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7" name="矩形 16"/>
          <p:cNvSpPr/>
          <p:nvPr/>
        </p:nvSpPr>
        <p:spPr>
          <a:xfrm>
            <a:off x="432048" y="1380247"/>
            <a:ext cx="6096000" cy="508409"/>
          </a:xfrm>
          <a:prstGeom prst="rect">
            <a:avLst/>
          </a:prstGeom>
          <a:solidFill>
            <a:srgbClr val="FF0000"/>
          </a:solidFill>
        </p:spPr>
        <p:txBody>
          <a:bodyPr>
            <a:spAutoFit/>
          </a:bodyPr>
          <a:lstStyle/>
          <a:p>
            <a:pPr marL="285750" indent="-285750" fontAlgn="base">
              <a:lnSpc>
                <a:spcPct val="110000"/>
              </a:lnSpc>
              <a:spcBef>
                <a:spcPct val="0"/>
              </a:spcBef>
              <a:spcAft>
                <a:spcPct val="0"/>
              </a:spcAft>
              <a:buFont typeface="Arial" panose="020B0604020202020204" pitchFamily="34" charset="0"/>
              <a:buChar char="•"/>
            </a:pPr>
            <a:r>
              <a:rPr lang="zh-CN" altLang="en-US" sz="2800" b="1" dirty="0">
                <a:solidFill>
                  <a:schemeClr val="bg1"/>
                </a:solidFill>
                <a:latin typeface="仿宋" panose="02010609060101010101" pitchFamily="49" charset="-122"/>
                <a:ea typeface="仿宋" panose="02010609060101010101" pitchFamily="49" charset="-122"/>
              </a:rPr>
              <a:t>资本市场线与证券市场线的比较</a:t>
            </a:r>
          </a:p>
        </p:txBody>
      </p:sp>
      <p:sp>
        <p:nvSpPr>
          <p:cNvPr id="10" name="矩形 9"/>
          <p:cNvSpPr/>
          <p:nvPr/>
        </p:nvSpPr>
        <p:spPr>
          <a:xfrm>
            <a:off x="614536" y="2904532"/>
            <a:ext cx="11196463" cy="537736"/>
          </a:xfrm>
          <a:prstGeom prst="rect">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400" b="1" dirty="0">
                <a:solidFill>
                  <a:prstClr val="white"/>
                </a:solidFill>
                <a:latin typeface="Times New Roman" panose="02020603050405020304" pitchFamily="18" charset="0"/>
                <a:ea typeface="仿宋" panose="02010609060101010101" pitchFamily="49" charset="-122"/>
                <a:cs typeface="Times New Roman" panose="02020603050405020304" pitchFamily="18" charset="0"/>
              </a:rPr>
              <a:t>2. </a:t>
            </a:r>
            <a:r>
              <a:rPr lang="zh-CN" altLang="en-US" sz="2400" b="1" dirty="0">
                <a:solidFill>
                  <a:prstClr val="white"/>
                </a:solidFill>
                <a:latin typeface="Times New Roman" panose="02020603050405020304" pitchFamily="18" charset="0"/>
                <a:ea typeface="仿宋" panose="02010609060101010101" pitchFamily="49" charset="-122"/>
                <a:cs typeface="Times New Roman" panose="02020603050405020304" pitchFamily="18" charset="0"/>
              </a:rPr>
              <a:t>研究问题不同</a:t>
            </a:r>
          </a:p>
        </p:txBody>
      </p:sp>
      <p:sp>
        <p:nvSpPr>
          <p:cNvPr id="11" name="矩形 10"/>
          <p:cNvSpPr/>
          <p:nvPr/>
        </p:nvSpPr>
        <p:spPr>
          <a:xfrm>
            <a:off x="614536" y="3442268"/>
            <a:ext cx="5553472" cy="25202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3" name="矩形 12"/>
          <p:cNvSpPr/>
          <p:nvPr/>
        </p:nvSpPr>
        <p:spPr>
          <a:xfrm>
            <a:off x="767408" y="3493676"/>
            <a:ext cx="5247727" cy="2369880"/>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资本市场线</a:t>
            </a:r>
            <a:endPar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投资者</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的角度上，分析如何在确定风险下，尽可能获得</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最高</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的期望收益，或在确定的期望收益下，尽可能降低投资项目的风险，</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阐明了构建有效投资组合的方式方法</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1" name="矩形 20"/>
          <p:cNvSpPr/>
          <p:nvPr/>
        </p:nvSpPr>
        <p:spPr>
          <a:xfrm>
            <a:off x="609600" y="2292390"/>
            <a:ext cx="6096000" cy="634020"/>
          </a:xfrm>
          <a:prstGeom prst="rect">
            <a:avLst/>
          </a:prstGeom>
        </p:spPr>
        <p:txBody>
          <a:bodyPr>
            <a:spAutoFit/>
          </a:bodyPr>
          <a:lstStyle/>
          <a:p>
            <a:pPr fontAlgn="base">
              <a:lnSpc>
                <a:spcPct val="110000"/>
              </a:lnSpc>
              <a:spcBef>
                <a:spcPct val="0"/>
              </a:spcBef>
              <a:spcAft>
                <a:spcPct val="0"/>
              </a:spcAft>
            </a:pPr>
            <a:r>
              <a:rPr lang="zh-CN" altLang="en-US" sz="32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不同点</a:t>
            </a:r>
            <a:r>
              <a:rPr lang="zh-CN" altLang="en-US" sz="28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（共</a:t>
            </a:r>
            <a:r>
              <a:rPr lang="en-US" altLang="zh-CN" sz="28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3</a:t>
            </a:r>
            <a:r>
              <a:rPr lang="zh-CN" altLang="en-US" sz="28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点）</a:t>
            </a:r>
          </a:p>
        </p:txBody>
      </p:sp>
      <p:sp>
        <p:nvSpPr>
          <p:cNvPr id="22" name="矩形 21"/>
          <p:cNvSpPr/>
          <p:nvPr/>
        </p:nvSpPr>
        <p:spPr>
          <a:xfrm>
            <a:off x="6168007" y="3441516"/>
            <a:ext cx="5642991" cy="25202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3" name="矩形 22"/>
          <p:cNvSpPr/>
          <p:nvPr/>
        </p:nvSpPr>
        <p:spPr>
          <a:xfrm>
            <a:off x="6320880" y="3526078"/>
            <a:ext cx="5490118" cy="2369880"/>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en-US" sz="2800" b="1" dirty="0">
                <a:solidFill>
                  <a:srgbClr val="FF0000"/>
                </a:solidFill>
                <a:latin typeface="仿宋" panose="02010609060101010101" pitchFamily="49" charset="-122"/>
                <a:ea typeface="仿宋" panose="02010609060101010101" pitchFamily="49" charset="-122"/>
              </a:rPr>
              <a:t>证券</a:t>
            </a:r>
            <a:r>
              <a:rPr lang="zh-CN" altLang="zh-CN" sz="2800" b="1" dirty="0">
                <a:solidFill>
                  <a:srgbClr val="FF0000"/>
                </a:solidFill>
                <a:latin typeface="仿宋" panose="02010609060101010101" pitchFamily="49" charset="-122"/>
                <a:ea typeface="仿宋" panose="02010609060101010101" pitchFamily="49" charset="-122"/>
              </a:rPr>
              <a:t>市场线</a:t>
            </a:r>
            <a:endParaRPr lang="en-US" altLang="zh-CN" sz="2800" b="1" dirty="0">
              <a:solidFill>
                <a:srgbClr val="FF0000"/>
              </a:solidFill>
              <a:latin typeface="仿宋" panose="02010609060101010101" pitchFamily="49" charset="-122"/>
              <a:ea typeface="仿宋" panose="02010609060101010101" pitchFamily="49" charset="-122"/>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以</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整体资本市场为背景</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，研究市场均衡状态下，单项证券或投资组合的合理</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定价问题</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。证券市场线关注于证券资产的内在价值，</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考察了风险资产的系统风险及风险溢价之间的联系</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54500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2" name="竖排文字占位符 2"/>
          <p:cNvSpPr txBox="1">
            <a:spLocks/>
          </p:cNvSpPr>
          <p:nvPr/>
        </p:nvSpPr>
        <p:spPr bwMode="auto">
          <a:xfrm>
            <a:off x="551384" y="1337573"/>
            <a:ext cx="4886739" cy="46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endParaRPr lang="en-US" altLang="zh-CN" sz="2800" dirty="0">
              <a:solidFill>
                <a:srgbClr val="0000CC"/>
              </a:solidFill>
            </a:endParaRPr>
          </a:p>
          <a:p>
            <a:pPr marL="0" indent="0" eaLnBrk="1" hangingPunct="1">
              <a:spcBef>
                <a:spcPts val="0"/>
              </a:spcBef>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a:p>
            <a:pPr marL="0" indent="0" eaLnBrk="1" hangingPunct="1">
              <a:spcBef>
                <a:spcPts val="0"/>
              </a:spcBef>
              <a:buFont typeface="Arial" panose="020B0604020202020204" pitchFamily="34" charset="0"/>
              <a:buNone/>
            </a:pPr>
            <a:r>
              <a:rPr lang="en-US" altLang="zh-CN" sz="2800" dirty="0">
                <a:solidFill>
                  <a:prstClr val="black"/>
                </a:solidFill>
              </a:rPr>
              <a:t>       </a:t>
            </a:r>
          </a:p>
        </p:txBody>
      </p:sp>
      <p:sp>
        <p:nvSpPr>
          <p:cNvPr id="17" name="矩形 16"/>
          <p:cNvSpPr/>
          <p:nvPr/>
        </p:nvSpPr>
        <p:spPr>
          <a:xfrm>
            <a:off x="432048" y="1395590"/>
            <a:ext cx="6096000" cy="508409"/>
          </a:xfrm>
          <a:prstGeom prst="rect">
            <a:avLst/>
          </a:prstGeom>
          <a:solidFill>
            <a:srgbClr val="FF0000"/>
          </a:solidFill>
        </p:spPr>
        <p:txBody>
          <a:bodyPr>
            <a:spAutoFit/>
          </a:bodyPr>
          <a:lstStyle/>
          <a:p>
            <a:pPr marL="285750" indent="-285750" fontAlgn="base">
              <a:lnSpc>
                <a:spcPct val="110000"/>
              </a:lnSpc>
              <a:spcBef>
                <a:spcPct val="0"/>
              </a:spcBef>
              <a:spcAft>
                <a:spcPct val="0"/>
              </a:spcAft>
              <a:buFont typeface="Arial" panose="020B0604020202020204" pitchFamily="34" charset="0"/>
              <a:buChar char="•"/>
            </a:pPr>
            <a:r>
              <a:rPr lang="zh-CN" altLang="en-US" sz="2800" b="1" dirty="0">
                <a:solidFill>
                  <a:schemeClr val="bg1"/>
                </a:solidFill>
                <a:latin typeface="仿宋" panose="02010609060101010101" pitchFamily="49" charset="-122"/>
                <a:ea typeface="仿宋" panose="02010609060101010101" pitchFamily="49" charset="-122"/>
              </a:rPr>
              <a:t>资本市场线与证券市场线的比较</a:t>
            </a:r>
          </a:p>
        </p:txBody>
      </p:sp>
      <p:sp>
        <p:nvSpPr>
          <p:cNvPr id="10" name="矩形 9"/>
          <p:cNvSpPr/>
          <p:nvPr/>
        </p:nvSpPr>
        <p:spPr>
          <a:xfrm>
            <a:off x="614536" y="2871378"/>
            <a:ext cx="11196463" cy="570890"/>
          </a:xfrm>
          <a:prstGeom prst="rect">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400" b="1" dirty="0">
                <a:solidFill>
                  <a:prstClr val="white"/>
                </a:solidFill>
                <a:latin typeface="Times New Roman" panose="02020603050405020304" pitchFamily="18" charset="0"/>
                <a:ea typeface="仿宋" panose="02010609060101010101" pitchFamily="49" charset="-122"/>
                <a:cs typeface="Times New Roman" panose="02020603050405020304" pitchFamily="18" charset="0"/>
              </a:rPr>
              <a:t>3. </a:t>
            </a:r>
            <a:r>
              <a:rPr lang="zh-CN" altLang="en-US" sz="2400" b="1" dirty="0">
                <a:solidFill>
                  <a:prstClr val="white"/>
                </a:solidFill>
                <a:latin typeface="Times New Roman" panose="02020603050405020304" pitchFamily="18" charset="0"/>
                <a:ea typeface="仿宋" panose="02010609060101010101" pitchFamily="49" charset="-122"/>
                <a:cs typeface="Times New Roman" panose="02020603050405020304" pitchFamily="18" charset="0"/>
              </a:rPr>
              <a:t>风险度量方式不同</a:t>
            </a:r>
          </a:p>
        </p:txBody>
      </p:sp>
      <p:sp>
        <p:nvSpPr>
          <p:cNvPr id="11" name="矩形 10"/>
          <p:cNvSpPr/>
          <p:nvPr/>
        </p:nvSpPr>
        <p:spPr>
          <a:xfrm>
            <a:off x="614536" y="3442268"/>
            <a:ext cx="5553472" cy="25202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3" name="矩形 12"/>
          <p:cNvSpPr/>
          <p:nvPr/>
        </p:nvSpPr>
        <p:spPr>
          <a:xfrm>
            <a:off x="767408" y="3493676"/>
            <a:ext cx="5247727" cy="2369880"/>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资本市场线</a:t>
            </a:r>
            <a:endPar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资本市场线的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横轴为标准差</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，度量了证券投资组合的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总体风险</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，包含系统风险与非系统风险，标准差从证券资产收益率的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变动程度</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考察投资的风险大小。</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1" name="矩形 20"/>
          <p:cNvSpPr/>
          <p:nvPr/>
        </p:nvSpPr>
        <p:spPr>
          <a:xfrm>
            <a:off x="609600" y="2292390"/>
            <a:ext cx="6096000" cy="634020"/>
          </a:xfrm>
          <a:prstGeom prst="rect">
            <a:avLst/>
          </a:prstGeom>
        </p:spPr>
        <p:txBody>
          <a:bodyPr>
            <a:spAutoFit/>
          </a:bodyPr>
          <a:lstStyle/>
          <a:p>
            <a:pPr fontAlgn="base">
              <a:lnSpc>
                <a:spcPct val="110000"/>
              </a:lnSpc>
              <a:spcBef>
                <a:spcPct val="0"/>
              </a:spcBef>
              <a:spcAft>
                <a:spcPct val="0"/>
              </a:spcAft>
            </a:pPr>
            <a:r>
              <a:rPr lang="zh-CN" altLang="en-US" sz="32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不同点</a:t>
            </a:r>
            <a:r>
              <a:rPr lang="zh-CN" altLang="en-US" sz="28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（共</a:t>
            </a:r>
            <a:r>
              <a:rPr lang="en-US" altLang="zh-CN" sz="28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3</a:t>
            </a:r>
            <a:r>
              <a:rPr lang="zh-CN" altLang="en-US" sz="28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点）</a:t>
            </a:r>
          </a:p>
        </p:txBody>
      </p:sp>
      <p:sp>
        <p:nvSpPr>
          <p:cNvPr id="22" name="矩形 21"/>
          <p:cNvSpPr/>
          <p:nvPr/>
        </p:nvSpPr>
        <p:spPr>
          <a:xfrm>
            <a:off x="6168007" y="3441516"/>
            <a:ext cx="5642991" cy="25202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3" name="矩形 22"/>
          <p:cNvSpPr/>
          <p:nvPr/>
        </p:nvSpPr>
        <p:spPr>
          <a:xfrm>
            <a:off x="6320880" y="3526078"/>
            <a:ext cx="5490118" cy="2000548"/>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en-US" sz="2800" b="1" dirty="0">
                <a:solidFill>
                  <a:srgbClr val="FF0000"/>
                </a:solidFill>
                <a:latin typeface="仿宋" panose="02010609060101010101" pitchFamily="49" charset="-122"/>
                <a:ea typeface="仿宋" panose="02010609060101010101" pitchFamily="49" charset="-122"/>
              </a:rPr>
              <a:t>证券</a:t>
            </a:r>
            <a:r>
              <a:rPr lang="zh-CN" altLang="zh-CN" sz="2800" b="1" dirty="0">
                <a:solidFill>
                  <a:srgbClr val="FF0000"/>
                </a:solidFill>
                <a:latin typeface="仿宋" panose="02010609060101010101" pitchFamily="49" charset="-122"/>
                <a:ea typeface="仿宋" panose="02010609060101010101" pitchFamily="49" charset="-122"/>
              </a:rPr>
              <a:t>市场线</a:t>
            </a:r>
            <a:endParaRPr lang="en-US" altLang="zh-CN" sz="2800" b="1" dirty="0">
              <a:solidFill>
                <a:srgbClr val="FF0000"/>
              </a:solidFill>
              <a:latin typeface="仿宋" panose="02010609060101010101" pitchFamily="49" charset="-122"/>
              <a:ea typeface="仿宋" panose="02010609060101010101" pitchFamily="49" charset="-122"/>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证券市场线的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横轴为贝塔系数</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β</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值代表的则是</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系统风险</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，贝塔系数则站在</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投资组合</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角度下，</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计量</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单项证券对于投资组合的风险贡献。</a:t>
            </a:r>
            <a:endPar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216765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2" name="竖排文字占位符 2"/>
          <p:cNvSpPr txBox="1">
            <a:spLocks/>
          </p:cNvSpPr>
          <p:nvPr/>
        </p:nvSpPr>
        <p:spPr bwMode="auto">
          <a:xfrm>
            <a:off x="551384" y="1337573"/>
            <a:ext cx="4886739" cy="46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endParaRPr lang="en-US" altLang="zh-CN" sz="2800" dirty="0">
              <a:solidFill>
                <a:srgbClr val="0000CC"/>
              </a:solidFill>
            </a:endParaRPr>
          </a:p>
          <a:p>
            <a:pPr marL="0" indent="0" eaLnBrk="1" hangingPunct="1">
              <a:spcBef>
                <a:spcPts val="0"/>
              </a:spcBef>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a:p>
            <a:pPr marL="0" indent="0" eaLnBrk="1" hangingPunct="1">
              <a:spcBef>
                <a:spcPts val="0"/>
              </a:spcBef>
              <a:buFont typeface="Arial" panose="020B0604020202020204" pitchFamily="34" charset="0"/>
              <a:buNone/>
            </a:pPr>
            <a:r>
              <a:rPr lang="en-US" altLang="zh-CN" sz="2800" dirty="0">
                <a:solidFill>
                  <a:prstClr val="black"/>
                </a:solidFill>
              </a:rPr>
              <a:t>       </a:t>
            </a:r>
          </a:p>
        </p:txBody>
      </p:sp>
      <p:sp>
        <p:nvSpPr>
          <p:cNvPr id="17" name="矩形 16"/>
          <p:cNvSpPr/>
          <p:nvPr/>
        </p:nvSpPr>
        <p:spPr>
          <a:xfrm>
            <a:off x="551384" y="1463246"/>
            <a:ext cx="6096000" cy="508409"/>
          </a:xfrm>
          <a:prstGeom prst="rect">
            <a:avLst/>
          </a:prstGeom>
          <a:solidFill>
            <a:srgbClr val="FF0000"/>
          </a:solidFill>
        </p:spPr>
        <p:txBody>
          <a:bodyPr>
            <a:spAutoFit/>
          </a:bodyPr>
          <a:lstStyle/>
          <a:p>
            <a:pPr marL="285750" indent="-285750" fontAlgn="base">
              <a:lnSpc>
                <a:spcPct val="110000"/>
              </a:lnSpc>
              <a:spcBef>
                <a:spcPct val="0"/>
              </a:spcBef>
              <a:spcAft>
                <a:spcPct val="0"/>
              </a:spcAft>
              <a:buFont typeface="Arial" panose="020B0604020202020204" pitchFamily="34" charset="0"/>
              <a:buChar char="•"/>
            </a:pPr>
            <a:r>
              <a:rPr lang="zh-CN" altLang="en-US" sz="2800" b="1" dirty="0">
                <a:solidFill>
                  <a:schemeClr val="bg1"/>
                </a:solidFill>
                <a:latin typeface="仿宋" panose="02010609060101010101" pitchFamily="49" charset="-122"/>
                <a:ea typeface="仿宋" panose="02010609060101010101" pitchFamily="49" charset="-122"/>
              </a:rPr>
              <a:t>资本市场线与证券市场线的比较</a:t>
            </a:r>
          </a:p>
        </p:txBody>
      </p:sp>
      <p:sp>
        <p:nvSpPr>
          <p:cNvPr id="10" name="矩形 9"/>
          <p:cNvSpPr/>
          <p:nvPr/>
        </p:nvSpPr>
        <p:spPr>
          <a:xfrm>
            <a:off x="614536" y="3010220"/>
            <a:ext cx="11196463" cy="432048"/>
          </a:xfrm>
          <a:prstGeom prst="rect">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400" b="1" dirty="0">
                <a:solidFill>
                  <a:prstClr val="white"/>
                </a:solidFill>
                <a:latin typeface="仿宋" panose="02010609060101010101" pitchFamily="49" charset="-122"/>
                <a:ea typeface="仿宋" panose="02010609060101010101" pitchFamily="49" charset="-122"/>
              </a:rPr>
              <a:t>1.</a:t>
            </a:r>
            <a:r>
              <a:rPr lang="zh-CN" altLang="en-US" sz="2400" b="1" dirty="0">
                <a:solidFill>
                  <a:prstClr val="white"/>
                </a:solidFill>
                <a:latin typeface="仿宋" panose="02010609060101010101" pitchFamily="49" charset="-122"/>
                <a:ea typeface="仿宋" panose="02010609060101010101" pitchFamily="49" charset="-122"/>
              </a:rPr>
              <a:t>两者均体现了风险与收益相均衡的基本原理</a:t>
            </a:r>
          </a:p>
        </p:txBody>
      </p:sp>
      <p:sp>
        <p:nvSpPr>
          <p:cNvPr id="11" name="矩形 10"/>
          <p:cNvSpPr/>
          <p:nvPr/>
        </p:nvSpPr>
        <p:spPr>
          <a:xfrm>
            <a:off x="614535" y="3442268"/>
            <a:ext cx="11196463" cy="25202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3" name="矩形 12"/>
          <p:cNvSpPr/>
          <p:nvPr/>
        </p:nvSpPr>
        <p:spPr>
          <a:xfrm>
            <a:off x="695400" y="3450281"/>
            <a:ext cx="10873208" cy="2492990"/>
          </a:xfrm>
          <a:prstGeom prst="rect">
            <a:avLst/>
          </a:prstGeom>
        </p:spPr>
        <p:txBody>
          <a:bodyPr wrap="square">
            <a:spAutoFit/>
          </a:bodyPr>
          <a:lstStyle/>
          <a:p>
            <a:pPr fontAlgn="base">
              <a:lnSpc>
                <a:spcPct val="130000"/>
              </a:lnSpc>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证券市场线与资本市场线</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横轴体现投资风险，纵轴体现期望收益</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。对于无风险资产，投资者仅要求</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极低</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的无风险收益率作为补偿，而对于高风险资产，投资者要求的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收益率</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甚至会远超过市场</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投资组合</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的期望收益。</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fontAlgn="base">
              <a:lnSpc>
                <a:spcPct val="130000"/>
              </a:lnSpc>
              <a:spcBef>
                <a:spcPct val="0"/>
              </a:spcBef>
              <a:spcAft>
                <a:spcPct val="0"/>
              </a:spcAft>
            </a:pP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两条直线斜率均为</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正数</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，表明证券投资风险越大，投资者要求的收益率也越高，符合风险与收益的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均衡</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1" name="矩形 20"/>
          <p:cNvSpPr/>
          <p:nvPr/>
        </p:nvSpPr>
        <p:spPr>
          <a:xfrm>
            <a:off x="609600" y="2292390"/>
            <a:ext cx="6096000" cy="634020"/>
          </a:xfrm>
          <a:prstGeom prst="rect">
            <a:avLst/>
          </a:prstGeom>
        </p:spPr>
        <p:txBody>
          <a:bodyPr>
            <a:spAutoFit/>
          </a:bodyPr>
          <a:lstStyle/>
          <a:p>
            <a:pPr fontAlgn="base">
              <a:lnSpc>
                <a:spcPct val="110000"/>
              </a:lnSpc>
              <a:spcBef>
                <a:spcPct val="0"/>
              </a:spcBef>
              <a:spcAft>
                <a:spcPct val="0"/>
              </a:spcAft>
            </a:pPr>
            <a:r>
              <a:rPr lang="zh-CN" altLang="en-US" sz="3200" b="1" dirty="0">
                <a:solidFill>
                  <a:srgbClr val="FF0000"/>
                </a:solidFill>
                <a:latin typeface="仿宋" panose="02010609060101010101" pitchFamily="49" charset="-122"/>
                <a:ea typeface="仿宋" panose="02010609060101010101" pitchFamily="49" charset="-122"/>
              </a:rPr>
              <a:t>相同点</a:t>
            </a:r>
            <a:r>
              <a:rPr lang="zh-CN" altLang="en-US" sz="2800" b="1" dirty="0">
                <a:solidFill>
                  <a:srgbClr val="0000FF"/>
                </a:solidFill>
                <a:latin typeface="仿宋" panose="02010609060101010101" pitchFamily="49" charset="-122"/>
                <a:ea typeface="仿宋" panose="02010609060101010101" pitchFamily="49" charset="-122"/>
              </a:rPr>
              <a:t>（共</a:t>
            </a:r>
            <a:r>
              <a:rPr lang="en-US" altLang="zh-CN" sz="2800" b="1" dirty="0">
                <a:solidFill>
                  <a:srgbClr val="0000FF"/>
                </a:solidFill>
                <a:latin typeface="仿宋" panose="02010609060101010101" pitchFamily="49" charset="-122"/>
                <a:ea typeface="仿宋" panose="02010609060101010101" pitchFamily="49" charset="-122"/>
              </a:rPr>
              <a:t>2</a:t>
            </a:r>
            <a:r>
              <a:rPr lang="zh-CN" altLang="en-US" sz="2800" b="1" dirty="0">
                <a:solidFill>
                  <a:srgbClr val="0000FF"/>
                </a:solidFill>
                <a:latin typeface="仿宋" panose="02010609060101010101" pitchFamily="49" charset="-122"/>
                <a:ea typeface="仿宋" panose="02010609060101010101" pitchFamily="49" charset="-122"/>
              </a:rPr>
              <a:t>点）</a:t>
            </a:r>
          </a:p>
        </p:txBody>
      </p:sp>
    </p:spTree>
    <p:extLst>
      <p:ext uri="{BB962C8B-B14F-4D97-AF65-F5344CB8AC3E}">
        <p14:creationId xmlns:p14="http://schemas.microsoft.com/office/powerpoint/2010/main" val="870212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1AF1C58-77F4-46C4-8F53-72367225A505}"/>
              </a:ext>
            </a:extLst>
          </p:cNvPr>
          <p:cNvSpPr/>
          <p:nvPr/>
        </p:nvSpPr>
        <p:spPr>
          <a:xfrm>
            <a:off x="268350" y="666700"/>
            <a:ext cx="5604365" cy="78752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prstClr val="black"/>
                </a:solidFill>
                <a:latin typeface="微软雅黑" panose="020B0503020204020204" pitchFamily="34" charset="-122"/>
                <a:ea typeface="微软雅黑" panose="020B0503020204020204" pitchFamily="34" charset="-122"/>
              </a:rPr>
              <a:t>自疫情爆发以来，软银的股价已经从今年</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月初的高点下跌将近</a:t>
            </a:r>
            <a:r>
              <a:rPr lang="en-US" altLang="zh-CN" sz="1600" dirty="0">
                <a:solidFill>
                  <a:prstClr val="black"/>
                </a:solidFill>
                <a:latin typeface="微软雅黑" panose="020B0503020204020204" pitchFamily="34" charset="-122"/>
                <a:ea typeface="微软雅黑" panose="020B0503020204020204" pitchFamily="34" charset="-122"/>
              </a:rPr>
              <a:t>30%</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3</a:t>
            </a:r>
            <a:r>
              <a:rPr lang="zh-CN" altLang="en-US" sz="1600" b="1" dirty="0">
                <a:solidFill>
                  <a:srgbClr val="C00000"/>
                </a:solidFill>
                <a:latin typeface="微软雅黑" panose="020B0503020204020204" pitchFamily="34" charset="-122"/>
                <a:ea typeface="微软雅黑" panose="020B0503020204020204" pitchFamily="34" charset="-122"/>
              </a:rPr>
              <a:t>月</a:t>
            </a:r>
            <a:r>
              <a:rPr lang="en-US" altLang="zh-CN" sz="1600" b="1" dirty="0">
                <a:solidFill>
                  <a:srgbClr val="C00000"/>
                </a:solidFill>
                <a:latin typeface="微软雅黑" panose="020B0503020204020204" pitchFamily="34" charset="-122"/>
                <a:ea typeface="微软雅黑" panose="020B0503020204020204" pitchFamily="34" charset="-122"/>
              </a:rPr>
              <a:t>19</a:t>
            </a:r>
            <a:r>
              <a:rPr lang="zh-CN" altLang="en-US" sz="1600" b="1" dirty="0">
                <a:solidFill>
                  <a:srgbClr val="C00000"/>
                </a:solidFill>
                <a:latin typeface="微软雅黑" panose="020B0503020204020204" pitchFamily="34" charset="-122"/>
                <a:ea typeface="微软雅黑" panose="020B0503020204020204" pitchFamily="34" charset="-122"/>
              </a:rPr>
              <a:t>日甚至一度跌超</a:t>
            </a:r>
            <a:r>
              <a:rPr lang="en-US" altLang="zh-CN" sz="1600" b="1" dirty="0">
                <a:solidFill>
                  <a:srgbClr val="C00000"/>
                </a:solidFill>
                <a:latin typeface="微软雅黑" panose="020B0503020204020204" pitchFamily="34" charset="-122"/>
                <a:ea typeface="微软雅黑" panose="020B0503020204020204" pitchFamily="34" charset="-122"/>
              </a:rPr>
              <a:t>50%</a:t>
            </a:r>
            <a:r>
              <a:rPr lang="zh-CN" altLang="en-US" sz="1600" dirty="0">
                <a:solidFill>
                  <a:prstClr val="black"/>
                </a:solidFill>
                <a:latin typeface="微软雅黑" panose="020B0503020204020204" pitchFamily="34" charset="-122"/>
                <a:ea typeface="微软雅黑" panose="020B0503020204020204" pitchFamily="34" charset="-122"/>
              </a:rPr>
              <a:t>。</a:t>
            </a:r>
          </a:p>
        </p:txBody>
      </p:sp>
      <p:sp>
        <p:nvSpPr>
          <p:cNvPr id="12" name="矩形 11">
            <a:extLst>
              <a:ext uri="{FF2B5EF4-FFF2-40B4-BE49-F238E27FC236}">
                <a16:creationId xmlns:a16="http://schemas.microsoft.com/office/drawing/2014/main" id="{CF73BF36-0FFD-472C-A652-4CDF4317E75D}"/>
              </a:ext>
            </a:extLst>
          </p:cNvPr>
          <p:cNvSpPr/>
          <p:nvPr/>
        </p:nvSpPr>
        <p:spPr>
          <a:xfrm>
            <a:off x="241920" y="1424985"/>
            <a:ext cx="5604365" cy="15261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prstClr val="black"/>
                </a:solidFill>
                <a:latin typeface="微软雅黑" panose="020B0503020204020204" pitchFamily="34" charset="-122"/>
                <a:ea typeface="微软雅黑" panose="020B0503020204020204" pitchFamily="34" charset="-122"/>
              </a:rPr>
              <a:t>金融时报报道，根据递交监管文件分析发现， 孙正义在今年</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月份向多家银行</a:t>
            </a:r>
            <a:r>
              <a:rPr lang="zh-CN" altLang="en-US" sz="1600" b="1" dirty="0">
                <a:solidFill>
                  <a:srgbClr val="C00000"/>
                </a:solidFill>
                <a:latin typeface="微软雅黑" panose="020B0503020204020204" pitchFamily="34" charset="-122"/>
                <a:ea typeface="微软雅黑" panose="020B0503020204020204" pitchFamily="34" charset="-122"/>
              </a:rPr>
              <a:t>质押多达</a:t>
            </a:r>
            <a:r>
              <a:rPr lang="en-US" altLang="zh-CN" sz="1600" b="1" dirty="0">
                <a:solidFill>
                  <a:srgbClr val="C00000"/>
                </a:solidFill>
                <a:latin typeface="微软雅黑" panose="020B0503020204020204" pitchFamily="34" charset="-122"/>
                <a:ea typeface="微软雅黑" panose="020B0503020204020204" pitchFamily="34" charset="-122"/>
              </a:rPr>
              <a:t>60%</a:t>
            </a:r>
            <a:r>
              <a:rPr lang="zh-CN" altLang="en-US" sz="1600" b="1" dirty="0">
                <a:solidFill>
                  <a:srgbClr val="C00000"/>
                </a:solidFill>
                <a:latin typeface="微软雅黑" panose="020B0503020204020204" pitchFamily="34" charset="-122"/>
                <a:ea typeface="微软雅黑" panose="020B0503020204020204" pitchFamily="34" charset="-122"/>
              </a:rPr>
              <a:t>的软银股份</a:t>
            </a:r>
            <a:r>
              <a:rPr lang="zh-CN" altLang="en-US" sz="1600" dirty="0">
                <a:solidFill>
                  <a:prstClr val="black"/>
                </a:solidFill>
                <a:latin typeface="微软雅黑" panose="020B0503020204020204" pitchFamily="34" charset="-122"/>
                <a:ea typeface="微软雅黑" panose="020B0503020204020204" pitchFamily="34" charset="-122"/>
              </a:rPr>
              <a:t>。金融时报称，通常，一旦</a:t>
            </a:r>
            <a:r>
              <a:rPr lang="zh-CN" altLang="en-US" sz="1600" b="1" dirty="0">
                <a:solidFill>
                  <a:srgbClr val="C00000"/>
                </a:solidFill>
                <a:latin typeface="微软雅黑" panose="020B0503020204020204" pitchFamily="34" charset="-122"/>
                <a:ea typeface="微软雅黑" panose="020B0503020204020204" pitchFamily="34" charset="-122"/>
              </a:rPr>
              <a:t>杠杆率上升到</a:t>
            </a:r>
            <a:r>
              <a:rPr lang="en-US" altLang="zh-CN" sz="1600" b="1" dirty="0">
                <a:solidFill>
                  <a:srgbClr val="C00000"/>
                </a:solidFill>
                <a:latin typeface="微软雅黑" panose="020B0503020204020204" pitchFamily="34" charset="-122"/>
                <a:ea typeface="微软雅黑" panose="020B0503020204020204" pitchFamily="34" charset="-122"/>
              </a:rPr>
              <a:t>85%</a:t>
            </a:r>
            <a:r>
              <a:rPr lang="zh-CN" altLang="en-US" sz="1600" b="1" dirty="0">
                <a:solidFill>
                  <a:srgbClr val="C00000"/>
                </a:solidFill>
                <a:latin typeface="微软雅黑" panose="020B0503020204020204" pitchFamily="34" charset="-122"/>
                <a:ea typeface="微软雅黑" panose="020B0503020204020204" pitchFamily="34" charset="-122"/>
              </a:rPr>
              <a:t>，银行就可能要求孙正义追加保证金</a:t>
            </a:r>
            <a:r>
              <a:rPr lang="zh-CN" altLang="en-US" sz="1600" dirty="0">
                <a:solidFill>
                  <a:prstClr val="black"/>
                </a:solidFill>
                <a:latin typeface="微软雅黑" panose="020B0503020204020204" pitchFamily="34" charset="-122"/>
                <a:ea typeface="微软雅黑" panose="020B0503020204020204" pitchFamily="34" charset="-122"/>
              </a:rPr>
              <a:t>。</a:t>
            </a:r>
          </a:p>
        </p:txBody>
      </p:sp>
      <p:sp>
        <p:nvSpPr>
          <p:cNvPr id="15" name="矩形 14">
            <a:extLst>
              <a:ext uri="{FF2B5EF4-FFF2-40B4-BE49-F238E27FC236}">
                <a16:creationId xmlns:a16="http://schemas.microsoft.com/office/drawing/2014/main" id="{8FDE6659-6F2C-4440-898C-F3C996B82C80}"/>
              </a:ext>
            </a:extLst>
          </p:cNvPr>
          <p:cNvSpPr/>
          <p:nvPr/>
        </p:nvSpPr>
        <p:spPr>
          <a:xfrm>
            <a:off x="485564" y="209889"/>
            <a:ext cx="5610436" cy="400110"/>
          </a:xfrm>
          <a:prstGeom prst="rect">
            <a:avLst/>
          </a:prstGeom>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孙正义已质押</a:t>
            </a:r>
            <a:r>
              <a:rPr lang="en-US" altLang="zh-CN" sz="2000" b="1" dirty="0">
                <a:solidFill>
                  <a:prstClr val="black"/>
                </a:solidFill>
                <a:latin typeface="微软雅黑" panose="020B0503020204020204" pitchFamily="34" charset="-122"/>
                <a:ea typeface="微软雅黑" panose="020B0503020204020204" pitchFamily="34" charset="-122"/>
              </a:rPr>
              <a:t>60%</a:t>
            </a:r>
            <a:r>
              <a:rPr lang="zh-CN" altLang="en-US" sz="2000" b="1" dirty="0">
                <a:solidFill>
                  <a:prstClr val="black"/>
                </a:solidFill>
                <a:latin typeface="微软雅黑" panose="020B0503020204020204" pitchFamily="34" charset="-122"/>
                <a:ea typeface="微软雅黑" panose="020B0503020204020204" pitchFamily="34" charset="-122"/>
              </a:rPr>
              <a:t>股份，若股价暴跌恐面临追保</a:t>
            </a:r>
          </a:p>
        </p:txBody>
      </p:sp>
      <p:pic>
        <p:nvPicPr>
          <p:cNvPr id="17" name="图片 16">
            <a:extLst>
              <a:ext uri="{FF2B5EF4-FFF2-40B4-BE49-F238E27FC236}">
                <a16:creationId xmlns:a16="http://schemas.microsoft.com/office/drawing/2014/main" id="{4EF12FAC-224D-4F66-A8D6-BD1EFDBA7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61" y="2951172"/>
            <a:ext cx="5609054" cy="3396466"/>
          </a:xfrm>
          <a:prstGeom prst="rect">
            <a:avLst/>
          </a:prstGeom>
        </p:spPr>
      </p:pic>
      <p:sp>
        <p:nvSpPr>
          <p:cNvPr id="18" name="矩形 17">
            <a:extLst>
              <a:ext uri="{FF2B5EF4-FFF2-40B4-BE49-F238E27FC236}">
                <a16:creationId xmlns:a16="http://schemas.microsoft.com/office/drawing/2014/main" id="{72A86D1A-264C-4238-8F24-3B88EA997D5D}"/>
              </a:ext>
            </a:extLst>
          </p:cNvPr>
          <p:cNvSpPr/>
          <p:nvPr/>
        </p:nvSpPr>
        <p:spPr>
          <a:xfrm>
            <a:off x="8256340" y="180016"/>
            <a:ext cx="1980029" cy="400110"/>
          </a:xfrm>
          <a:prstGeom prst="rect">
            <a:avLst/>
          </a:prstGeom>
        </p:spPr>
        <p:txBody>
          <a:bodyPr wrap="non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孙正义罕见反思</a:t>
            </a:r>
          </a:p>
        </p:txBody>
      </p:sp>
      <p:pic>
        <p:nvPicPr>
          <p:cNvPr id="19" name="图片 18">
            <a:extLst>
              <a:ext uri="{FF2B5EF4-FFF2-40B4-BE49-F238E27FC236}">
                <a16:creationId xmlns:a16="http://schemas.microsoft.com/office/drawing/2014/main" id="{D717AF83-FA5F-48F3-8CF9-5EC3EE3E4754}"/>
              </a:ext>
            </a:extLst>
          </p:cNvPr>
          <p:cNvPicPr>
            <a:picLocks noChangeAspect="1"/>
          </p:cNvPicPr>
          <p:nvPr/>
        </p:nvPicPr>
        <p:blipFill>
          <a:blip r:embed="rId3"/>
          <a:stretch>
            <a:fillRect/>
          </a:stretch>
        </p:blipFill>
        <p:spPr>
          <a:xfrm>
            <a:off x="9286746" y="666700"/>
            <a:ext cx="2837722" cy="2416756"/>
          </a:xfrm>
          <a:prstGeom prst="rect">
            <a:avLst/>
          </a:prstGeom>
        </p:spPr>
      </p:pic>
      <p:sp>
        <p:nvSpPr>
          <p:cNvPr id="20" name="矩形 19">
            <a:extLst>
              <a:ext uri="{FF2B5EF4-FFF2-40B4-BE49-F238E27FC236}">
                <a16:creationId xmlns:a16="http://schemas.microsoft.com/office/drawing/2014/main" id="{DC981554-08F7-461A-B5FB-7B007835235A}"/>
              </a:ext>
            </a:extLst>
          </p:cNvPr>
          <p:cNvSpPr/>
          <p:nvPr/>
        </p:nvSpPr>
        <p:spPr>
          <a:xfrm>
            <a:off x="6103303" y="621268"/>
            <a:ext cx="3206675" cy="2634183"/>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err="1">
                <a:solidFill>
                  <a:srgbClr val="C00000"/>
                </a:solidFill>
                <a:latin typeface="微软雅黑" panose="020B0503020204020204" pitchFamily="34" charset="-122"/>
                <a:ea typeface="微软雅黑" panose="020B0503020204020204" pitchFamily="34" charset="-122"/>
              </a:rPr>
              <a:t>WeWork</a:t>
            </a:r>
            <a:r>
              <a:rPr lang="zh-CN" altLang="en-US" sz="1600" b="1" dirty="0">
                <a:solidFill>
                  <a:srgbClr val="C00000"/>
                </a:solidFill>
                <a:latin typeface="微软雅黑" panose="020B0503020204020204" pitchFamily="34" charset="-122"/>
                <a:ea typeface="微软雅黑" panose="020B0503020204020204" pitchFamily="34" charset="-122"/>
              </a:rPr>
              <a:t>投资失误</a:t>
            </a:r>
            <a:r>
              <a:rPr lang="zh-CN" altLang="en-US" sz="1600" dirty="0">
                <a:solidFill>
                  <a:prstClr val="black"/>
                </a:solidFill>
                <a:latin typeface="微软雅黑" panose="020B0503020204020204" pitchFamily="34" charset="-122"/>
                <a:ea typeface="微软雅黑" panose="020B0503020204020204" pitchFamily="34" charset="-122"/>
              </a:rPr>
              <a:t>：早在</a:t>
            </a:r>
            <a:r>
              <a:rPr lang="en-US" altLang="zh-CN" sz="1600" dirty="0">
                <a:solidFill>
                  <a:prstClr val="black"/>
                </a:solidFill>
                <a:latin typeface="微软雅黑" panose="020B0503020204020204" pitchFamily="34" charset="-122"/>
                <a:ea typeface="微软雅黑" panose="020B0503020204020204" pitchFamily="34" charset="-122"/>
              </a:rPr>
              <a:t>19</a:t>
            </a:r>
            <a:r>
              <a:rPr lang="zh-CN" altLang="en-US" sz="1600" dirty="0">
                <a:solidFill>
                  <a:prstClr val="black"/>
                </a:solidFill>
                <a:latin typeface="微软雅黑" panose="020B0503020204020204" pitchFamily="34" charset="-122"/>
                <a:ea typeface="微软雅黑" panose="020B0503020204020204" pitchFamily="34" charset="-122"/>
              </a:rPr>
              <a:t>年年底，孙正义在财报会上罕见地用近两个小时时间反思自己在</a:t>
            </a:r>
            <a:r>
              <a:rPr lang="en-US" altLang="zh-CN" sz="1600" dirty="0" err="1">
                <a:solidFill>
                  <a:prstClr val="black"/>
                </a:solidFill>
                <a:latin typeface="微软雅黑" panose="020B0503020204020204" pitchFamily="34" charset="-122"/>
                <a:ea typeface="微软雅黑" panose="020B0503020204020204" pitchFamily="34" charset="-122"/>
              </a:rPr>
              <a:t>WeWork</a:t>
            </a:r>
            <a:r>
              <a:rPr lang="zh-CN" altLang="en-US" sz="1600" dirty="0">
                <a:solidFill>
                  <a:prstClr val="black"/>
                </a:solidFill>
                <a:latin typeface="微软雅黑" panose="020B0503020204020204" pitchFamily="34" charset="-122"/>
                <a:ea typeface="微软雅黑" panose="020B0503020204020204" pitchFamily="34" charset="-122"/>
              </a:rPr>
              <a:t>等方面出现的投资失误，他表示，“在很多方面，我的投资判断力很差，目前正在深刻反思。</a:t>
            </a:r>
          </a:p>
        </p:txBody>
      </p:sp>
      <p:sp>
        <p:nvSpPr>
          <p:cNvPr id="21" name="矩形 20">
            <a:extLst>
              <a:ext uri="{FF2B5EF4-FFF2-40B4-BE49-F238E27FC236}">
                <a16:creationId xmlns:a16="http://schemas.microsoft.com/office/drawing/2014/main" id="{FA6BC9F2-9AED-4D8F-B57D-CBF684CA79F6}"/>
              </a:ext>
            </a:extLst>
          </p:cNvPr>
          <p:cNvSpPr/>
          <p:nvPr/>
        </p:nvSpPr>
        <p:spPr>
          <a:xfrm>
            <a:off x="6103303" y="3139895"/>
            <a:ext cx="5973001"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prstClr val="black"/>
                </a:solidFill>
                <a:latin typeface="微软雅黑" panose="020B0503020204020204" pitchFamily="34" charset="-122"/>
                <a:ea typeface="微软雅黑" panose="020B0503020204020204" pitchFamily="34" charset="-122"/>
              </a:rPr>
              <a:t>他</a:t>
            </a:r>
            <a:r>
              <a:rPr lang="zh-CN" altLang="en-US" sz="1600" b="1" dirty="0">
                <a:solidFill>
                  <a:srgbClr val="C00000"/>
                </a:solidFill>
                <a:latin typeface="微软雅黑" panose="020B0503020204020204" pitchFamily="34" charset="-122"/>
                <a:ea typeface="微软雅黑" panose="020B0503020204020204" pitchFamily="34" charset="-122"/>
              </a:rPr>
              <a:t>高估了</a:t>
            </a:r>
            <a:r>
              <a:rPr lang="en-US" altLang="zh-CN" sz="1600" b="1" dirty="0" err="1">
                <a:solidFill>
                  <a:srgbClr val="C00000"/>
                </a:solidFill>
                <a:latin typeface="微软雅黑" panose="020B0503020204020204" pitchFamily="34" charset="-122"/>
                <a:ea typeface="微软雅黑" panose="020B0503020204020204" pitchFamily="34" charset="-122"/>
              </a:rPr>
              <a:t>WeWork</a:t>
            </a:r>
            <a:r>
              <a:rPr lang="zh-CN" altLang="en-US" sz="1600" b="1" dirty="0">
                <a:solidFill>
                  <a:srgbClr val="C00000"/>
                </a:solidFill>
                <a:latin typeface="微软雅黑" panose="020B0503020204020204" pitchFamily="34" charset="-122"/>
                <a:ea typeface="微软雅黑" panose="020B0503020204020204" pitchFamily="34" charset="-122"/>
              </a:rPr>
              <a:t>创始人</a:t>
            </a:r>
            <a:r>
              <a:rPr lang="zh-CN" altLang="en-US" sz="1600" dirty="0">
                <a:solidFill>
                  <a:prstClr val="black"/>
                </a:solidFill>
                <a:latin typeface="微软雅黑" panose="020B0503020204020204" pitchFamily="34" charset="-122"/>
                <a:ea typeface="微软雅黑" panose="020B0503020204020204" pitchFamily="34" charset="-122"/>
              </a:rPr>
              <a:t>亚当</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纽曼（</a:t>
            </a:r>
            <a:r>
              <a:rPr lang="en-US" altLang="zh-CN" sz="1600" dirty="0">
                <a:solidFill>
                  <a:prstClr val="black"/>
                </a:solidFill>
                <a:latin typeface="微软雅黑" panose="020B0503020204020204" pitchFamily="34" charset="-122"/>
                <a:ea typeface="微软雅黑" panose="020B0503020204020204" pitchFamily="34" charset="-122"/>
              </a:rPr>
              <a:t>Adam Neumann</a:t>
            </a:r>
            <a:r>
              <a:rPr lang="zh-CN" altLang="en-US" sz="1600" dirty="0">
                <a:solidFill>
                  <a:prstClr val="black"/>
                </a:solidFill>
                <a:latin typeface="微软雅黑" panose="020B0503020204020204" pitchFamily="34" charset="-122"/>
                <a:ea typeface="微软雅黑" panose="020B0503020204020204" pitchFamily="34" charset="-122"/>
              </a:rPr>
              <a:t>）优秀的一面，而对于他在</a:t>
            </a:r>
            <a:r>
              <a:rPr lang="zh-CN" altLang="en-US" sz="1600" b="1" dirty="0">
                <a:solidFill>
                  <a:srgbClr val="C00000"/>
                </a:solidFill>
                <a:latin typeface="微软雅黑" panose="020B0503020204020204" pitchFamily="34" charset="-122"/>
                <a:ea typeface="微软雅黑" panose="020B0503020204020204" pitchFamily="34" charset="-122"/>
              </a:rPr>
              <a:t>企业监管等方面的欠佳</a:t>
            </a:r>
            <a:r>
              <a:rPr lang="zh-CN" altLang="en-US" sz="1600" dirty="0">
                <a:solidFill>
                  <a:prstClr val="black"/>
                </a:solidFill>
                <a:latin typeface="微软雅黑" panose="020B0503020204020204" pitchFamily="34" charset="-122"/>
                <a:ea typeface="微软雅黑" panose="020B0503020204020204" pitchFamily="34" charset="-122"/>
              </a:rPr>
              <a:t>表现视而不见。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prstClr val="black"/>
                </a:solidFill>
                <a:latin typeface="微软雅黑" panose="020B0503020204020204" pitchFamily="34" charset="-122"/>
                <a:ea typeface="微软雅黑" panose="020B0503020204020204" pitchFamily="34" charset="-122"/>
              </a:rPr>
              <a:t>据彭博社报道，</a:t>
            </a:r>
            <a:r>
              <a:rPr lang="en-US" altLang="zh-CN" sz="1600" dirty="0">
                <a:solidFill>
                  <a:prstClr val="black"/>
                </a:solidFill>
                <a:latin typeface="微软雅黑" panose="020B0503020204020204" pitchFamily="34" charset="-122"/>
                <a:ea typeface="微软雅黑" panose="020B0503020204020204" pitchFamily="34" charset="-122"/>
              </a:rPr>
              <a:t>2020</a:t>
            </a:r>
            <a:r>
              <a:rPr lang="zh-CN" altLang="en-US" sz="1600" dirty="0">
                <a:solidFill>
                  <a:prstClr val="black"/>
                </a:solidFill>
                <a:latin typeface="微软雅黑" panose="020B0503020204020204" pitchFamily="34" charset="-122"/>
                <a:ea typeface="微软雅黑" panose="020B0503020204020204" pitchFamily="34" charset="-122"/>
              </a:rPr>
              <a:t>年</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日，孙正义在乐天纽约皇宫酒店面向华尔街举办了一场非公开内部路演。</a:t>
            </a:r>
            <a:r>
              <a:rPr lang="zh-CN" altLang="en-US" sz="1600" b="1" dirty="0">
                <a:solidFill>
                  <a:srgbClr val="C00000"/>
                </a:solidFill>
                <a:latin typeface="微软雅黑" panose="020B0503020204020204" pitchFamily="34" charset="-122"/>
                <a:ea typeface="微软雅黑" panose="020B0503020204020204" pitchFamily="34" charset="-122"/>
              </a:rPr>
              <a:t>孙正义反思了之前买下整个赛道的彪悍风格</a:t>
            </a:r>
            <a:r>
              <a:rPr lang="zh-CN" altLang="en-US" sz="1600" dirty="0">
                <a:solidFill>
                  <a:prstClr val="black"/>
                </a:solidFill>
                <a:latin typeface="微软雅黑" panose="020B0503020204020204" pitchFamily="34" charset="-122"/>
                <a:ea typeface="微软雅黑" panose="020B0503020204020204" pitchFamily="34" charset="-122"/>
              </a:rPr>
              <a:t>。他说，软银将</a:t>
            </a:r>
            <a:r>
              <a:rPr lang="zh-CN" altLang="en-US" sz="1600" b="1" dirty="0">
                <a:solidFill>
                  <a:srgbClr val="FF0000"/>
                </a:solidFill>
                <a:latin typeface="微软雅黑" panose="020B0503020204020204" pitchFamily="34" charset="-122"/>
                <a:ea typeface="微软雅黑" panose="020B0503020204020204" pitchFamily="34" charset="-122"/>
              </a:rPr>
              <a:t>停止投资同一市</a:t>
            </a:r>
            <a:r>
              <a:rPr lang="zh-CN" altLang="en-US" sz="1600" dirty="0">
                <a:solidFill>
                  <a:prstClr val="black"/>
                </a:solidFill>
                <a:latin typeface="微软雅黑" panose="020B0503020204020204" pitchFamily="34" charset="-122"/>
                <a:ea typeface="微软雅黑" panose="020B0503020204020204" pitchFamily="34" charset="-122"/>
              </a:rPr>
              <a:t>场中相互竞争的企业，就像过去在</a:t>
            </a:r>
            <a:r>
              <a:rPr lang="zh-CN" altLang="en-US" sz="1600" dirty="0">
                <a:solidFill>
                  <a:srgbClr val="FF0000"/>
                </a:solidFill>
                <a:latin typeface="微软雅黑" panose="020B0503020204020204" pitchFamily="34" charset="-122"/>
                <a:ea typeface="微软雅黑" panose="020B0503020204020204" pitchFamily="34" charset="-122"/>
              </a:rPr>
              <a:t>交通、送餐行</a:t>
            </a:r>
            <a:r>
              <a:rPr lang="zh-CN" altLang="en-US" sz="1600" dirty="0">
                <a:solidFill>
                  <a:prstClr val="black"/>
                </a:solidFill>
                <a:latin typeface="微软雅黑" panose="020B0503020204020204" pitchFamily="34" charset="-122"/>
                <a:ea typeface="微软雅黑" panose="020B0503020204020204" pitchFamily="34" charset="-122"/>
              </a:rPr>
              <a:t>业所做的那样。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prstClr val="black"/>
                </a:solidFill>
                <a:latin typeface="微软雅黑" panose="020B0503020204020204" pitchFamily="34" charset="-122"/>
                <a:ea typeface="微软雅黑" panose="020B0503020204020204" pitchFamily="34" charset="-122"/>
              </a:rPr>
              <a:t>他表示将</a:t>
            </a:r>
            <a:r>
              <a:rPr lang="zh-CN" altLang="en-US" sz="1600" b="1" dirty="0">
                <a:solidFill>
                  <a:srgbClr val="C00000"/>
                </a:solidFill>
                <a:latin typeface="微软雅黑" panose="020B0503020204020204" pitchFamily="34" charset="-122"/>
                <a:ea typeface="微软雅黑" panose="020B0503020204020204" pitchFamily="34" charset="-122"/>
              </a:rPr>
              <a:t>压缩软银愿景基金二期的规模</a:t>
            </a:r>
            <a:r>
              <a:rPr lang="zh-CN" altLang="en-US" sz="1600" dirty="0">
                <a:solidFill>
                  <a:prstClr val="black"/>
                </a:solidFill>
                <a:latin typeface="微软雅黑" panose="020B0503020204020204" pitchFamily="34" charset="-122"/>
                <a:ea typeface="微软雅黑" panose="020B0503020204020204" pitchFamily="34" charset="-122"/>
              </a:rPr>
              <a:t>，但认为</a:t>
            </a:r>
            <a:r>
              <a:rPr lang="en-US" altLang="zh-CN" sz="1600" dirty="0">
                <a:solidFill>
                  <a:prstClr val="black"/>
                </a:solidFill>
                <a:latin typeface="微软雅黑" panose="020B0503020204020204" pitchFamily="34" charset="-122"/>
                <a:ea typeface="微软雅黑" panose="020B0503020204020204" pitchFamily="34" charset="-122"/>
              </a:rPr>
              <a:t>2020</a:t>
            </a:r>
            <a:r>
              <a:rPr lang="zh-CN" altLang="en-US" sz="1600" dirty="0">
                <a:solidFill>
                  <a:prstClr val="black"/>
                </a:solidFill>
                <a:latin typeface="微软雅黑" panose="020B0503020204020204" pitchFamily="34" charset="-122"/>
                <a:ea typeface="微软雅黑" panose="020B0503020204020204" pitchFamily="34" charset="-122"/>
              </a:rPr>
              <a:t>年和</a:t>
            </a:r>
            <a:r>
              <a:rPr lang="en-US" altLang="zh-CN" sz="1600" dirty="0">
                <a:solidFill>
                  <a:prstClr val="black"/>
                </a:solidFill>
                <a:latin typeface="微软雅黑" panose="020B0503020204020204" pitchFamily="34" charset="-122"/>
                <a:ea typeface="微软雅黑" panose="020B0503020204020204" pitchFamily="34" charset="-122"/>
              </a:rPr>
              <a:t>2021</a:t>
            </a:r>
            <a:r>
              <a:rPr lang="zh-CN" altLang="en-US" sz="1600" dirty="0">
                <a:solidFill>
                  <a:prstClr val="black"/>
                </a:solidFill>
                <a:latin typeface="微软雅黑" panose="020B0503020204020204" pitchFamily="34" charset="-122"/>
                <a:ea typeface="微软雅黑" panose="020B0503020204020204" pitchFamily="34" charset="-122"/>
              </a:rPr>
              <a:t>年将是愿景基金获得回报的“最好年景”（</a:t>
            </a:r>
            <a:r>
              <a:rPr lang="en-US" altLang="zh-CN" sz="1600" dirty="0">
                <a:solidFill>
                  <a:prstClr val="black"/>
                </a:solidFill>
                <a:latin typeface="微软雅黑" panose="020B0503020204020204" pitchFamily="34" charset="-122"/>
                <a:ea typeface="微软雅黑" panose="020B0503020204020204" pitchFamily="34" charset="-122"/>
              </a:rPr>
              <a:t>best vintage</a:t>
            </a:r>
            <a:r>
              <a:rPr lang="zh-CN" altLang="en-US" sz="1600" dirty="0">
                <a:solidFill>
                  <a:prstClr val="black"/>
                </a:solidFill>
                <a:latin typeface="微软雅黑" panose="020B0503020204020204" pitchFamily="34" charset="-122"/>
                <a:ea typeface="微软雅黑" panose="020B0503020204020204" pitchFamily="34" charset="-122"/>
              </a:rPr>
              <a:t>）。</a:t>
            </a:r>
          </a:p>
        </p:txBody>
      </p:sp>
      <p:cxnSp>
        <p:nvCxnSpPr>
          <p:cNvPr id="22" name="直接连接符 21">
            <a:extLst>
              <a:ext uri="{FF2B5EF4-FFF2-40B4-BE49-F238E27FC236}">
                <a16:creationId xmlns:a16="http://schemas.microsoft.com/office/drawing/2014/main" id="{C296EC0F-3709-4B4F-B45C-28782AE2E16F}"/>
              </a:ext>
            </a:extLst>
          </p:cNvPr>
          <p:cNvCxnSpPr>
            <a:cxnSpLocks/>
          </p:cNvCxnSpPr>
          <p:nvPr/>
        </p:nvCxnSpPr>
        <p:spPr>
          <a:xfrm>
            <a:off x="5999286" y="830597"/>
            <a:ext cx="0" cy="5687161"/>
          </a:xfrm>
          <a:prstGeom prst="line">
            <a:avLst/>
          </a:prstGeom>
          <a:ln w="28575">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ïṡliḑê">
            <a:extLst>
              <a:ext uri="{FF2B5EF4-FFF2-40B4-BE49-F238E27FC236}">
                <a16:creationId xmlns:a16="http://schemas.microsoft.com/office/drawing/2014/main" id="{EC75AF09-3162-47F7-B6C4-73B43971E371}"/>
              </a:ext>
            </a:extLst>
          </p:cNvPr>
          <p:cNvSpPr/>
          <p:nvPr/>
        </p:nvSpPr>
        <p:spPr>
          <a:xfrm>
            <a:off x="3556" y="148066"/>
            <a:ext cx="533075" cy="513826"/>
          </a:xfrm>
          <a:prstGeom prst="ellipse">
            <a:avLst/>
          </a:prstGeom>
          <a:solidFill>
            <a:schemeClr val="bg1"/>
          </a:solidFill>
          <a:ln w="6350" cap="flat" cmpd="sng" algn="ctr">
            <a:solidFill>
              <a:schemeClr val="tx1">
                <a:lumMod val="50000"/>
                <a:lumOff val="50000"/>
              </a:schemeClr>
            </a:solidFill>
            <a:prstDash val="solid"/>
            <a:miter lim="800000"/>
          </a:ln>
          <a:effectLst/>
        </p:spPr>
        <p:txBody>
          <a:bodyPr wrap="none" lIns="91440" tIns="45720" rIns="91440" bIns="45720" rtlCol="0" anchor="ctr">
            <a:normAutofit/>
          </a:bodyPr>
          <a:lstStyle/>
          <a:p>
            <a:pPr algn="ctr"/>
            <a:r>
              <a:rPr lang="en-US" sz="1600" b="1" kern="0" dirty="0">
                <a:solidFill>
                  <a:prstClr val="black"/>
                </a:solidFill>
              </a:rPr>
              <a:t>02</a:t>
            </a:r>
          </a:p>
        </p:txBody>
      </p:sp>
      <p:sp>
        <p:nvSpPr>
          <p:cNvPr id="14" name="ïṡliḑê">
            <a:extLst>
              <a:ext uri="{FF2B5EF4-FFF2-40B4-BE49-F238E27FC236}">
                <a16:creationId xmlns:a16="http://schemas.microsoft.com/office/drawing/2014/main" id="{1252DF82-A019-4E05-9C2D-A84C715DACD8}"/>
              </a:ext>
            </a:extLst>
          </p:cNvPr>
          <p:cNvSpPr/>
          <p:nvPr/>
        </p:nvSpPr>
        <p:spPr>
          <a:xfrm>
            <a:off x="7670098" y="148066"/>
            <a:ext cx="533075" cy="513826"/>
          </a:xfrm>
          <a:prstGeom prst="ellipse">
            <a:avLst/>
          </a:prstGeom>
          <a:solidFill>
            <a:schemeClr val="bg1"/>
          </a:solidFill>
          <a:ln w="6350" cap="flat" cmpd="sng" algn="ctr">
            <a:solidFill>
              <a:schemeClr val="tx1">
                <a:lumMod val="50000"/>
                <a:lumOff val="50000"/>
              </a:schemeClr>
            </a:solidFill>
            <a:prstDash val="solid"/>
            <a:miter lim="800000"/>
          </a:ln>
          <a:effectLst/>
        </p:spPr>
        <p:txBody>
          <a:bodyPr wrap="none" lIns="91440" tIns="45720" rIns="91440" bIns="45720" rtlCol="0" anchor="ctr">
            <a:normAutofit/>
          </a:bodyPr>
          <a:lstStyle/>
          <a:p>
            <a:pPr algn="ctr"/>
            <a:r>
              <a:rPr lang="en-US" sz="1600" b="1" kern="0" dirty="0">
                <a:solidFill>
                  <a:prstClr val="black"/>
                </a:solidFill>
              </a:rPr>
              <a:t>03</a:t>
            </a:r>
          </a:p>
        </p:txBody>
      </p:sp>
    </p:spTree>
    <p:extLst>
      <p:ext uri="{BB962C8B-B14F-4D97-AF65-F5344CB8AC3E}">
        <p14:creationId xmlns:p14="http://schemas.microsoft.com/office/powerpoint/2010/main" val="3210232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2" name="竖排文字占位符 2"/>
          <p:cNvSpPr txBox="1">
            <a:spLocks/>
          </p:cNvSpPr>
          <p:nvPr/>
        </p:nvSpPr>
        <p:spPr bwMode="auto">
          <a:xfrm>
            <a:off x="551384" y="1337573"/>
            <a:ext cx="4886739" cy="46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endParaRPr lang="en-US" altLang="zh-CN" sz="2800" dirty="0">
              <a:solidFill>
                <a:srgbClr val="0000CC"/>
              </a:solidFill>
            </a:endParaRPr>
          </a:p>
          <a:p>
            <a:pPr marL="0" indent="0" eaLnBrk="1" hangingPunct="1">
              <a:spcBef>
                <a:spcPts val="0"/>
              </a:spcBef>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a:p>
            <a:pPr marL="0" indent="0" eaLnBrk="1" hangingPunct="1">
              <a:spcBef>
                <a:spcPts val="0"/>
              </a:spcBef>
              <a:buFont typeface="Arial" panose="020B0604020202020204" pitchFamily="34" charset="0"/>
              <a:buNone/>
            </a:pPr>
            <a:r>
              <a:rPr lang="en-US" altLang="zh-CN" sz="2800" dirty="0">
                <a:solidFill>
                  <a:prstClr val="black"/>
                </a:solidFill>
              </a:rPr>
              <a:t>       </a:t>
            </a:r>
          </a:p>
        </p:txBody>
      </p:sp>
      <p:sp>
        <p:nvSpPr>
          <p:cNvPr id="17" name="矩形 16"/>
          <p:cNvSpPr/>
          <p:nvPr/>
        </p:nvSpPr>
        <p:spPr>
          <a:xfrm>
            <a:off x="432048" y="1499909"/>
            <a:ext cx="6096000" cy="508409"/>
          </a:xfrm>
          <a:prstGeom prst="rect">
            <a:avLst/>
          </a:prstGeom>
          <a:solidFill>
            <a:srgbClr val="FF0000"/>
          </a:solidFill>
        </p:spPr>
        <p:txBody>
          <a:bodyPr>
            <a:spAutoFit/>
          </a:bodyPr>
          <a:lstStyle/>
          <a:p>
            <a:pPr marL="285750" indent="-285750" fontAlgn="base">
              <a:lnSpc>
                <a:spcPct val="110000"/>
              </a:lnSpc>
              <a:spcBef>
                <a:spcPct val="0"/>
              </a:spcBef>
              <a:spcAft>
                <a:spcPct val="0"/>
              </a:spcAft>
              <a:buFont typeface="Arial" panose="020B0604020202020204" pitchFamily="34" charset="0"/>
              <a:buChar char="•"/>
            </a:pPr>
            <a:r>
              <a:rPr lang="zh-CN" altLang="en-US" sz="2800" b="1" dirty="0">
                <a:solidFill>
                  <a:schemeClr val="bg1"/>
                </a:solidFill>
                <a:latin typeface="仿宋" panose="02010609060101010101" pitchFamily="49" charset="-122"/>
                <a:ea typeface="仿宋" panose="02010609060101010101" pitchFamily="49" charset="-122"/>
              </a:rPr>
              <a:t>资本市场线与证券市场线的比较</a:t>
            </a:r>
          </a:p>
        </p:txBody>
      </p:sp>
      <p:sp>
        <p:nvSpPr>
          <p:cNvPr id="10" name="矩形 9"/>
          <p:cNvSpPr/>
          <p:nvPr/>
        </p:nvSpPr>
        <p:spPr>
          <a:xfrm>
            <a:off x="614535" y="2860534"/>
            <a:ext cx="11196463" cy="432048"/>
          </a:xfrm>
          <a:prstGeom prst="rect">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400" b="1" dirty="0">
                <a:solidFill>
                  <a:prstClr val="white"/>
                </a:solidFill>
                <a:latin typeface="仿宋" panose="02010609060101010101" pitchFamily="49" charset="-122"/>
                <a:ea typeface="仿宋" panose="02010609060101010101" pitchFamily="49" charset="-122"/>
              </a:rPr>
              <a:t>2.</a:t>
            </a:r>
            <a:r>
              <a:rPr lang="zh-CN" altLang="en-US" sz="2400" b="1" dirty="0">
                <a:solidFill>
                  <a:prstClr val="white"/>
                </a:solidFill>
                <a:latin typeface="仿宋" panose="02010609060101010101" pitchFamily="49" charset="-122"/>
                <a:ea typeface="仿宋" panose="02010609060101010101" pitchFamily="49" charset="-122"/>
              </a:rPr>
              <a:t>两者建立在一系列相同的假设条件基础之上</a:t>
            </a:r>
          </a:p>
        </p:txBody>
      </p:sp>
      <p:sp>
        <p:nvSpPr>
          <p:cNvPr id="11" name="矩形 10"/>
          <p:cNvSpPr/>
          <p:nvPr/>
        </p:nvSpPr>
        <p:spPr>
          <a:xfrm>
            <a:off x="614535" y="3315788"/>
            <a:ext cx="11196463" cy="2921523"/>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3" name="矩形 12"/>
          <p:cNvSpPr/>
          <p:nvPr/>
        </p:nvSpPr>
        <p:spPr>
          <a:xfrm>
            <a:off x="776162" y="3482063"/>
            <a:ext cx="11152486" cy="2677656"/>
          </a:xfrm>
          <a:prstGeom prst="rect">
            <a:avLst/>
          </a:prstGeom>
        </p:spPr>
        <p:txBody>
          <a:bodyPr wrap="square">
            <a:spAutoFit/>
          </a:bodyPr>
          <a:lstStyle/>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证券市场线和资本市场线均</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假设</a:t>
            </a:r>
            <a:endPar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a:p>
            <a:pPr marL="357188" indent="-357188"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①投资过程中不存在证券交易费用及赋税，</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marL="357188" indent="-357188"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②所有投资者都是理性的，在</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确定的期望收益</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下，追求</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资产组合的方差最小化</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，或是在</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确定的投资风险（方差）下</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，追求</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期望收益的最大化</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marL="357188" indent="-357188"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③所有投资者对证券资产的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期望收益、方差及证券间的协方差</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看法一致。 而证券市场线则在资本市场线假设基础上，推导得出</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市场均衡状态</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下资产的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竞争性价格。</a:t>
            </a:r>
            <a:endParaRPr lang="en-US" altLang="zh-CN" sz="20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1" name="矩形 20"/>
          <p:cNvSpPr/>
          <p:nvPr/>
        </p:nvSpPr>
        <p:spPr>
          <a:xfrm>
            <a:off x="609600" y="2292390"/>
            <a:ext cx="6096000" cy="508409"/>
          </a:xfrm>
          <a:prstGeom prst="rect">
            <a:avLst/>
          </a:prstGeom>
        </p:spPr>
        <p:txBody>
          <a:bodyPr>
            <a:spAutoFit/>
          </a:bodyPr>
          <a:lstStyle/>
          <a:p>
            <a:pPr fontAlgn="base">
              <a:lnSpc>
                <a:spcPct val="110000"/>
              </a:lnSpc>
              <a:spcBef>
                <a:spcPct val="0"/>
              </a:spcBef>
              <a:spcAft>
                <a:spcPct val="0"/>
              </a:spcAft>
            </a:pPr>
            <a:r>
              <a:rPr lang="zh-CN" altLang="en-US" sz="2800" b="1" dirty="0">
                <a:solidFill>
                  <a:srgbClr val="0000FF"/>
                </a:solidFill>
                <a:latin typeface="仿宋" panose="02010609060101010101" pitchFamily="49" charset="-122"/>
                <a:ea typeface="仿宋" panose="02010609060101010101" pitchFamily="49" charset="-122"/>
              </a:rPr>
              <a:t>相同点（共</a:t>
            </a:r>
            <a:r>
              <a:rPr lang="en-US" altLang="zh-CN" sz="2800" b="1" dirty="0">
                <a:solidFill>
                  <a:srgbClr val="0000FF"/>
                </a:solidFill>
                <a:latin typeface="仿宋" panose="02010609060101010101" pitchFamily="49" charset="-122"/>
                <a:ea typeface="仿宋" panose="02010609060101010101" pitchFamily="49" charset="-122"/>
              </a:rPr>
              <a:t>2</a:t>
            </a:r>
            <a:r>
              <a:rPr lang="zh-CN" altLang="en-US" sz="2800" b="1" dirty="0">
                <a:solidFill>
                  <a:srgbClr val="0000FF"/>
                </a:solidFill>
                <a:latin typeface="仿宋" panose="02010609060101010101" pitchFamily="49" charset="-122"/>
                <a:ea typeface="仿宋" panose="02010609060101010101" pitchFamily="49" charset="-122"/>
              </a:rPr>
              <a:t>点）</a:t>
            </a:r>
          </a:p>
        </p:txBody>
      </p:sp>
    </p:spTree>
    <p:extLst>
      <p:ext uri="{BB962C8B-B14F-4D97-AF65-F5344CB8AC3E}">
        <p14:creationId xmlns:p14="http://schemas.microsoft.com/office/powerpoint/2010/main" val="6641139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8" name="竖排文字占位符 2"/>
          <p:cNvSpPr>
            <a:spLocks noGrp="1"/>
          </p:cNvSpPr>
          <p:nvPr>
            <p:ph type="body" orient="vert" idx="1"/>
          </p:nvPr>
        </p:nvSpPr>
        <p:spPr>
          <a:xfrm>
            <a:off x="183770" y="1443104"/>
            <a:ext cx="6789907" cy="504056"/>
          </a:xfrm>
          <a:solidFill>
            <a:srgbClr val="FF0000"/>
          </a:solidFill>
          <a:ln>
            <a:noFill/>
          </a:ln>
        </p:spPr>
        <p:txBody>
          <a:bodyPr/>
          <a:lstStyle/>
          <a:p>
            <a:pPr marL="0" indent="0" eaLnBrk="1" hangingPunct="1">
              <a:spcBef>
                <a:spcPts val="0"/>
              </a:spcBef>
              <a:buClr>
                <a:srgbClr val="E12101"/>
              </a:buClr>
              <a:buNone/>
            </a:pPr>
            <a:r>
              <a:rPr lang="en-US" altLang="zh-CN" sz="2800" dirty="0" smtClean="0">
                <a:solidFill>
                  <a:schemeClr val="bg1"/>
                </a:solidFill>
              </a:rPr>
              <a:t>4.</a:t>
            </a:r>
            <a:r>
              <a:rPr lang="zh-CN" altLang="en-US" sz="2800" dirty="0">
                <a:solidFill>
                  <a:schemeClr val="bg1"/>
                </a:solidFill>
              </a:rPr>
              <a:t>对资本资产定价模型的检验和评价</a:t>
            </a:r>
            <a:endParaRPr lang="en-US" altLang="zh-CN" sz="2400" b="0" dirty="0">
              <a:solidFill>
                <a:schemeClr val="bg1"/>
              </a:solidFill>
              <a:latin typeface="仿宋" panose="02010609060101010101" pitchFamily="49" charset="-122"/>
            </a:endParaRPr>
          </a:p>
        </p:txBody>
      </p:sp>
      <p:sp>
        <p:nvSpPr>
          <p:cNvPr id="14"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8"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0"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2" name="Rectangle 4"/>
          <p:cNvSpPr>
            <a:spLocks noChangeArrowheads="1"/>
          </p:cNvSpPr>
          <p:nvPr/>
        </p:nvSpPr>
        <p:spPr bwMode="auto">
          <a:xfrm>
            <a:off x="1055440" y="58735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6"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3" name="矩形 12"/>
          <p:cNvSpPr/>
          <p:nvPr/>
        </p:nvSpPr>
        <p:spPr>
          <a:xfrm>
            <a:off x="406400" y="2466219"/>
            <a:ext cx="10946184" cy="3542508"/>
          </a:xfrm>
          <a:prstGeom prst="rect">
            <a:avLst/>
          </a:prstGeom>
          <a:ln w="76200">
            <a:solidFill>
              <a:srgbClr val="FF0000"/>
            </a:solidFill>
            <a:prstDash val="sysDash"/>
          </a:ln>
        </p:spPr>
        <p:txBody>
          <a:bodyPr wrap="square">
            <a:spAutoFit/>
          </a:bodyPr>
          <a:lstStyle/>
          <a:p>
            <a:pPr marL="266700" indent="-266700" fontAlgn="base">
              <a:lnSpc>
                <a:spcPct val="130000"/>
              </a:lnSpc>
              <a:spcBef>
                <a:spcPct val="0"/>
              </a:spcBef>
              <a:spcAft>
                <a:spcPct val="0"/>
              </a:spcAft>
              <a:buClr>
                <a:srgbClr val="0000FF"/>
              </a:buClr>
              <a:buSzPct val="70000"/>
              <a:buFont typeface="Wingdings" panose="05000000000000000000" pitchFamily="2" charset="2"/>
              <a:buChar char="n"/>
            </a:pPr>
            <a:r>
              <a:rPr lang="zh-CN" altLang="en-US" sz="2800" b="1" dirty="0">
                <a:solidFill>
                  <a:srgbClr val="FF0000"/>
                </a:solidFill>
                <a:latin typeface="仿宋" panose="02010609060101010101" pitchFamily="49" charset="-122"/>
                <a:ea typeface="仿宋" panose="02010609060101010101" pitchFamily="49" charset="-122"/>
              </a:rPr>
              <a:t>现代金融学的奠基石</a:t>
            </a:r>
            <a:r>
              <a:rPr lang="zh-CN" altLang="en-US" sz="2800" b="1" dirty="0">
                <a:solidFill>
                  <a:prstClr val="black"/>
                </a:solidFill>
                <a:latin typeface="仿宋" panose="02010609060101010101" pitchFamily="49" charset="-122"/>
                <a:ea typeface="仿宋" panose="02010609060101010101" pitchFamily="49" charset="-122"/>
              </a:rPr>
              <a:t>，对于资产风险及期望收益率间关系给出</a:t>
            </a:r>
            <a:r>
              <a:rPr lang="zh-CN" altLang="en-US" sz="2800" b="1" dirty="0">
                <a:solidFill>
                  <a:srgbClr val="FF0000"/>
                </a:solidFill>
                <a:latin typeface="仿宋" panose="02010609060101010101" pitchFamily="49" charset="-122"/>
                <a:ea typeface="仿宋" panose="02010609060101010101" pitchFamily="49" charset="-122"/>
              </a:rPr>
              <a:t>精确的预测</a:t>
            </a:r>
            <a:r>
              <a:rPr lang="zh-CN" altLang="en-US" sz="2800" b="1" dirty="0">
                <a:solidFill>
                  <a:prstClr val="black"/>
                </a:solidFill>
                <a:latin typeface="仿宋" panose="02010609060101010101" pitchFamily="49" charset="-122"/>
                <a:ea typeface="仿宋" panose="02010609060101010101" pitchFamily="49" charset="-122"/>
              </a:rPr>
              <a:t>。</a:t>
            </a:r>
          </a:p>
          <a:p>
            <a:pPr fontAlgn="base">
              <a:spcBef>
                <a:spcPct val="0"/>
              </a:spcBef>
              <a:spcAft>
                <a:spcPct val="0"/>
              </a:spcAft>
              <a:buClr>
                <a:srgbClr val="0000FF"/>
              </a:buClr>
              <a:buSzPct val="70000"/>
              <a:buFont typeface="Wingdings" panose="05000000000000000000" pitchFamily="2" charset="2"/>
              <a:buChar char="n"/>
            </a:pPr>
            <a:r>
              <a:rPr lang="zh-CN" altLang="en-US" sz="2800" b="1" dirty="0">
                <a:solidFill>
                  <a:prstClr val="black"/>
                </a:solidFill>
                <a:latin typeface="仿宋" panose="02010609060101010101" pitchFamily="49" charset="-122"/>
                <a:ea typeface="仿宋" panose="02010609060101010101" pitchFamily="49" charset="-122"/>
              </a:rPr>
              <a:t> 给出了</a:t>
            </a:r>
            <a:r>
              <a:rPr lang="zh-CN" altLang="en-US" sz="2800" b="1" dirty="0">
                <a:solidFill>
                  <a:srgbClr val="FF0000"/>
                </a:solidFill>
                <a:latin typeface="仿宋" panose="02010609060101010101" pitchFamily="49" charset="-122"/>
                <a:ea typeface="仿宋" panose="02010609060101010101" pitchFamily="49" charset="-122"/>
              </a:rPr>
              <a:t>两个极富创造力</a:t>
            </a:r>
            <a:r>
              <a:rPr lang="zh-CN" altLang="en-US" sz="2800" b="1" dirty="0">
                <a:solidFill>
                  <a:prstClr val="black"/>
                </a:solidFill>
                <a:latin typeface="仿宋" panose="02010609060101010101" pitchFamily="49" charset="-122"/>
                <a:ea typeface="仿宋" panose="02010609060101010101" pitchFamily="49" charset="-122"/>
              </a:rPr>
              <a:t>的</a:t>
            </a:r>
            <a:r>
              <a:rPr lang="zh-CN" altLang="en-US" sz="2800" b="1" dirty="0">
                <a:solidFill>
                  <a:srgbClr val="FF0000"/>
                </a:solidFill>
                <a:latin typeface="仿宋" panose="02010609060101010101" pitchFamily="49" charset="-122"/>
                <a:ea typeface="仿宋" panose="02010609060101010101" pitchFamily="49" charset="-122"/>
              </a:rPr>
              <a:t>命题</a:t>
            </a:r>
            <a:r>
              <a:rPr lang="zh-CN" altLang="en-US" sz="2800" b="1" dirty="0">
                <a:solidFill>
                  <a:prstClr val="black"/>
                </a:solidFill>
                <a:latin typeface="仿宋" panose="02010609060101010101" pitchFamily="49" charset="-122"/>
                <a:ea typeface="仿宋" panose="02010609060101010101" pitchFamily="49" charset="-122"/>
              </a:rPr>
              <a:t>：</a:t>
            </a:r>
          </a:p>
          <a:p>
            <a:pPr marL="800100" lvl="1" indent="-342900" fontAlgn="base">
              <a:lnSpc>
                <a:spcPct val="130000"/>
              </a:lnSpc>
              <a:spcBef>
                <a:spcPct val="0"/>
              </a:spcBef>
              <a:spcAft>
                <a:spcPct val="0"/>
              </a:spcAft>
              <a:buClr>
                <a:srgbClr val="0000CC"/>
              </a:buClr>
              <a:buSzPct val="70000"/>
              <a:buFont typeface="Wingdings" panose="05000000000000000000" pitchFamily="2" charset="2"/>
              <a:buChar char="Ø"/>
            </a:pPr>
            <a:r>
              <a:rPr lang="zh-CN" altLang="en-US" sz="2400" b="1" dirty="0">
                <a:solidFill>
                  <a:prstClr val="black"/>
                </a:solidFill>
                <a:latin typeface="仿宋" panose="02010609060101010101" pitchFamily="49" charset="-122"/>
                <a:ea typeface="仿宋" panose="02010609060101010101" pitchFamily="49" charset="-122"/>
              </a:rPr>
              <a:t>提供对潜在投资项目</a:t>
            </a:r>
            <a:r>
              <a:rPr lang="zh-CN" altLang="en-US" sz="2400" b="1" dirty="0">
                <a:solidFill>
                  <a:srgbClr val="FF0000"/>
                </a:solidFill>
                <a:latin typeface="仿宋" panose="02010609060101010101" pitchFamily="49" charset="-122"/>
                <a:ea typeface="仿宋" panose="02010609060101010101" pitchFamily="49" charset="-122"/>
              </a:rPr>
              <a:t>估计收益率</a:t>
            </a:r>
            <a:r>
              <a:rPr lang="zh-CN" altLang="en-US" sz="2400" b="1" dirty="0">
                <a:solidFill>
                  <a:prstClr val="black"/>
                </a:solidFill>
                <a:latin typeface="仿宋" panose="02010609060101010101" pitchFamily="49" charset="-122"/>
                <a:ea typeface="仿宋" panose="02010609060101010101" pitchFamily="49" charset="-122"/>
              </a:rPr>
              <a:t>的</a:t>
            </a:r>
            <a:r>
              <a:rPr lang="zh-CN" altLang="en-US" sz="2400" b="1" dirty="0">
                <a:solidFill>
                  <a:srgbClr val="FF0000"/>
                </a:solidFill>
                <a:latin typeface="仿宋" panose="02010609060101010101" pitchFamily="49" charset="-122"/>
                <a:ea typeface="仿宋" panose="02010609060101010101" pitchFamily="49" charset="-122"/>
              </a:rPr>
              <a:t>方法</a:t>
            </a:r>
            <a:endParaRPr lang="en-US" altLang="zh-CN" sz="2400" b="1" dirty="0">
              <a:solidFill>
                <a:srgbClr val="FF0000"/>
              </a:solidFill>
              <a:latin typeface="仿宋" panose="02010609060101010101" pitchFamily="49" charset="-122"/>
              <a:ea typeface="仿宋" panose="02010609060101010101" pitchFamily="49" charset="-122"/>
            </a:endParaRPr>
          </a:p>
          <a:p>
            <a:pPr marL="800100" lvl="1" indent="-342900" fontAlgn="base">
              <a:lnSpc>
                <a:spcPct val="130000"/>
              </a:lnSpc>
              <a:spcBef>
                <a:spcPct val="0"/>
              </a:spcBef>
              <a:spcAft>
                <a:spcPct val="0"/>
              </a:spcAft>
              <a:buClr>
                <a:srgbClr val="0000CC"/>
              </a:buClr>
              <a:buSzPct val="70000"/>
              <a:buFont typeface="Wingdings" panose="05000000000000000000" pitchFamily="2" charset="2"/>
              <a:buChar char="Ø"/>
            </a:pPr>
            <a:r>
              <a:rPr lang="zh-CN" altLang="en-US" sz="2400" b="1" dirty="0">
                <a:solidFill>
                  <a:prstClr val="black"/>
                </a:solidFill>
                <a:latin typeface="仿宋" panose="02010609060101010101" pitchFamily="49" charset="-122"/>
                <a:ea typeface="仿宋" panose="02010609060101010101" pitchFamily="49" charset="-122"/>
              </a:rPr>
              <a:t>使投资者能对</a:t>
            </a:r>
            <a:r>
              <a:rPr lang="zh-CN" altLang="en-US" sz="2400" b="1" dirty="0">
                <a:solidFill>
                  <a:srgbClr val="FF0000"/>
                </a:solidFill>
                <a:latin typeface="仿宋" panose="02010609060101010101" pitchFamily="49" charset="-122"/>
                <a:ea typeface="仿宋" panose="02010609060101010101" pitchFamily="49" charset="-122"/>
              </a:rPr>
              <a:t>不在市场交易的资产</a:t>
            </a:r>
            <a:r>
              <a:rPr lang="zh-CN" altLang="en-US" sz="2400" b="1" dirty="0">
                <a:solidFill>
                  <a:prstClr val="black"/>
                </a:solidFill>
                <a:latin typeface="仿宋" panose="02010609060101010101" pitchFamily="49" charset="-122"/>
                <a:ea typeface="仿宋" panose="02010609060101010101" pitchFamily="49" charset="-122"/>
              </a:rPr>
              <a:t>同样做出</a:t>
            </a:r>
            <a:r>
              <a:rPr lang="zh-CN" altLang="en-US" sz="2400" b="1" dirty="0">
                <a:solidFill>
                  <a:srgbClr val="FF0000"/>
                </a:solidFill>
                <a:latin typeface="仿宋" panose="02010609060101010101" pitchFamily="49" charset="-122"/>
                <a:ea typeface="仿宋" panose="02010609060101010101" pitchFamily="49" charset="-122"/>
              </a:rPr>
              <a:t>合理的估价</a:t>
            </a:r>
          </a:p>
          <a:p>
            <a:pPr marL="266700" indent="-266700" fontAlgn="base">
              <a:spcBef>
                <a:spcPts val="600"/>
              </a:spcBef>
              <a:spcAft>
                <a:spcPct val="0"/>
              </a:spcAft>
              <a:buClr>
                <a:srgbClr val="0000FF"/>
              </a:buClr>
              <a:buSzPct val="70000"/>
              <a:buFont typeface="Wingdings" panose="05000000000000000000" pitchFamily="2" charset="2"/>
              <a:buChar char="n"/>
            </a:pPr>
            <a:r>
              <a:rPr lang="zh-CN" altLang="en-US" sz="2800" b="1" dirty="0">
                <a:solidFill>
                  <a:prstClr val="black"/>
                </a:solidFill>
                <a:latin typeface="仿宋" panose="02010609060101010101" pitchFamily="49" charset="-122"/>
                <a:ea typeface="仿宋" panose="02010609060101010101" pitchFamily="49" charset="-122"/>
              </a:rPr>
              <a:t>同实证检验并</a:t>
            </a:r>
            <a:r>
              <a:rPr lang="zh-CN" altLang="en-US" sz="2800" b="1" dirty="0">
                <a:solidFill>
                  <a:srgbClr val="FF0000"/>
                </a:solidFill>
                <a:latin typeface="仿宋" panose="02010609060101010101" pitchFamily="49" charset="-122"/>
                <a:ea typeface="仿宋" panose="02010609060101010101" pitchFamily="49" charset="-122"/>
              </a:rPr>
              <a:t>不完全一致</a:t>
            </a:r>
            <a:r>
              <a:rPr lang="zh-CN" altLang="en-US" sz="2800" b="1" dirty="0">
                <a:solidFill>
                  <a:prstClr val="black"/>
                </a:solidFill>
                <a:latin typeface="仿宋" panose="02010609060101010101" pitchFamily="49" charset="-122"/>
                <a:ea typeface="仿宋" panose="02010609060101010101" pitchFamily="49" charset="-122"/>
              </a:rPr>
              <a:t>，但该模型的简单明了以及在诸多领域应用的高精确度，使它仍然得到</a:t>
            </a:r>
            <a:r>
              <a:rPr lang="zh-CN" altLang="en-US" sz="2800" b="1" dirty="0">
                <a:solidFill>
                  <a:srgbClr val="FF0000"/>
                </a:solidFill>
                <a:latin typeface="仿宋" panose="02010609060101010101" pitchFamily="49" charset="-122"/>
                <a:ea typeface="仿宋" panose="02010609060101010101" pitchFamily="49" charset="-122"/>
              </a:rPr>
              <a:t>广泛的应用</a:t>
            </a:r>
            <a:r>
              <a:rPr lang="zh-CN" altLang="en-US" sz="2800" b="1" dirty="0">
                <a:solidFill>
                  <a:prstClr val="black"/>
                </a:solidFill>
                <a:latin typeface="仿宋" panose="02010609060101010101" pitchFamily="49" charset="-122"/>
                <a:ea typeface="仿宋" panose="02010609060101010101" pitchFamily="49" charset="-122"/>
              </a:rPr>
              <a:t>。</a:t>
            </a:r>
          </a:p>
        </p:txBody>
      </p:sp>
    </p:spTree>
    <p:extLst>
      <p:ext uri="{BB962C8B-B14F-4D97-AF65-F5344CB8AC3E}">
        <p14:creationId xmlns:p14="http://schemas.microsoft.com/office/powerpoint/2010/main" val="4007965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2" name="竖排文字占位符 2"/>
          <p:cNvSpPr txBox="1">
            <a:spLocks/>
          </p:cNvSpPr>
          <p:nvPr/>
        </p:nvSpPr>
        <p:spPr bwMode="auto">
          <a:xfrm>
            <a:off x="259588" y="1162720"/>
            <a:ext cx="5722571" cy="462893"/>
          </a:xfrm>
          <a:prstGeom prst="rect">
            <a:avLst/>
          </a:prstGeom>
          <a:solidFill>
            <a:srgbClr val="FF0000"/>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r>
              <a:rPr lang="en-US" altLang="zh-CN" sz="2800" dirty="0" smtClean="0">
                <a:solidFill>
                  <a:schemeClr val="bg1"/>
                </a:solidFill>
              </a:rPr>
              <a:t>5</a:t>
            </a:r>
            <a:r>
              <a:rPr lang="zh-CN" altLang="en-US" sz="2800" dirty="0" smtClean="0">
                <a:solidFill>
                  <a:schemeClr val="bg1"/>
                </a:solidFill>
              </a:rPr>
              <a:t>、归纳与思考：资本</a:t>
            </a:r>
            <a:r>
              <a:rPr lang="zh-CN" altLang="en-US" sz="2800" dirty="0">
                <a:solidFill>
                  <a:schemeClr val="bg1"/>
                </a:solidFill>
              </a:rPr>
              <a:t>资产定价模型</a:t>
            </a:r>
            <a:endParaRPr lang="en-US" altLang="zh-CN" sz="2800" dirty="0">
              <a:solidFill>
                <a:schemeClr val="bg1"/>
              </a:solidFill>
            </a:endParaRPr>
          </a:p>
          <a:p>
            <a:pPr marL="609600" indent="-609600" eaLnBrk="1" hangingPunct="1">
              <a:spcBef>
                <a:spcPts val="0"/>
              </a:spcBef>
              <a:buFont typeface="Arial" panose="020B0604020202020204" pitchFamily="34" charset="0"/>
              <a:buNone/>
            </a:pPr>
            <a:endParaRPr lang="en-US" altLang="zh-CN" sz="2800" dirty="0">
              <a:solidFill>
                <a:schemeClr val="bg1"/>
              </a:solidFill>
            </a:endParaRPr>
          </a:p>
          <a:p>
            <a:pPr marL="0" indent="0" eaLnBrk="1" hangingPunct="1">
              <a:spcBef>
                <a:spcPts val="0"/>
              </a:spcBef>
              <a:buFont typeface="Arial" panose="020B0604020202020204" pitchFamily="34" charset="0"/>
              <a:buNone/>
            </a:pPr>
            <a:r>
              <a:rPr lang="zh-CN" altLang="en-US" sz="2800" dirty="0">
                <a:solidFill>
                  <a:schemeClr val="bg1"/>
                </a:solidFill>
              </a:rPr>
              <a:t>       </a:t>
            </a:r>
            <a:endParaRPr lang="en-US" altLang="zh-CN" sz="2800" dirty="0">
              <a:solidFill>
                <a:schemeClr val="bg1"/>
              </a:solidFill>
            </a:endParaRPr>
          </a:p>
          <a:p>
            <a:pPr marL="0" indent="0" eaLnBrk="1" hangingPunct="1">
              <a:spcBef>
                <a:spcPts val="0"/>
              </a:spcBef>
              <a:buFont typeface="Arial" panose="020B0604020202020204" pitchFamily="34" charset="0"/>
              <a:buNone/>
            </a:pPr>
            <a:r>
              <a:rPr lang="en-US" altLang="zh-CN" sz="2800" dirty="0">
                <a:solidFill>
                  <a:schemeClr val="bg1"/>
                </a:solidFill>
              </a:rPr>
              <a:t>       </a:t>
            </a:r>
          </a:p>
        </p:txBody>
      </p:sp>
      <p:sp>
        <p:nvSpPr>
          <p:cNvPr id="17" name="矩形 16"/>
          <p:cNvSpPr/>
          <p:nvPr/>
        </p:nvSpPr>
        <p:spPr>
          <a:xfrm>
            <a:off x="5015880" y="1659575"/>
            <a:ext cx="6096000" cy="508409"/>
          </a:xfrm>
          <a:prstGeom prst="rect">
            <a:avLst/>
          </a:prstGeom>
          <a:ln>
            <a:solidFill>
              <a:srgbClr val="0000FF"/>
            </a:solidFill>
          </a:ln>
        </p:spPr>
        <p:txBody>
          <a:bodyPr>
            <a:spAutoFit/>
          </a:bodyPr>
          <a:lstStyle/>
          <a:p>
            <a:pPr algn="ctr" fontAlgn="base">
              <a:lnSpc>
                <a:spcPct val="110000"/>
              </a:lnSpc>
              <a:spcBef>
                <a:spcPct val="0"/>
              </a:spcBef>
              <a:spcAft>
                <a:spcPct val="0"/>
              </a:spcAft>
            </a:pPr>
            <a:r>
              <a:rPr lang="zh-CN" altLang="en-US" sz="2800" b="1" dirty="0">
                <a:solidFill>
                  <a:srgbClr val="C00000"/>
                </a:solidFill>
                <a:latin typeface="仿宋" panose="02010609060101010101" pitchFamily="49" charset="-122"/>
                <a:ea typeface="仿宋" panose="02010609060101010101" pitchFamily="49" charset="-122"/>
              </a:rPr>
              <a:t>资本市场线与证券市场线的比较</a:t>
            </a:r>
          </a:p>
        </p:txBody>
      </p:sp>
      <p:graphicFrame>
        <p:nvGraphicFramePr>
          <p:cNvPr id="3" name="对象 2"/>
          <p:cNvGraphicFramePr>
            <a:graphicFrameLocks noChangeAspect="1"/>
          </p:cNvGraphicFramePr>
          <p:nvPr>
            <p:extLst/>
          </p:nvPr>
        </p:nvGraphicFramePr>
        <p:xfrm>
          <a:off x="2974976" y="2308875"/>
          <a:ext cx="9217024" cy="3967253"/>
        </p:xfrm>
        <a:graphic>
          <a:graphicData uri="http://schemas.openxmlformats.org/presentationml/2006/ole">
            <mc:AlternateContent xmlns:mc="http://schemas.openxmlformats.org/markup-compatibility/2006">
              <mc:Choice xmlns:v="urn:schemas-microsoft-com:vml" Requires="v">
                <p:oleObj spid="_x0000_s40014" name="Visio" r:id="rId4" imgW="5134853" imgH="2210788" progId="Visio.Drawing.11">
                  <p:embed/>
                </p:oleObj>
              </mc:Choice>
              <mc:Fallback>
                <p:oleObj name="Visio" r:id="rId4" imgW="5134853" imgH="221078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4976" y="2308875"/>
                        <a:ext cx="9217024" cy="3967253"/>
                      </a:xfrm>
                      <a:prstGeom prst="rect">
                        <a:avLst/>
                      </a:prstGeom>
                      <a:noFill/>
                    </p:spPr>
                  </p:pic>
                </p:oleObj>
              </mc:Fallback>
            </mc:AlternateContent>
          </a:graphicData>
        </a:graphic>
      </p:graphicFrame>
      <p:sp>
        <p:nvSpPr>
          <p:cNvPr id="4" name="矩形 3"/>
          <p:cNvSpPr/>
          <p:nvPr/>
        </p:nvSpPr>
        <p:spPr>
          <a:xfrm>
            <a:off x="432632" y="2376798"/>
            <a:ext cx="2562121" cy="3785652"/>
          </a:xfrm>
          <a:prstGeom prst="rect">
            <a:avLst/>
          </a:prstGeom>
          <a:solidFill>
            <a:srgbClr val="CDFFFF"/>
          </a:solidFill>
        </p:spPr>
        <p:txBody>
          <a:bodyPr wrap="square">
            <a:spAutoFit/>
          </a:bodyPr>
          <a:lstStyle/>
          <a:p>
            <a:pPr fontAlgn="base">
              <a:spcBef>
                <a:spcPct val="0"/>
              </a:spcBef>
              <a:spcAft>
                <a:spcPct val="0"/>
              </a:spcAft>
            </a:pP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        </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图中</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M</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点为</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市场投资组合</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A</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点为证券</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A</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B</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点为与证券</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A</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期望收益相同的投资组合</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B</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D</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点为与证券</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A</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总体风险相同的投资组合</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D</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，投资组合</a:t>
            </a:r>
            <a:r>
              <a:rPr lang="en-US"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B</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a:t>
            </a:r>
            <a:r>
              <a:rPr lang="en-US"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D</a:t>
            </a:r>
            <a:r>
              <a:rPr lang="zh-CN"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均在资本市场线上。</a:t>
            </a:r>
            <a:endPar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endParaRPr>
          </a:p>
        </p:txBody>
      </p:sp>
      <p:sp>
        <p:nvSpPr>
          <p:cNvPr id="2" name="圆角矩形 1"/>
          <p:cNvSpPr/>
          <p:nvPr/>
        </p:nvSpPr>
        <p:spPr>
          <a:xfrm>
            <a:off x="1828799" y="1927952"/>
            <a:ext cx="1784733" cy="380923"/>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a:t>
            </a:r>
            <a:r>
              <a:rPr lang="zh-CN" altLang="en-US" b="1" dirty="0" smtClean="0"/>
              <a:t>）从图形比较</a:t>
            </a:r>
            <a:endParaRPr lang="zh-CN" altLang="en-US" b="1" dirty="0"/>
          </a:p>
        </p:txBody>
      </p:sp>
    </p:spTree>
    <p:extLst>
      <p:ext uri="{BB962C8B-B14F-4D97-AF65-F5344CB8AC3E}">
        <p14:creationId xmlns:p14="http://schemas.microsoft.com/office/powerpoint/2010/main" val="12364960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solidFill>
                  <a:prstClr val="black"/>
                </a:solidFill>
              </a:rPr>
              <a:t>三、</a:t>
            </a:r>
            <a:r>
              <a:rPr lang="en-US" altLang="zh-CN" dirty="0" smtClean="0">
                <a:solidFill>
                  <a:prstClr val="black"/>
                </a:solidFill>
              </a:rPr>
              <a:t> </a:t>
            </a:r>
            <a:r>
              <a:rPr lang="zh-CN" altLang="en-US" dirty="0">
                <a:solidFill>
                  <a:prstClr val="black"/>
                </a:solidFill>
              </a:rPr>
              <a:t>资本资产定价模型分析</a:t>
            </a:r>
            <a:endParaRPr lang="zh-CN" altLang="en-US" dirty="0"/>
          </a:p>
        </p:txBody>
      </p:sp>
      <p:sp>
        <p:nvSpPr>
          <p:cNvPr id="17" name="矩形 16"/>
          <p:cNvSpPr/>
          <p:nvPr/>
        </p:nvSpPr>
        <p:spPr>
          <a:xfrm>
            <a:off x="609599" y="1800466"/>
            <a:ext cx="7135259" cy="523220"/>
          </a:xfrm>
          <a:prstGeom prst="rect">
            <a:avLst/>
          </a:prstGeom>
          <a:solidFill>
            <a:srgbClr val="002060"/>
          </a:solidFill>
        </p:spPr>
        <p:txBody>
          <a:bodyPr wrap="square">
            <a:spAutoFit/>
          </a:bodyPr>
          <a:lstStyle/>
          <a:p>
            <a:pPr marL="609600" lvl="0" indent="-609600"/>
            <a:r>
              <a:rPr lang="en-US" altLang="zh-CN" sz="2800" b="1" dirty="0" smtClean="0">
                <a:solidFill>
                  <a:schemeClr val="bg1"/>
                </a:solidFill>
                <a:latin typeface="仿宋" panose="02010609060101010101" pitchFamily="49" charset="-122"/>
                <a:ea typeface="仿宋" panose="02010609060101010101" pitchFamily="49" charset="-122"/>
              </a:rPr>
              <a:t>2</a:t>
            </a:r>
            <a:r>
              <a:rPr lang="zh-CN" altLang="en-US" sz="2800" b="1" dirty="0" smtClean="0">
                <a:solidFill>
                  <a:schemeClr val="bg1"/>
                </a:solidFill>
                <a:latin typeface="仿宋" panose="02010609060101010101" pitchFamily="49" charset="-122"/>
                <a:ea typeface="仿宋" panose="02010609060101010101" pitchFamily="49" charset="-122"/>
              </a:rPr>
              <a:t>）从应用中理解：</a:t>
            </a:r>
            <a:r>
              <a:rPr lang="zh-CN" altLang="en-US" sz="2800" dirty="0">
                <a:solidFill>
                  <a:schemeClr val="bg1"/>
                </a:solidFill>
              </a:rPr>
              <a:t>资本资产定价模型</a:t>
            </a:r>
            <a:endParaRPr lang="en-US" altLang="zh-CN" sz="2800" dirty="0">
              <a:solidFill>
                <a:schemeClr val="bg1"/>
              </a:solidFill>
            </a:endParaRPr>
          </a:p>
        </p:txBody>
      </p:sp>
      <p:sp>
        <p:nvSpPr>
          <p:cNvPr id="2" name="矩形 1"/>
          <p:cNvSpPr/>
          <p:nvPr/>
        </p:nvSpPr>
        <p:spPr>
          <a:xfrm>
            <a:off x="767408" y="2479107"/>
            <a:ext cx="10803301" cy="1785104"/>
          </a:xfrm>
          <a:prstGeom prst="rect">
            <a:avLst/>
          </a:prstGeom>
        </p:spPr>
        <p:txBody>
          <a:bodyPr wrap="square">
            <a:spAutoFit/>
          </a:bodyPr>
          <a:lstStyle/>
          <a:p>
            <a:pPr fontAlgn="base">
              <a:lnSpc>
                <a:spcPct val="110000"/>
              </a:lnSpc>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问题</a:t>
            </a:r>
            <a:r>
              <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1</a:t>
            </a:r>
            <a:r>
              <a:rPr lang="zh-CN" altLang="en-US"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：证券</a:t>
            </a:r>
            <a:r>
              <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的期望收益？</a:t>
            </a:r>
            <a:endPar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a:p>
            <a:pPr fontAlgn="base">
              <a:lnSpc>
                <a:spcPct val="110000"/>
              </a:lnSpc>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无风险收益率为</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2.25%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，预计市场组合的期望收益为</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10%</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，标准差</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；股票</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β</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系数为</a:t>
            </a:r>
            <a:r>
              <a:rPr lang="en-US" altLang="zh-CN" sz="2400" b="1"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2</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，标准差</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15%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。股票</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的系统风险高于市场投资组合，因而，</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点位于</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点的右侧。依据资本资产定价模型，证券</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的期望收益为：</a:t>
            </a:r>
          </a:p>
        </p:txBody>
      </p:sp>
      <p:graphicFrame>
        <p:nvGraphicFramePr>
          <p:cNvPr id="8" name="对象 7"/>
          <p:cNvGraphicFramePr>
            <a:graphicFrameLocks noChangeAspect="1"/>
          </p:cNvGraphicFramePr>
          <p:nvPr>
            <p:extLst/>
          </p:nvPr>
        </p:nvGraphicFramePr>
        <p:xfrm>
          <a:off x="2279576" y="4787657"/>
          <a:ext cx="7160344" cy="623818"/>
        </p:xfrm>
        <a:graphic>
          <a:graphicData uri="http://schemas.openxmlformats.org/presentationml/2006/ole">
            <mc:AlternateContent xmlns:mc="http://schemas.openxmlformats.org/markup-compatibility/2006">
              <mc:Choice xmlns:v="urn:schemas-microsoft-com:vml" Requires="v">
                <p:oleObj spid="_x0000_s41038" name="Equation" r:id="rId4" imgW="2514600" imgH="215900" progId="Equation.DSMT4">
                  <p:embed/>
                </p:oleObj>
              </mc:Choice>
              <mc:Fallback>
                <p:oleObj name="Equation" r:id="rId4" imgW="2514600" imgH="215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576" y="4787657"/>
                        <a:ext cx="7160344" cy="623818"/>
                      </a:xfrm>
                      <a:prstGeom prst="rect">
                        <a:avLst/>
                      </a:prstGeom>
                      <a:solidFill>
                        <a:srgbClr val="CDFFFF"/>
                      </a:solidFill>
                    </p:spPr>
                  </p:pic>
                </p:oleObj>
              </mc:Fallback>
            </mc:AlternateContent>
          </a:graphicData>
        </a:graphic>
      </p:graphicFrame>
    </p:spTree>
    <p:extLst>
      <p:ext uri="{BB962C8B-B14F-4D97-AF65-F5344CB8AC3E}">
        <p14:creationId xmlns:p14="http://schemas.microsoft.com/office/powerpoint/2010/main" val="4059893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t>三、</a:t>
            </a:r>
            <a:r>
              <a:rPr lang="en-US" altLang="zh-CN" dirty="0" smtClean="0"/>
              <a:t> </a:t>
            </a:r>
            <a:r>
              <a:rPr lang="zh-CN" altLang="en-US" dirty="0"/>
              <a:t>资本资产定价</a:t>
            </a:r>
            <a:r>
              <a:rPr lang="zh-CN" altLang="en-US" dirty="0" smtClean="0"/>
              <a:t>模型分析</a:t>
            </a:r>
            <a:endParaRPr lang="zh-CN" altLang="en-US" dirty="0"/>
          </a:p>
        </p:txBody>
      </p:sp>
      <p:sp>
        <p:nvSpPr>
          <p:cNvPr id="2" name="矩形 1"/>
          <p:cNvSpPr/>
          <p:nvPr/>
        </p:nvSpPr>
        <p:spPr>
          <a:xfrm>
            <a:off x="227580" y="1701741"/>
            <a:ext cx="10803301" cy="527580"/>
          </a:xfrm>
          <a:prstGeom prst="rect">
            <a:avLst/>
          </a:prstGeom>
          <a:solidFill>
            <a:srgbClr val="002060"/>
          </a:solidFill>
        </p:spPr>
        <p:txBody>
          <a:bodyPr wrap="square">
            <a:spAutoFit/>
          </a:bodyPr>
          <a:lstStyle/>
          <a:p>
            <a:pPr fontAlgn="base">
              <a:lnSpc>
                <a:spcPct val="110000"/>
              </a:lnSpc>
              <a:spcBef>
                <a:spcPct val="0"/>
              </a:spcBef>
              <a:spcAft>
                <a:spcPct val="0"/>
              </a:spcAft>
            </a:pPr>
            <a:r>
              <a:rPr lang="zh-CN" altLang="en-US" sz="28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问题</a:t>
            </a:r>
            <a:r>
              <a:rPr lang="en-US" altLang="zh-CN" sz="28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2</a:t>
            </a:r>
            <a:r>
              <a:rPr lang="zh-CN" altLang="en-US" sz="28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：在风险不变的条件下，投资者能够实现的最大期望收益？</a:t>
            </a:r>
            <a:endParaRPr lang="en-US" altLang="zh-CN" sz="28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3" name="矩形 2"/>
          <p:cNvSpPr/>
          <p:nvPr/>
        </p:nvSpPr>
        <p:spPr>
          <a:xfrm>
            <a:off x="6169058" y="3094789"/>
            <a:ext cx="5327542" cy="3342453"/>
          </a:xfrm>
          <a:prstGeom prst="rect">
            <a:avLst/>
          </a:prstGeom>
        </p:spPr>
        <p:txBody>
          <a:bodyPr wrap="square">
            <a:spAutoFit/>
          </a:bodyPr>
          <a:lstStyle/>
          <a:p>
            <a:pPr fontAlgn="base">
              <a:lnSpc>
                <a:spcPct val="110000"/>
              </a:lnSpc>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本例中，</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资本市场线斜率</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等于</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1.55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。假如股票</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的全部风险都可以得到</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补偿</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，那么期望收益将可以达到</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25.5%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2.25%+1.55×15%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）。然而，由于</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部分风险可以分</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散，投资者实际获得的期望收益仅为</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17.75%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。未</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分散化风险使投资者蒙受了</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7.75%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25.5%−17.75%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期望收益损失</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p>
        </p:txBody>
      </p:sp>
      <p:sp>
        <p:nvSpPr>
          <p:cNvPr id="4" name="矩形 3"/>
          <p:cNvSpPr/>
          <p:nvPr/>
        </p:nvSpPr>
        <p:spPr>
          <a:xfrm>
            <a:off x="495735" y="3152148"/>
            <a:ext cx="5240225" cy="3046988"/>
          </a:xfrm>
          <a:prstGeom prst="rect">
            <a:avLst/>
          </a:prstGeom>
        </p:spPr>
        <p:txBody>
          <a:bodyPr wrap="square">
            <a:spAutoFit/>
          </a:bodyPr>
          <a:lstStyle/>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17.75%</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的收益率仅对</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证券</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的系统风险做出了</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补偿</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，而与它的非系统风险无关。在</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资本市场</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线中，股票</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总风险为</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AC</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，其中</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BC</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为系统风险</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，通过承担系统风险，投资者可以获得</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15.5%</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的风险溢</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价，</a:t>
            </a:r>
            <a:r>
              <a:rPr lang="en-US" altLang="zh-CN"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AB</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为非系统风险</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，与期望收益无关，承担非系统风险</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使投资者蒙受了无谓损失</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400" dirty="0">
              <a:solidFill>
                <a:prstClr val="black"/>
              </a:solidFill>
              <a:latin typeface="Arial" panose="020B0604020202020204" pitchFamily="34" charset="0"/>
            </a:endParaRPr>
          </a:p>
        </p:txBody>
      </p:sp>
      <p:sp>
        <p:nvSpPr>
          <p:cNvPr id="13" name="矩形 12"/>
          <p:cNvSpPr/>
          <p:nvPr/>
        </p:nvSpPr>
        <p:spPr>
          <a:xfrm>
            <a:off x="495735" y="3141614"/>
            <a:ext cx="5246028" cy="3295628"/>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4" name="矩形 13"/>
          <p:cNvSpPr/>
          <p:nvPr/>
        </p:nvSpPr>
        <p:spPr>
          <a:xfrm>
            <a:off x="6099956" y="3135085"/>
            <a:ext cx="5540660" cy="3282689"/>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Tree>
    <p:extLst>
      <p:ext uri="{BB962C8B-B14F-4D97-AF65-F5344CB8AC3E}">
        <p14:creationId xmlns:p14="http://schemas.microsoft.com/office/powerpoint/2010/main" val="17899486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t>三、</a:t>
            </a:r>
            <a:r>
              <a:rPr lang="en-US" altLang="zh-CN" dirty="0" smtClean="0"/>
              <a:t> </a:t>
            </a:r>
            <a:r>
              <a:rPr lang="zh-CN" altLang="en-US" dirty="0"/>
              <a:t>资本资产定价</a:t>
            </a:r>
            <a:r>
              <a:rPr lang="zh-CN" altLang="en-US" dirty="0" smtClean="0"/>
              <a:t>模型分析</a:t>
            </a:r>
            <a:endParaRPr lang="zh-CN" altLang="en-US" dirty="0"/>
          </a:p>
        </p:txBody>
      </p:sp>
      <p:sp>
        <p:nvSpPr>
          <p:cNvPr id="12" name="竖排文字占位符 2"/>
          <p:cNvSpPr txBox="1">
            <a:spLocks/>
          </p:cNvSpPr>
          <p:nvPr/>
        </p:nvSpPr>
        <p:spPr bwMode="auto">
          <a:xfrm>
            <a:off x="551384" y="1337573"/>
            <a:ext cx="4886739" cy="46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endParaRPr lang="en-US" altLang="zh-CN" sz="2800" dirty="0">
              <a:solidFill>
                <a:srgbClr val="0000CC"/>
              </a:solidFill>
            </a:endParaRPr>
          </a:p>
          <a:p>
            <a:pPr marL="0" indent="0" eaLnBrk="1" hangingPunct="1">
              <a:spcBef>
                <a:spcPts val="0"/>
              </a:spcBef>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a:p>
            <a:pPr marL="0" indent="0" eaLnBrk="1" hangingPunct="1">
              <a:spcBef>
                <a:spcPts val="0"/>
              </a:spcBef>
              <a:buFont typeface="Arial" panose="020B0604020202020204" pitchFamily="34" charset="0"/>
              <a:buNone/>
            </a:pPr>
            <a:r>
              <a:rPr lang="en-US" altLang="zh-CN" sz="2800" dirty="0">
                <a:solidFill>
                  <a:prstClr val="black"/>
                </a:solidFill>
              </a:rPr>
              <a:t>       </a:t>
            </a:r>
          </a:p>
        </p:txBody>
      </p:sp>
      <p:sp>
        <p:nvSpPr>
          <p:cNvPr id="2" name="矩形 1"/>
          <p:cNvSpPr/>
          <p:nvPr/>
        </p:nvSpPr>
        <p:spPr>
          <a:xfrm>
            <a:off x="551384" y="1598040"/>
            <a:ext cx="10803301" cy="1040285"/>
          </a:xfrm>
          <a:prstGeom prst="rect">
            <a:avLst/>
          </a:prstGeom>
        </p:spPr>
        <p:txBody>
          <a:bodyPr wrap="square">
            <a:spAutoFit/>
          </a:bodyPr>
          <a:lstStyle/>
          <a:p>
            <a:pPr fontAlgn="base">
              <a:lnSpc>
                <a:spcPct val="110000"/>
              </a:lnSpc>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问题</a:t>
            </a:r>
            <a:r>
              <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3</a:t>
            </a:r>
            <a:r>
              <a:rPr lang="zh-CN" altLang="en-US"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：通过构建投资组合，在保持期望收益不变的前提之下，投资者能够将投资风险降低多少呢？</a:t>
            </a:r>
            <a:endPar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3" name="矩形 2"/>
          <p:cNvSpPr/>
          <p:nvPr/>
        </p:nvSpPr>
        <p:spPr>
          <a:xfrm>
            <a:off x="823588" y="3601652"/>
            <a:ext cx="5107825" cy="2292935"/>
          </a:xfrm>
          <a:prstGeom prst="rect">
            <a:avLst/>
          </a:prstGeom>
        </p:spPr>
        <p:txBody>
          <a:bodyPr wrap="square">
            <a:spAutoFit/>
          </a:bodyPr>
          <a:lstStyle/>
          <a:p>
            <a:pPr fontAlgn="base">
              <a:lnSpc>
                <a:spcPct val="110000"/>
              </a:lnSpc>
              <a:spcBef>
                <a:spcPct val="0"/>
              </a:spcBef>
              <a:spcAft>
                <a:spcPct val="0"/>
              </a:spcAft>
            </a:pPr>
            <a:r>
              <a:rPr lang="zh-CN" altLang="en-US"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lang="en-US" altLang="zh-CN"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B</a:t>
            </a:r>
            <a:r>
              <a:rPr lang="zh-CN" altLang="en-US"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点揭示了与股票</a:t>
            </a:r>
            <a:r>
              <a:rPr lang="en-US" altLang="zh-CN"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同系统风险的投资组合的</a:t>
            </a:r>
            <a:r>
              <a:rPr lang="zh-CN" altLang="en-US" sz="26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风险与收益</a:t>
            </a:r>
            <a:r>
              <a:rPr lang="zh-CN" altLang="en-US"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。投资组合</a:t>
            </a:r>
            <a:r>
              <a:rPr lang="en-US" altLang="zh-CN" sz="26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B</a:t>
            </a:r>
            <a:r>
              <a:rPr lang="zh-CN" altLang="en-US"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与股票</a:t>
            </a:r>
            <a:r>
              <a:rPr lang="en-US" altLang="zh-CN"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的期望收益相同，但是，</a:t>
            </a:r>
            <a:r>
              <a:rPr lang="zh-CN" altLang="en-US" sz="26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总风险</a:t>
            </a:r>
            <a:r>
              <a:rPr lang="zh-CN" altLang="en-US"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却远远小于股票</a:t>
            </a:r>
            <a:r>
              <a:rPr lang="en-US" altLang="zh-CN"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en-US" sz="26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p>
        </p:txBody>
      </p:sp>
      <p:sp>
        <p:nvSpPr>
          <p:cNvPr id="14" name="矩形 13"/>
          <p:cNvSpPr/>
          <p:nvPr/>
        </p:nvSpPr>
        <p:spPr>
          <a:xfrm>
            <a:off x="5987594" y="3018775"/>
            <a:ext cx="5725030" cy="3295628"/>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graphicFrame>
        <p:nvGraphicFramePr>
          <p:cNvPr id="9" name="对象 8"/>
          <p:cNvGraphicFramePr>
            <a:graphicFrameLocks noChangeAspect="1"/>
          </p:cNvGraphicFramePr>
          <p:nvPr>
            <p:extLst/>
          </p:nvPr>
        </p:nvGraphicFramePr>
        <p:xfrm>
          <a:off x="6302676" y="3230023"/>
          <a:ext cx="4869848" cy="1000058"/>
        </p:xfrm>
        <a:graphic>
          <a:graphicData uri="http://schemas.openxmlformats.org/presentationml/2006/ole">
            <mc:AlternateContent xmlns:mc="http://schemas.openxmlformats.org/markup-compatibility/2006">
              <mc:Choice xmlns:v="urn:schemas-microsoft-com:vml" Requires="v">
                <p:oleObj spid="_x0000_s42063" name="Equation" r:id="rId4" imgW="2133600" imgH="431800" progId="Equation.DSMT4">
                  <p:embed/>
                </p:oleObj>
              </mc:Choice>
              <mc:Fallback>
                <p:oleObj name="Equation" r:id="rId4" imgW="21336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676" y="3230023"/>
                        <a:ext cx="4869848" cy="1000058"/>
                      </a:xfrm>
                      <a:prstGeom prst="rect">
                        <a:avLst/>
                      </a:prstGeom>
                      <a:solidFill>
                        <a:srgbClr val="CDFFFF"/>
                      </a:solidFill>
                    </p:spPr>
                  </p:pic>
                </p:oleObj>
              </mc:Fallback>
            </mc:AlternateContent>
          </a:graphicData>
        </a:graphic>
      </p:graphicFrame>
      <p:sp>
        <p:nvSpPr>
          <p:cNvPr id="10" name="矩形 9"/>
          <p:cNvSpPr/>
          <p:nvPr/>
        </p:nvSpPr>
        <p:spPr>
          <a:xfrm>
            <a:off x="6099956" y="4230081"/>
            <a:ext cx="5540660" cy="1938992"/>
          </a:xfrm>
          <a:prstGeom prst="rect">
            <a:avLst/>
          </a:prstGeom>
        </p:spPr>
        <p:txBody>
          <a:bodyPr wrap="square">
            <a:spAutoFit/>
          </a:bodyPr>
          <a:lstStyle/>
          <a:p>
            <a:pPr indent="266700" fontAlgn="base">
              <a:spcBef>
                <a:spcPct val="0"/>
              </a:spcBef>
            </a:pPr>
            <a:r>
              <a:rPr lang="en-US"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代入数据可得，投资组合</a:t>
            </a:r>
            <a:r>
              <a:rPr lang="en-US"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B</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收益率的标准差为</a:t>
            </a:r>
            <a:r>
              <a:rPr lang="en-US" altLang="zh-CN" sz="20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10%</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，总风险σ</a:t>
            </a:r>
            <a:r>
              <a:rPr lang="en-US" altLang="zh-CN" sz="2000" b="1" baseline="-25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B2</a:t>
            </a:r>
            <a:r>
              <a:rPr lang="en-US"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=0.01</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。相比之下，股票</a:t>
            </a:r>
            <a:r>
              <a:rPr lang="en-US"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收益率的标准差为</a:t>
            </a:r>
            <a:r>
              <a:rPr lang="en-US"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15%</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，总风险为σ</a:t>
            </a:r>
            <a:r>
              <a:rPr lang="en-US" altLang="zh-CN" sz="2000" b="1" baseline="-25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A2</a:t>
            </a:r>
            <a:r>
              <a:rPr lang="en-US"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=0.0225</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。如果采用方差度量风险，证券</a:t>
            </a:r>
            <a:r>
              <a:rPr lang="en-US"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投资风险中，</a:t>
            </a:r>
            <a:r>
              <a:rPr lang="zh-CN" altLang="zh-CN" sz="20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系统风险仅占</a:t>
            </a:r>
            <a:r>
              <a:rPr lang="en-US" altLang="zh-CN" sz="20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44.4%</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0.01/0.0225</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），有</a:t>
            </a:r>
            <a:r>
              <a:rPr lang="en-US" altLang="zh-CN" sz="20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55.6%</a:t>
            </a:r>
            <a:r>
              <a:rPr lang="zh-CN" altLang="zh-CN" sz="20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的非系统风险可以分散掉。</a:t>
            </a:r>
          </a:p>
        </p:txBody>
      </p:sp>
    </p:spTree>
    <p:extLst>
      <p:ext uri="{BB962C8B-B14F-4D97-AF65-F5344CB8AC3E}">
        <p14:creationId xmlns:p14="http://schemas.microsoft.com/office/powerpoint/2010/main" val="32160095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dirty="0" smtClean="0"/>
              <a:t>四、</a:t>
            </a:r>
            <a:r>
              <a:rPr lang="en-US" altLang="zh-CN" dirty="0" smtClean="0"/>
              <a:t> </a:t>
            </a:r>
            <a:r>
              <a:rPr lang="zh-CN" altLang="en-US" dirty="0" smtClean="0"/>
              <a:t>套利定价理论与运用</a:t>
            </a:r>
            <a:endParaRPr lang="zh-CN" altLang="en-US" dirty="0"/>
          </a:p>
        </p:txBody>
      </p:sp>
      <p:sp>
        <p:nvSpPr>
          <p:cNvPr id="13" name="竖排文字占位符 2"/>
          <p:cNvSpPr>
            <a:spLocks noGrp="1"/>
          </p:cNvSpPr>
          <p:nvPr>
            <p:ph type="body" orient="vert" idx="1"/>
          </p:nvPr>
        </p:nvSpPr>
        <p:spPr>
          <a:xfrm>
            <a:off x="5438123" y="1412776"/>
            <a:ext cx="6445816" cy="5072062"/>
          </a:xfrm>
          <a:ln>
            <a:solidFill>
              <a:srgbClr val="6600FF"/>
            </a:solidFill>
          </a:ln>
        </p:spPr>
        <p:txBody>
          <a:bodyPr/>
          <a:lstStyle/>
          <a:p>
            <a:pPr marL="609600" indent="-609600" eaLnBrk="1" hangingPunct="1">
              <a:lnSpc>
                <a:spcPct val="80000"/>
              </a:lnSpc>
              <a:buNone/>
            </a:pPr>
            <a:r>
              <a:rPr lang="zh-CN" altLang="zh-CN" sz="2800" dirty="0"/>
              <a:t>（一）单因素模型</a:t>
            </a:r>
          </a:p>
          <a:p>
            <a:pPr marL="609600" indent="-609600" eaLnBrk="1" hangingPunct="1">
              <a:lnSpc>
                <a:spcPct val="80000"/>
              </a:lnSpc>
              <a:buFont typeface="Arial" panose="020B0604020202020204" pitchFamily="34" charset="0"/>
              <a:buNone/>
            </a:pPr>
            <a:endParaRPr lang="zh-CN" altLang="en-US" sz="2800" dirty="0">
              <a:solidFill>
                <a:srgbClr val="C00000"/>
              </a:solidFill>
            </a:endParaRPr>
          </a:p>
          <a:p>
            <a:pPr marL="609600" indent="-609600" eaLnBrk="1" hangingPunct="1">
              <a:lnSpc>
                <a:spcPct val="80000"/>
              </a:lnSpc>
              <a:buFont typeface="Arial" panose="020B0604020202020204" pitchFamily="34" charset="0"/>
              <a:buNone/>
            </a:pPr>
            <a:r>
              <a:rPr lang="zh-CN" altLang="en-US" sz="2800" dirty="0"/>
              <a:t> </a:t>
            </a:r>
            <a:endParaRPr lang="en-US" altLang="zh-CN" sz="2800" dirty="0"/>
          </a:p>
        </p:txBody>
      </p:sp>
      <p:sp>
        <p:nvSpPr>
          <p:cNvPr id="12" name="竖排文字占位符 2"/>
          <p:cNvSpPr txBox="1">
            <a:spLocks/>
          </p:cNvSpPr>
          <p:nvPr/>
        </p:nvSpPr>
        <p:spPr bwMode="auto">
          <a:xfrm>
            <a:off x="407368" y="1453282"/>
            <a:ext cx="4886739"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None/>
            </a:pPr>
            <a:r>
              <a:rPr lang="en-US" altLang="zh-CN" sz="2800" dirty="0" smtClean="0">
                <a:solidFill>
                  <a:srgbClr val="0000FF"/>
                </a:solidFill>
              </a:rPr>
              <a:t>【</a:t>
            </a:r>
            <a:r>
              <a:rPr lang="zh-CN" altLang="en-US" sz="2800" dirty="0" smtClean="0">
                <a:solidFill>
                  <a:srgbClr val="FF0000"/>
                </a:solidFill>
              </a:rPr>
              <a:t>套利定价理论</a:t>
            </a:r>
            <a:r>
              <a:rPr lang="en-US" altLang="zh-CN" sz="2800" dirty="0" smtClean="0">
                <a:solidFill>
                  <a:srgbClr val="0000FF"/>
                </a:solidFill>
              </a:rPr>
              <a:t>】</a:t>
            </a:r>
          </a:p>
          <a:p>
            <a:pPr marL="609600" indent="-609600" eaLnBrk="1" hangingPunct="1">
              <a:spcBef>
                <a:spcPts val="0"/>
              </a:spcBef>
              <a:buNone/>
            </a:pPr>
            <a:r>
              <a:rPr lang="en-US" altLang="zh-CN" sz="2800" dirty="0">
                <a:solidFill>
                  <a:srgbClr val="0000FF"/>
                </a:solidFill>
              </a:rPr>
              <a:t> </a:t>
            </a:r>
            <a:r>
              <a:rPr lang="en-US" altLang="zh-CN" sz="2800" dirty="0" smtClean="0">
                <a:solidFill>
                  <a:srgbClr val="0000FF"/>
                </a:solidFill>
              </a:rPr>
              <a:t>      </a:t>
            </a:r>
            <a:r>
              <a:rPr lang="zh-CN" altLang="en-US" sz="2800" dirty="0" smtClean="0">
                <a:solidFill>
                  <a:prstClr val="black"/>
                </a:solidFill>
              </a:rPr>
              <a:t>当可以进行套利交易时，市场</a:t>
            </a:r>
            <a:r>
              <a:rPr lang="zh-CN" altLang="en-US" sz="2800" dirty="0" smtClean="0">
                <a:solidFill>
                  <a:srgbClr val="FF0000"/>
                </a:solidFill>
              </a:rPr>
              <a:t>并不处于均衡状态</a:t>
            </a:r>
            <a:r>
              <a:rPr lang="zh-CN" altLang="en-US" sz="2800" dirty="0" smtClean="0">
                <a:solidFill>
                  <a:prstClr val="black"/>
                </a:solidFill>
              </a:rPr>
              <a:t>，这就是套利定价理论之所以是</a:t>
            </a:r>
            <a:r>
              <a:rPr lang="zh-CN" altLang="en-US" sz="2800" dirty="0" smtClean="0">
                <a:solidFill>
                  <a:srgbClr val="FF0000"/>
                </a:solidFill>
              </a:rPr>
              <a:t>均衡定价模型</a:t>
            </a:r>
            <a:r>
              <a:rPr lang="zh-CN" altLang="en-US" sz="2800" dirty="0" smtClean="0">
                <a:solidFill>
                  <a:prstClr val="black"/>
                </a:solidFill>
              </a:rPr>
              <a:t>的原因。因此，当所有的套利机会都被</a:t>
            </a:r>
            <a:r>
              <a:rPr lang="zh-CN" altLang="en-US" sz="2800" dirty="0" smtClean="0">
                <a:solidFill>
                  <a:srgbClr val="FF0000"/>
                </a:solidFill>
              </a:rPr>
              <a:t>消除</a:t>
            </a:r>
            <a:r>
              <a:rPr lang="zh-CN" altLang="en-US" sz="2800" dirty="0" smtClean="0">
                <a:solidFill>
                  <a:prstClr val="black"/>
                </a:solidFill>
              </a:rPr>
              <a:t>时，套利定价理论得出的是市场</a:t>
            </a:r>
            <a:r>
              <a:rPr lang="zh-CN" altLang="en-US" sz="2800" dirty="0" smtClean="0">
                <a:solidFill>
                  <a:srgbClr val="FF0000"/>
                </a:solidFill>
              </a:rPr>
              <a:t>均衡价格</a:t>
            </a:r>
            <a:r>
              <a:rPr lang="zh-CN" altLang="en-US" sz="2800" dirty="0" smtClean="0">
                <a:solidFill>
                  <a:prstClr val="black"/>
                </a:solidFill>
              </a:rPr>
              <a:t>。</a:t>
            </a:r>
            <a:endParaRPr lang="en-US" altLang="zh-CN" sz="2800" dirty="0">
              <a:solidFill>
                <a:prstClr val="black"/>
              </a:solidFill>
            </a:endParaRPr>
          </a:p>
        </p:txBody>
      </p:sp>
      <p:sp>
        <p:nvSpPr>
          <p:cNvPr id="4" name="矩形 3"/>
          <p:cNvSpPr/>
          <p:nvPr/>
        </p:nvSpPr>
        <p:spPr>
          <a:xfrm>
            <a:off x="5463009" y="1516559"/>
            <a:ext cx="6420930" cy="5632311"/>
          </a:xfrm>
          <a:prstGeom prst="rect">
            <a:avLst/>
          </a:prstGeom>
        </p:spPr>
        <p:txBody>
          <a:bodyPr wrap="square">
            <a:spAutoFit/>
          </a:bodyPr>
          <a:lstStyle/>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        </a:t>
            </a:r>
            <a:endPar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endParaRPr>
          </a:p>
          <a:p>
            <a:pPr fontAlgn="base">
              <a:spcBef>
                <a:spcPct val="0"/>
              </a:spcBef>
              <a:spcAft>
                <a:spcPct val="0"/>
              </a:spcAft>
            </a:pP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        </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如果影响证券</a:t>
            </a:r>
            <a:r>
              <a:rPr lang="en-US" altLang="zh-CN" sz="2400" b="1" dirty="0" err="1">
                <a:solidFill>
                  <a:prstClr val="black"/>
                </a:solidFill>
                <a:latin typeface="Times New Roman" panose="02020603050405020304" pitchFamily="18" charset="0"/>
                <a:ea typeface="仿宋" panose="02010609060101010101" pitchFamily="49" charset="-122"/>
                <a:cs typeface="Times New Roman" pitchFamily="18" charset="0"/>
              </a:rPr>
              <a:t>i</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收益率的因素只有一种因素</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k</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时，则该证券的期望收益</a:t>
            </a:r>
            <a:r>
              <a:rPr lang="en-US" altLang="zh-CN" sz="2400" b="1" dirty="0" err="1">
                <a:solidFill>
                  <a:prstClr val="black"/>
                </a:solidFill>
                <a:latin typeface="Times New Roman" panose="02020603050405020304" pitchFamily="18" charset="0"/>
                <a:ea typeface="仿宋" panose="02010609060101010101" pitchFamily="49" charset="-122"/>
                <a:cs typeface="Times New Roman" pitchFamily="18" charset="0"/>
              </a:rPr>
              <a:t>i</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与其影响因素之间的关系为：</a:t>
            </a:r>
            <a:endPar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endParaRPr>
          </a:p>
          <a:p>
            <a:pPr fontAlgn="base">
              <a:spcBef>
                <a:spcPct val="0"/>
              </a:spcBef>
              <a:spcAft>
                <a:spcPct val="0"/>
              </a:spcAft>
            </a:pPr>
            <a:endPar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endParaRPr>
          </a:p>
          <a:p>
            <a:pPr fontAlgn="base">
              <a:spcBef>
                <a:spcPct val="0"/>
              </a:spcBef>
              <a:spcAft>
                <a:spcPct val="0"/>
              </a:spcAft>
            </a:pPr>
            <a:endPar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就</a:t>
            </a:r>
            <a:r>
              <a:rPr lang="en-US" altLang="zh-CN" sz="2400" b="1" dirty="0" err="1">
                <a:solidFill>
                  <a:prstClr val="black"/>
                </a:solidFill>
                <a:latin typeface="Times New Roman" panose="02020603050405020304" pitchFamily="18" charset="0"/>
                <a:ea typeface="仿宋" panose="02010609060101010101" pitchFamily="49" charset="-122"/>
                <a:cs typeface="Times New Roman" pitchFamily="18" charset="0"/>
              </a:rPr>
              <a:t>λ</a:t>
            </a:r>
            <a:r>
              <a:rPr lang="en-US" altLang="zh-CN" sz="2400" b="1" baseline="-25000" dirty="0" err="1">
                <a:solidFill>
                  <a:prstClr val="black"/>
                </a:solidFill>
                <a:latin typeface="Times New Roman" panose="02020603050405020304" pitchFamily="18" charset="0"/>
                <a:ea typeface="仿宋" panose="02010609060101010101" pitchFamily="49" charset="-122"/>
                <a:cs typeface="Times New Roman" pitchFamily="18" charset="0"/>
              </a:rPr>
              <a:t>k</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而言，可以考虑一个对因素</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k</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有单位敏感度的组合，即</a:t>
            </a:r>
            <a:r>
              <a:rPr lang="en-US" altLang="zh-CN" sz="2400" b="1" dirty="0" err="1">
                <a:solidFill>
                  <a:prstClr val="black"/>
                </a:solidFill>
                <a:latin typeface="Times New Roman" panose="02020603050405020304" pitchFamily="18" charset="0"/>
                <a:ea typeface="仿宋" panose="02010609060101010101" pitchFamily="49" charset="-122"/>
                <a:cs typeface="Times New Roman" pitchFamily="18" charset="0"/>
              </a:rPr>
              <a:t>b</a:t>
            </a:r>
            <a:r>
              <a:rPr lang="en-US" altLang="zh-CN" sz="2400" b="1" baseline="-25000" dirty="0" err="1">
                <a:solidFill>
                  <a:prstClr val="black"/>
                </a:solidFill>
                <a:latin typeface="Times New Roman" panose="02020603050405020304" pitchFamily="18" charset="0"/>
                <a:ea typeface="仿宋" panose="02010609060101010101" pitchFamily="49" charset="-122"/>
                <a:cs typeface="Times New Roman" pitchFamily="18" charset="0"/>
              </a:rPr>
              <a:t>ik</a:t>
            </a:r>
            <a:r>
              <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rPr>
              <a:t>=1</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。组合的期望收益</a:t>
            </a:r>
            <a:endPar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所以                  ，它是单位敏感度的组合的期望超额收益（即高出无风险收益率的那部分收益率）。所以证券期望收益的单因素模型可以表示为：</a:t>
            </a:r>
            <a:endPar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endParaRPr>
          </a:p>
          <a:p>
            <a:pPr fontAlgn="base">
              <a:spcBef>
                <a:spcPct val="0"/>
              </a:spcBef>
              <a:spcAft>
                <a:spcPct val="0"/>
              </a:spcAft>
            </a:pPr>
            <a:endPar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endParaRPr>
          </a:p>
          <a:p>
            <a:pPr fontAlgn="base">
              <a:spcBef>
                <a:spcPct val="0"/>
              </a:spcBef>
              <a:spcAft>
                <a:spcPct val="0"/>
              </a:spcAft>
            </a:pPr>
            <a:endPar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endParaRPr>
          </a:p>
          <a:p>
            <a:pPr fontAlgn="base">
              <a:spcBef>
                <a:spcPct val="0"/>
              </a:spcBef>
              <a:spcAft>
                <a:spcPct val="0"/>
              </a:spcAft>
            </a:pPr>
            <a:endPar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endParaRPr>
          </a:p>
        </p:txBody>
      </p:sp>
      <p:graphicFrame>
        <p:nvGraphicFramePr>
          <p:cNvPr id="14" name="对象 13"/>
          <p:cNvGraphicFramePr>
            <a:graphicFrameLocks noChangeAspect="1"/>
          </p:cNvGraphicFramePr>
          <p:nvPr>
            <p:extLst/>
          </p:nvPr>
        </p:nvGraphicFramePr>
        <p:xfrm>
          <a:off x="7144455" y="3060849"/>
          <a:ext cx="2752118" cy="555049"/>
        </p:xfrm>
        <a:graphic>
          <a:graphicData uri="http://schemas.openxmlformats.org/presentationml/2006/ole">
            <mc:AlternateContent xmlns:mc="http://schemas.openxmlformats.org/markup-compatibility/2006">
              <mc:Choice xmlns:v="urn:schemas-microsoft-com:vml" Requires="v">
                <p:oleObj spid="_x0000_s43459" name="Equation" r:id="rId4" imgW="1206500" imgH="241300" progId="Equation.DSMT4">
                  <p:embed/>
                </p:oleObj>
              </mc:Choice>
              <mc:Fallback>
                <p:oleObj name="Equation" r:id="rId4" imgW="12065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4455" y="3060849"/>
                        <a:ext cx="2752118" cy="555049"/>
                      </a:xfrm>
                      <a:prstGeom prst="rect">
                        <a:avLst/>
                      </a:prstGeom>
                      <a:solidFill>
                        <a:srgbClr val="FFFF00"/>
                      </a:solidFill>
                    </p:spPr>
                  </p:pic>
                </p:oleObj>
              </mc:Fallback>
            </mc:AlternateContent>
          </a:graphicData>
        </a:graphic>
      </p:graphicFrame>
      <p:graphicFrame>
        <p:nvGraphicFramePr>
          <p:cNvPr id="16" name="对象 15"/>
          <p:cNvGraphicFramePr>
            <a:graphicFrameLocks noChangeAspect="1"/>
          </p:cNvGraphicFramePr>
          <p:nvPr>
            <p:extLst/>
          </p:nvPr>
        </p:nvGraphicFramePr>
        <p:xfrm>
          <a:off x="10560496" y="4149080"/>
          <a:ext cx="1250504" cy="416835"/>
        </p:xfrm>
        <a:graphic>
          <a:graphicData uri="http://schemas.openxmlformats.org/presentationml/2006/ole">
            <mc:AlternateContent xmlns:mc="http://schemas.openxmlformats.org/markup-compatibility/2006">
              <mc:Choice xmlns:v="urn:schemas-microsoft-com:vml" Requires="v">
                <p:oleObj spid="_x0000_s43460" name="Equation" r:id="rId6" imgW="799753" imgH="266584" progId="Equation.DSMT4">
                  <p:embed/>
                </p:oleObj>
              </mc:Choice>
              <mc:Fallback>
                <p:oleObj name="Equation" r:id="rId6" imgW="799753" imgH="26658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0496" y="4149080"/>
                        <a:ext cx="1250504" cy="416835"/>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nvPr>
        </p:nvGraphicFramePr>
        <p:xfrm>
          <a:off x="6240016" y="4437112"/>
          <a:ext cx="1352555" cy="468193"/>
        </p:xfrm>
        <a:graphic>
          <a:graphicData uri="http://schemas.openxmlformats.org/presentationml/2006/ole">
            <mc:AlternateContent xmlns:mc="http://schemas.openxmlformats.org/markup-compatibility/2006">
              <mc:Choice xmlns:v="urn:schemas-microsoft-com:vml" Requires="v">
                <p:oleObj spid="_x0000_s43461" name="Equation" r:id="rId8" imgW="787058" imgH="266584" progId="Equation.DSMT4">
                  <p:embed/>
                </p:oleObj>
              </mc:Choice>
              <mc:Fallback>
                <p:oleObj name="Equation" r:id="rId8" imgW="787058" imgH="266584"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4437112"/>
                        <a:ext cx="1352555" cy="468193"/>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359483834"/>
              </p:ext>
            </p:extLst>
          </p:nvPr>
        </p:nvGraphicFramePr>
        <p:xfrm>
          <a:off x="3915414" y="6210801"/>
          <a:ext cx="3428180" cy="617073"/>
        </p:xfrm>
        <a:graphic>
          <a:graphicData uri="http://schemas.openxmlformats.org/presentationml/2006/ole">
            <mc:AlternateContent xmlns:mc="http://schemas.openxmlformats.org/markup-compatibility/2006">
              <mc:Choice xmlns:v="urn:schemas-microsoft-com:vml" Requires="v">
                <p:oleObj spid="_x0000_s43462" name="Equation" r:id="rId10" imgW="1511300" imgH="266700" progId="Equation.DSMT4">
                  <p:embed/>
                </p:oleObj>
              </mc:Choice>
              <mc:Fallback>
                <p:oleObj name="Equation" r:id="rId10" imgW="1511300" imgH="2667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15414" y="6210801"/>
                        <a:ext cx="3428180" cy="617073"/>
                      </a:xfrm>
                      <a:prstGeom prst="rect">
                        <a:avLst/>
                      </a:prstGeom>
                      <a:solidFill>
                        <a:srgbClr val="FFFF00"/>
                      </a:solidFill>
                    </p:spPr>
                  </p:pic>
                </p:oleObj>
              </mc:Fallback>
            </mc:AlternateContent>
          </a:graphicData>
        </a:graphic>
      </p:graphicFrame>
      <p:grpSp>
        <p:nvGrpSpPr>
          <p:cNvPr id="24" name="组合 23"/>
          <p:cNvGrpSpPr/>
          <p:nvPr/>
        </p:nvGrpSpPr>
        <p:grpSpPr>
          <a:xfrm>
            <a:off x="5438123" y="1010918"/>
            <a:ext cx="6445816" cy="5072062"/>
            <a:chOff x="5450565" y="1168894"/>
            <a:chExt cx="6445816" cy="5072062"/>
          </a:xfrm>
        </p:grpSpPr>
        <p:sp>
          <p:nvSpPr>
            <p:cNvPr id="22" name="竖排文字占位符 2"/>
            <p:cNvSpPr txBox="1">
              <a:spLocks/>
            </p:cNvSpPr>
            <p:nvPr/>
          </p:nvSpPr>
          <p:spPr bwMode="auto">
            <a:xfrm>
              <a:off x="5450565" y="1168894"/>
              <a:ext cx="6445816" cy="5072062"/>
            </a:xfrm>
            <a:prstGeom prst="rect">
              <a:avLst/>
            </a:prstGeom>
            <a:solidFill>
              <a:schemeClr val="bg1"/>
            </a:solidFill>
            <a:ln>
              <a:solidFill>
                <a:srgbClr val="6600FF"/>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buFont typeface="Arial" panose="020B0604020202020204" pitchFamily="34" charset="0"/>
                <a:buNone/>
              </a:pPr>
              <a:r>
                <a:rPr lang="zh-CN" altLang="zh-CN" sz="2800" dirty="0">
                  <a:solidFill>
                    <a:prstClr val="black"/>
                  </a:solidFill>
                </a:rPr>
                <a:t>（</a:t>
              </a:r>
              <a:r>
                <a:rPr lang="zh-CN" altLang="en-US" sz="2800" dirty="0">
                  <a:solidFill>
                    <a:prstClr val="black"/>
                  </a:solidFill>
                </a:rPr>
                <a:t>二</a:t>
              </a:r>
              <a:r>
                <a:rPr lang="zh-CN" altLang="zh-CN" sz="2800" dirty="0">
                  <a:solidFill>
                    <a:prstClr val="black"/>
                  </a:solidFill>
                </a:rPr>
                <a:t>）</a:t>
              </a:r>
              <a:r>
                <a:rPr lang="zh-CN" altLang="en-US" sz="2800" dirty="0">
                  <a:solidFill>
                    <a:prstClr val="black"/>
                  </a:solidFill>
                </a:rPr>
                <a:t>多</a:t>
              </a:r>
              <a:r>
                <a:rPr lang="zh-CN" altLang="zh-CN" sz="2800" dirty="0">
                  <a:solidFill>
                    <a:prstClr val="black"/>
                  </a:solidFill>
                </a:rPr>
                <a:t>因素模型</a:t>
              </a:r>
              <a:endParaRPr lang="en-US" altLang="zh-CN" sz="2800" dirty="0">
                <a:solidFill>
                  <a:prstClr val="black"/>
                </a:solidFill>
              </a:endParaRPr>
            </a:p>
            <a:p>
              <a:pPr marL="0" indent="0" eaLnBrk="1" hangingPunct="1">
                <a:buFont typeface="Arial" panose="020B0604020202020204" pitchFamily="34" charset="0"/>
                <a:buNone/>
              </a:pPr>
              <a:r>
                <a:rPr lang="zh-CN" altLang="en-US" sz="2400" dirty="0">
                  <a:solidFill>
                    <a:prstClr val="black"/>
                  </a:solidFill>
                </a:rPr>
                <a:t>        若影响证券</a:t>
              </a:r>
              <a:r>
                <a:rPr lang="en-US" altLang="zh-CN" sz="2400" dirty="0" err="1">
                  <a:solidFill>
                    <a:prstClr val="black"/>
                  </a:solidFill>
                </a:rPr>
                <a:t>i</a:t>
              </a:r>
              <a:r>
                <a:rPr lang="zh-CN" altLang="en-US" sz="2400" dirty="0">
                  <a:solidFill>
                    <a:prstClr val="black"/>
                  </a:solidFill>
                </a:rPr>
                <a:t>收益的因素个数</a:t>
              </a:r>
              <a:r>
                <a:rPr lang="en-US" altLang="zh-CN" sz="2400" dirty="0">
                  <a:solidFill>
                    <a:prstClr val="black"/>
                  </a:solidFill>
                </a:rPr>
                <a:t>k&gt;1</a:t>
              </a:r>
              <a:r>
                <a:rPr lang="zh-CN" altLang="en-US" sz="2400" dirty="0">
                  <a:solidFill>
                    <a:prstClr val="black"/>
                  </a:solidFill>
                </a:rPr>
                <a:t>，那么上式可以拓展为：</a:t>
              </a:r>
              <a:endParaRPr lang="en-US" altLang="zh-CN" sz="2400" dirty="0">
                <a:solidFill>
                  <a:prstClr val="black"/>
                </a:solidFill>
              </a:endParaRPr>
            </a:p>
            <a:p>
              <a:pPr marL="0" indent="0" eaLnBrk="1" hangingPunct="1">
                <a:buFont typeface="Arial" panose="020B0604020202020204" pitchFamily="34" charset="0"/>
                <a:buNone/>
              </a:pPr>
              <a:endParaRPr lang="en-US" altLang="zh-CN" sz="2400" dirty="0">
                <a:solidFill>
                  <a:prstClr val="black"/>
                </a:solidFill>
              </a:endParaRPr>
            </a:p>
            <a:p>
              <a:pPr marL="0" indent="0" eaLnBrk="1" hangingPunct="1">
                <a:buFont typeface="Arial" panose="020B0604020202020204" pitchFamily="34" charset="0"/>
                <a:buNone/>
              </a:pPr>
              <a:r>
                <a:rPr lang="zh-CN" altLang="en-US" sz="2400" dirty="0">
                  <a:solidFill>
                    <a:prstClr val="black"/>
                  </a:solidFill>
                </a:rPr>
                <a:t>        </a:t>
              </a:r>
              <a:r>
                <a:rPr lang="zh-CN" altLang="en-US" sz="2400" dirty="0">
                  <a:solidFill>
                    <a:srgbClr val="FF0000"/>
                  </a:solidFill>
                </a:rPr>
                <a:t>上式是套利定价理论的一般表达式。</a:t>
              </a:r>
              <a:r>
                <a:rPr lang="zh-CN" altLang="en-US" sz="2400" dirty="0">
                  <a:solidFill>
                    <a:prstClr val="black"/>
                  </a:solidFill>
                </a:rPr>
                <a:t>该理论认为，某种证券的</a:t>
              </a:r>
              <a:r>
                <a:rPr lang="zh-CN" altLang="en-US" sz="2400" dirty="0">
                  <a:solidFill>
                    <a:srgbClr val="FF0000"/>
                  </a:solidFill>
                </a:rPr>
                <a:t>期望收益由两部分组成</a:t>
              </a:r>
              <a:r>
                <a:rPr lang="zh-CN" altLang="en-US" sz="2400" dirty="0">
                  <a:solidFill>
                    <a:prstClr val="black"/>
                  </a:solidFill>
                </a:rPr>
                <a:t>：其一是</a:t>
              </a:r>
              <a:r>
                <a:rPr lang="zh-CN" altLang="en-US" sz="2400" dirty="0">
                  <a:solidFill>
                    <a:srgbClr val="FF0000"/>
                  </a:solidFill>
                </a:rPr>
                <a:t>无风险资产的收益率，</a:t>
              </a:r>
              <a:r>
                <a:rPr lang="zh-CN" altLang="en-US" sz="2400" dirty="0">
                  <a:solidFill>
                    <a:prstClr val="black"/>
                  </a:solidFill>
                </a:rPr>
                <a:t>其二是对各影响因素的敏感度</a:t>
              </a:r>
              <a:r>
                <a:rPr lang="en-US" altLang="zh-CN" sz="2400" dirty="0" err="1">
                  <a:solidFill>
                    <a:prstClr val="black"/>
                  </a:solidFill>
                </a:rPr>
                <a:t>b</a:t>
              </a:r>
              <a:r>
                <a:rPr lang="en-US" altLang="zh-CN" sz="2400" baseline="-25000" dirty="0" err="1">
                  <a:solidFill>
                    <a:prstClr val="black"/>
                  </a:solidFill>
                </a:rPr>
                <a:t>ik</a:t>
              </a:r>
              <a:r>
                <a:rPr lang="zh-CN" altLang="en-US" sz="2400" dirty="0">
                  <a:solidFill>
                    <a:prstClr val="black"/>
                  </a:solidFill>
                </a:rPr>
                <a:t>和敏感度为</a:t>
              </a:r>
              <a:r>
                <a:rPr lang="en-US" altLang="zh-CN" sz="2400" dirty="0">
                  <a:solidFill>
                    <a:prstClr val="black"/>
                  </a:solidFill>
                </a:rPr>
                <a:t>1</a:t>
              </a:r>
              <a:r>
                <a:rPr lang="zh-CN" altLang="en-US" sz="2400" dirty="0">
                  <a:solidFill>
                    <a:prstClr val="black"/>
                  </a:solidFill>
                </a:rPr>
                <a:t>时的</a:t>
              </a:r>
              <a:r>
                <a:rPr lang="zh-CN" altLang="en-US" sz="2400" dirty="0">
                  <a:solidFill>
                    <a:srgbClr val="FF0000"/>
                  </a:solidFill>
                </a:rPr>
                <a:t>组合期望收益</a:t>
              </a:r>
              <a:r>
                <a:rPr lang="zh-CN" altLang="en-US" sz="2400" dirty="0">
                  <a:solidFill>
                    <a:prstClr val="black"/>
                  </a:solidFill>
                </a:rPr>
                <a:t>与</a:t>
              </a:r>
              <a:r>
                <a:rPr lang="zh-CN" altLang="en-US" sz="2400" dirty="0">
                  <a:solidFill>
                    <a:srgbClr val="FF0000"/>
                  </a:solidFill>
                </a:rPr>
                <a:t>无风险资产收益率</a:t>
              </a:r>
              <a:r>
                <a:rPr lang="zh-CN" altLang="en-US" sz="2400" dirty="0">
                  <a:solidFill>
                    <a:prstClr val="black"/>
                  </a:solidFill>
                </a:rPr>
                <a:t>之差这两项的乘积。</a:t>
              </a:r>
              <a:endParaRPr lang="en-US" altLang="zh-CN" sz="2400" dirty="0">
                <a:solidFill>
                  <a:prstClr val="black"/>
                </a:solidFill>
              </a:endParaRPr>
            </a:p>
            <a:p>
              <a:pPr marL="0" indent="0" eaLnBrk="1" hangingPunct="1">
                <a:buFont typeface="Arial" panose="020B0604020202020204" pitchFamily="34" charset="0"/>
                <a:buNone/>
              </a:pPr>
              <a:r>
                <a:rPr lang="zh-CN" altLang="en-US" sz="2400" dirty="0">
                  <a:solidFill>
                    <a:prstClr val="black"/>
                  </a:solidFill>
                </a:rPr>
                <a:t>         事实上，当收益率通过单一因子</a:t>
              </a:r>
              <a:r>
                <a:rPr lang="en-US" altLang="zh-CN" sz="2400" dirty="0">
                  <a:solidFill>
                    <a:prstClr val="black"/>
                  </a:solidFill>
                </a:rPr>
                <a:t>(</a:t>
              </a:r>
              <a:r>
                <a:rPr lang="zh-CN" altLang="en-US" sz="2400" dirty="0">
                  <a:solidFill>
                    <a:prstClr val="black"/>
                  </a:solidFill>
                </a:rPr>
                <a:t>市场组合</a:t>
              </a:r>
              <a:r>
                <a:rPr lang="en-US" altLang="zh-CN" sz="2400" dirty="0">
                  <a:solidFill>
                    <a:prstClr val="black"/>
                  </a:solidFill>
                </a:rPr>
                <a:t>)</a:t>
              </a:r>
              <a:r>
                <a:rPr lang="zh-CN" altLang="en-US" sz="2400" dirty="0">
                  <a:solidFill>
                    <a:prstClr val="black"/>
                  </a:solidFill>
                </a:rPr>
                <a:t>形成时，将会发现</a:t>
              </a:r>
              <a:r>
                <a:rPr lang="zh-CN" altLang="en-US" sz="2400" dirty="0">
                  <a:solidFill>
                    <a:srgbClr val="FF0000"/>
                  </a:solidFill>
                </a:rPr>
                <a:t>套利定价理论形成了一种与资本资产定价模型相同的关系</a:t>
              </a:r>
              <a:r>
                <a:rPr lang="zh-CN" altLang="en-US" sz="2400" dirty="0">
                  <a:solidFill>
                    <a:prstClr val="black"/>
                  </a:solidFill>
                </a:rPr>
                <a:t>。</a:t>
              </a:r>
            </a:p>
            <a:p>
              <a:pPr marL="609600" indent="-609600" eaLnBrk="1" hangingPunct="1">
                <a:lnSpc>
                  <a:spcPct val="80000"/>
                </a:lnSpc>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4271663838"/>
                </p:ext>
              </p:extLst>
            </p:nvPr>
          </p:nvGraphicFramePr>
          <p:xfrm>
            <a:off x="5776076" y="2510933"/>
            <a:ext cx="5794793" cy="482899"/>
          </p:xfrm>
          <a:graphic>
            <a:graphicData uri="http://schemas.openxmlformats.org/presentationml/2006/ole">
              <mc:AlternateContent xmlns:mc="http://schemas.openxmlformats.org/markup-compatibility/2006">
                <mc:Choice xmlns:v="urn:schemas-microsoft-com:vml" Requires="v">
                  <p:oleObj spid="_x0000_s43463" name="Equation" r:id="rId12" imgW="3377880" imgH="266400" progId="Equation.DSMT4">
                    <p:embed/>
                  </p:oleObj>
                </mc:Choice>
                <mc:Fallback>
                  <p:oleObj name="Equation" r:id="rId12" imgW="3377880" imgH="266400" progId="Equation.DSMT4">
                    <p:embed/>
                    <p:pic>
                      <p:nvPicPr>
                        <p:cNvPr id="0" name=""/>
                        <p:cNvPicPr>
                          <a:picLocks noChangeAspect="1" noChangeArrowheads="1"/>
                        </p:cNvPicPr>
                        <p:nvPr/>
                      </p:nvPicPr>
                      <p:blipFill>
                        <a:blip r:embed="rId13"/>
                        <a:srcRect/>
                        <a:stretch>
                          <a:fillRect/>
                        </a:stretch>
                      </p:blipFill>
                      <p:spPr bwMode="auto">
                        <a:xfrm>
                          <a:off x="5776076" y="2510933"/>
                          <a:ext cx="5794793" cy="482899"/>
                        </a:xfrm>
                        <a:prstGeom prst="rect">
                          <a:avLst/>
                        </a:prstGeom>
                        <a:solidFill>
                          <a:srgbClr val="FFFF66"/>
                        </a:solidFill>
                      </p:spPr>
                    </p:pic>
                  </p:oleObj>
                </mc:Fallback>
              </mc:AlternateContent>
            </a:graphicData>
          </a:graphic>
        </p:graphicFrame>
      </p:grpSp>
      <p:sp>
        <p:nvSpPr>
          <p:cNvPr id="2" name="矩形 1"/>
          <p:cNvSpPr/>
          <p:nvPr/>
        </p:nvSpPr>
        <p:spPr>
          <a:xfrm>
            <a:off x="7512496" y="5948470"/>
            <a:ext cx="4298504" cy="707886"/>
          </a:xfrm>
          <a:prstGeom prst="rect">
            <a:avLst/>
          </a:prstGeom>
          <a:solidFill>
            <a:srgbClr val="002060"/>
          </a:solidFill>
        </p:spPr>
        <p:txBody>
          <a:bodyPr wrap="square">
            <a:spAutoFit/>
          </a:bodyPr>
          <a:lstStyle/>
          <a:p>
            <a:pPr lvl="0"/>
            <a:r>
              <a:rPr lang="zh-CN" altLang="en-US" sz="2000" b="1" dirty="0">
                <a:solidFill>
                  <a:schemeClr val="bg1"/>
                </a:solidFill>
                <a:latin typeface="楷体" panose="02010609060101010101" charset="-122"/>
                <a:ea typeface="楷体" panose="02010609060101010101" charset="-122"/>
              </a:rPr>
              <a:t>解读：多因素模型下证券组合</a:t>
            </a:r>
          </a:p>
          <a:p>
            <a:pPr lvl="0"/>
            <a:r>
              <a:rPr lang="zh-CN" altLang="en-US" sz="2000" b="1" dirty="0">
                <a:solidFill>
                  <a:schemeClr val="bg1"/>
                </a:solidFill>
                <a:latin typeface="楷体" panose="02010609060101010101" charset="-122"/>
                <a:ea typeface="楷体" panose="02010609060101010101" charset="-122"/>
              </a:rPr>
              <a:t>对各风险因素的敏感度是什么？</a:t>
            </a:r>
          </a:p>
        </p:txBody>
      </p:sp>
      <p:graphicFrame>
        <p:nvGraphicFramePr>
          <p:cNvPr id="15" name="对象 1526796"/>
          <p:cNvGraphicFramePr/>
          <p:nvPr>
            <p:extLst>
              <p:ext uri="{D42A27DB-BD31-4B8C-83A1-F6EECF244321}">
                <p14:modId xmlns:p14="http://schemas.microsoft.com/office/powerpoint/2010/main" val="2287646073"/>
              </p:ext>
            </p:extLst>
          </p:nvPr>
        </p:nvGraphicFramePr>
        <p:xfrm>
          <a:off x="238466" y="5330451"/>
          <a:ext cx="4950782" cy="800444"/>
        </p:xfrm>
        <a:graphic>
          <a:graphicData uri="http://schemas.openxmlformats.org/presentationml/2006/ole">
            <mc:AlternateContent xmlns:mc="http://schemas.openxmlformats.org/markup-compatibility/2006">
              <mc:Choice xmlns:v="urn:schemas-microsoft-com:vml" Requires="v">
                <p:oleObj spid="_x0000_s43464" r:id="rId14" imgW="2184400" imgH="241300" progId="Equation.DSMT4">
                  <p:embed/>
                </p:oleObj>
              </mc:Choice>
              <mc:Fallback>
                <p:oleObj r:id="rId14" imgW="2184400" imgH="241300" progId="Equation.DSMT4">
                  <p:embed/>
                  <p:pic>
                    <p:nvPicPr>
                      <p:cNvPr id="0" name=""/>
                      <p:cNvPicPr/>
                      <p:nvPr/>
                    </p:nvPicPr>
                    <p:blipFill>
                      <a:blip r:embed="rId15"/>
                      <a:stretch>
                        <a:fillRect/>
                      </a:stretch>
                    </p:blipFill>
                    <p:spPr>
                      <a:xfrm>
                        <a:off x="238466" y="5330451"/>
                        <a:ext cx="4950782" cy="800444"/>
                      </a:xfrm>
                      <a:prstGeom prst="rect">
                        <a:avLst/>
                      </a:prstGeom>
                      <a:solidFill>
                        <a:sysClr val="window" lastClr="FFFFFF"/>
                      </a:solidFill>
                      <a:ln w="38100">
                        <a:solidFill>
                          <a:srgbClr val="FF0000"/>
                        </a:solidFill>
                        <a:miter/>
                      </a:ln>
                    </p:spPr>
                  </p:pic>
                </p:oleObj>
              </mc:Fallback>
            </mc:AlternateContent>
          </a:graphicData>
        </a:graphic>
      </p:graphicFrame>
      <p:pic>
        <p:nvPicPr>
          <p:cNvPr id="17" name="图片 16"/>
          <p:cNvPicPr>
            <a:picLocks noChangeAspect="1"/>
          </p:cNvPicPr>
          <p:nvPr/>
        </p:nvPicPr>
        <p:blipFill>
          <a:blip r:embed="rId16"/>
          <a:stretch>
            <a:fillRect/>
          </a:stretch>
        </p:blipFill>
        <p:spPr>
          <a:xfrm>
            <a:off x="1637916" y="6227269"/>
            <a:ext cx="1866900" cy="495300"/>
          </a:xfrm>
          <a:prstGeom prst="rect">
            <a:avLst/>
          </a:prstGeom>
          <a:solidFill>
            <a:srgbClr val="002060"/>
          </a:solidFill>
          <a:ln>
            <a:solidFill>
              <a:srgbClr val="FF0000"/>
            </a:solidFill>
          </a:ln>
        </p:spPr>
      </p:pic>
    </p:spTree>
    <p:extLst>
      <p:ext uri="{BB962C8B-B14F-4D97-AF65-F5344CB8AC3E}">
        <p14:creationId xmlns:p14="http://schemas.microsoft.com/office/powerpoint/2010/main" val="375602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1186" y="198304"/>
            <a:ext cx="11666862" cy="6555035"/>
          </a:xfrm>
          <a:prstGeom prst="rect">
            <a:avLst/>
          </a:prstGeom>
          <a:ln w="38100">
            <a:solidFill>
              <a:srgbClr val="FF0000"/>
            </a:solidFill>
            <a:prstDash val="sysDot"/>
          </a:ln>
        </p:spPr>
      </p:pic>
      <p:pic>
        <p:nvPicPr>
          <p:cNvPr id="6" name="图片 5"/>
          <p:cNvPicPr>
            <a:picLocks noChangeAspect="1"/>
          </p:cNvPicPr>
          <p:nvPr/>
        </p:nvPicPr>
        <p:blipFill>
          <a:blip r:embed="rId3"/>
          <a:stretch>
            <a:fillRect/>
          </a:stretch>
        </p:blipFill>
        <p:spPr>
          <a:xfrm>
            <a:off x="5838941" y="670422"/>
            <a:ext cx="5409281" cy="647700"/>
          </a:xfrm>
          <a:prstGeom prst="rect">
            <a:avLst/>
          </a:prstGeom>
        </p:spPr>
      </p:pic>
      <p:cxnSp>
        <p:nvCxnSpPr>
          <p:cNvPr id="8" name="直接连接符 7"/>
          <p:cNvCxnSpPr/>
          <p:nvPr/>
        </p:nvCxnSpPr>
        <p:spPr>
          <a:xfrm>
            <a:off x="6940627" y="4516916"/>
            <a:ext cx="143219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0212636" y="5376231"/>
            <a:ext cx="1443210" cy="110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09321" y="347941"/>
            <a:ext cx="616944" cy="646331"/>
          </a:xfrm>
          <a:prstGeom prst="rect">
            <a:avLst/>
          </a:prstGeom>
          <a:solidFill>
            <a:srgbClr val="FF0000"/>
          </a:solidFill>
        </p:spPr>
        <p:txBody>
          <a:bodyPr wrap="square" rtlCol="0">
            <a:spAutoFit/>
          </a:bodyPr>
          <a:lstStyle/>
          <a:p>
            <a:pPr algn="ctr"/>
            <a:r>
              <a:rPr lang="zh-CN" altLang="en-US" b="1" dirty="0" smtClean="0">
                <a:solidFill>
                  <a:schemeClr val="bg1"/>
                </a:solidFill>
              </a:rPr>
              <a:t>讨论</a:t>
            </a:r>
            <a:endParaRPr lang="zh-CN" altLang="en-US" b="1" dirty="0">
              <a:solidFill>
                <a:schemeClr val="bg1"/>
              </a:solidFill>
            </a:endParaRPr>
          </a:p>
        </p:txBody>
      </p:sp>
      <p:cxnSp>
        <p:nvCxnSpPr>
          <p:cNvPr id="5" name="直接连接符 4"/>
          <p:cNvCxnSpPr/>
          <p:nvPr/>
        </p:nvCxnSpPr>
        <p:spPr>
          <a:xfrm flipV="1">
            <a:off x="330506" y="2412694"/>
            <a:ext cx="1817783" cy="3305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838941" y="2401677"/>
            <a:ext cx="1101686" cy="110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9243152" y="4131325"/>
            <a:ext cx="1718631" cy="1101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841475" y="2831335"/>
            <a:ext cx="3855903" cy="2203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945696" y="5376231"/>
            <a:ext cx="69406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767769" y="6257581"/>
            <a:ext cx="1883884" cy="220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5571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126401"/>
          <p:cNvSpPr>
            <a:spLocks noGrp="1"/>
          </p:cNvSpPr>
          <p:nvPr>
            <p:ph type="title"/>
          </p:nvPr>
        </p:nvSpPr>
        <p:spPr>
          <a:xfrm>
            <a:off x="130366" y="267159"/>
            <a:ext cx="3538251" cy="834528"/>
          </a:xfrm>
          <a:prstGeom prst="roundRect">
            <a:avLst/>
          </a:prstGeom>
          <a:solidFill>
            <a:srgbClr val="FF0000"/>
          </a:solidFill>
          <a:ln>
            <a:solidFill>
              <a:srgbClr val="FF0000"/>
            </a:solidFill>
          </a:ln>
        </p:spPr>
        <p:txBody>
          <a:bodyPr wrap="square" lIns="91440" tIns="45720" rIns="91440" bIns="45720" anchor="ctr">
            <a:normAutofit/>
          </a:body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套利与套利组合</a:t>
            </a:r>
            <a:r>
              <a:rPr lang="zh-CN" altLang="en-US" sz="2800" dirty="0">
                <a:solidFill>
                  <a:schemeClr val="bg1"/>
                </a:solidFill>
                <a:latin typeface="微软雅黑" panose="020B0503020204020204" pitchFamily="34" charset="-122"/>
                <a:ea typeface="微软雅黑" panose="020B0503020204020204" pitchFamily="34" charset="-122"/>
              </a:rPr>
              <a:t> </a:t>
            </a:r>
          </a:p>
        </p:txBody>
      </p:sp>
      <p:sp>
        <p:nvSpPr>
          <p:cNvPr id="66562" name="文本占位符 1126402"/>
          <p:cNvSpPr>
            <a:spLocks noGrp="1"/>
          </p:cNvSpPr>
          <p:nvPr>
            <p:ph idx="1"/>
          </p:nvPr>
        </p:nvSpPr>
        <p:spPr>
          <a:xfrm>
            <a:off x="143569" y="1652951"/>
            <a:ext cx="3525048" cy="5121349"/>
          </a:xfrm>
          <a:noFill/>
          <a:ln w="9525">
            <a:solidFill>
              <a:schemeClr val="accent2"/>
            </a:solidFill>
            <a:prstDash val="dash"/>
          </a:ln>
        </p:spPr>
        <p:txBody>
          <a:bodyPr wrap="square" lIns="91440" tIns="45720" rIns="91440" bIns="45720" anchor="t">
            <a:noAutofit/>
          </a:bodyPr>
          <a:lstStyle/>
          <a:p>
            <a:pPr algn="just" eaLnBrk="1" hangingPunct="1">
              <a:lnSpc>
                <a:spcPct val="150000"/>
              </a:lnSpc>
              <a:buClr>
                <a:schemeClr val="tx1"/>
              </a:buClr>
              <a:buFont typeface="Wingdings" panose="05000000000000000000" pitchFamily="2" charset="2"/>
              <a:buChar char="n"/>
            </a:pPr>
            <a:r>
              <a:rPr lang="zh-CN" altLang="en-US" sz="2000" dirty="0">
                <a:solidFill>
                  <a:srgbClr val="FF0000"/>
                </a:solidFill>
                <a:latin typeface="微软雅黑" panose="020B0503020204020204" pitchFamily="34" charset="-122"/>
                <a:ea typeface="微软雅黑" panose="020B0503020204020204" pitchFamily="34" charset="-122"/>
              </a:rPr>
              <a:t>套利</a:t>
            </a:r>
            <a:r>
              <a:rPr lang="zh-CN" altLang="en-US" sz="2000" dirty="0">
                <a:latin typeface="微软雅黑" panose="020B0503020204020204" pitchFamily="34" charset="-122"/>
                <a:ea typeface="微软雅黑" panose="020B0503020204020204" pitchFamily="34" charset="-122"/>
              </a:rPr>
              <a:t>要同时做</a:t>
            </a:r>
            <a:r>
              <a:rPr lang="zh-CN" altLang="en-US" sz="2000" dirty="0">
                <a:solidFill>
                  <a:srgbClr val="FF0000"/>
                </a:solidFill>
                <a:latin typeface="微软雅黑" panose="020B0503020204020204" pitchFamily="34" charset="-122"/>
                <a:ea typeface="微软雅黑" panose="020B0503020204020204" pitchFamily="34" charset="-122"/>
              </a:rPr>
              <a:t>多和做</a:t>
            </a:r>
            <a:r>
              <a:rPr lang="zh-CN" altLang="en-US" sz="2000" dirty="0">
                <a:latin typeface="微软雅黑" panose="020B0503020204020204" pitchFamily="34" charset="-122"/>
                <a:ea typeface="微软雅黑" panose="020B0503020204020204" pitchFamily="34" charset="-122"/>
              </a:rPr>
              <a:t>空，即</a:t>
            </a:r>
            <a:r>
              <a:rPr lang="zh-CN" altLang="en-US" sz="2000" dirty="0">
                <a:solidFill>
                  <a:srgbClr val="FF0000"/>
                </a:solidFill>
                <a:latin typeface="微软雅黑" panose="020B0503020204020204" pitchFamily="34" charset="-122"/>
                <a:ea typeface="微软雅黑" panose="020B0503020204020204" pitchFamily="34" charset="-122"/>
              </a:rPr>
              <a:t>卖出</a:t>
            </a:r>
            <a:r>
              <a:rPr lang="zh-CN" altLang="en-US" sz="2000" dirty="0">
                <a:latin typeface="微软雅黑" panose="020B0503020204020204" pitchFamily="34" charset="-122"/>
                <a:ea typeface="微软雅黑" panose="020B0503020204020204" pitchFamily="34" charset="-122"/>
              </a:rPr>
              <a:t>价格被</a:t>
            </a:r>
            <a:r>
              <a:rPr lang="zh-CN" altLang="en-US" sz="2000" dirty="0">
                <a:solidFill>
                  <a:srgbClr val="FF0000"/>
                </a:solidFill>
                <a:latin typeface="微软雅黑" panose="020B0503020204020204" pitchFamily="34" charset="-122"/>
                <a:ea typeface="微软雅黑" panose="020B0503020204020204" pitchFamily="34" charset="-122"/>
              </a:rPr>
              <a:t>高估</a:t>
            </a:r>
            <a:r>
              <a:rPr lang="zh-CN" altLang="en-US" sz="2000" dirty="0">
                <a:latin typeface="微软雅黑" panose="020B0503020204020204" pitchFamily="34" charset="-122"/>
                <a:ea typeface="微软雅黑" panose="020B0503020204020204" pitchFamily="34" charset="-122"/>
              </a:rPr>
              <a:t>的证券，同时</a:t>
            </a:r>
            <a:r>
              <a:rPr lang="zh-CN" altLang="en-US" sz="2000" dirty="0">
                <a:solidFill>
                  <a:srgbClr val="FF0000"/>
                </a:solidFill>
                <a:latin typeface="微软雅黑" panose="020B0503020204020204" pitchFamily="34" charset="-122"/>
                <a:ea typeface="微软雅黑" panose="020B0503020204020204" pitchFamily="34" charset="-122"/>
              </a:rPr>
              <a:t>买进</a:t>
            </a:r>
            <a:r>
              <a:rPr lang="zh-CN" altLang="en-US" sz="2000" dirty="0">
                <a:latin typeface="微软雅黑" panose="020B0503020204020204" pitchFamily="34" charset="-122"/>
                <a:ea typeface="微软雅黑" panose="020B0503020204020204" pitchFamily="34" charset="-122"/>
              </a:rPr>
              <a:t>价格被</a:t>
            </a:r>
            <a:r>
              <a:rPr lang="zh-CN" altLang="en-US" sz="2000" dirty="0">
                <a:solidFill>
                  <a:srgbClr val="FF0000"/>
                </a:solidFill>
                <a:latin typeface="微软雅黑" panose="020B0503020204020204" pitchFamily="34" charset="-122"/>
                <a:ea typeface="微软雅黑" panose="020B0503020204020204" pitchFamily="34" charset="-122"/>
              </a:rPr>
              <a:t>低估</a:t>
            </a:r>
            <a:r>
              <a:rPr lang="zh-CN" altLang="en-US" sz="2000" dirty="0">
                <a:latin typeface="微软雅黑" panose="020B0503020204020204" pitchFamily="34" charset="-122"/>
                <a:ea typeface="微软雅黑" panose="020B0503020204020204" pitchFamily="34" charset="-122"/>
              </a:rPr>
              <a:t>的证券来获取</a:t>
            </a:r>
            <a:r>
              <a:rPr lang="zh-CN" altLang="en-US" sz="2000" dirty="0">
                <a:solidFill>
                  <a:srgbClr val="FF0000"/>
                </a:solidFill>
                <a:latin typeface="微软雅黑" panose="020B0503020204020204" pitchFamily="34" charset="-122"/>
                <a:ea typeface="微软雅黑" panose="020B0503020204020204" pitchFamily="34" charset="-122"/>
              </a:rPr>
              <a:t>无风险利润</a:t>
            </a:r>
            <a:r>
              <a:rPr lang="zh-CN" altLang="en-US" sz="2000" dirty="0">
                <a:latin typeface="微软雅黑" panose="020B0503020204020204" pitchFamily="34" charset="-122"/>
                <a:ea typeface="微软雅黑" panose="020B0503020204020204" pitchFamily="34" charset="-122"/>
              </a:rPr>
              <a:t>的行为。</a:t>
            </a:r>
          </a:p>
          <a:p>
            <a:pPr algn="just" eaLnBrk="1" hangingPunct="1">
              <a:lnSpc>
                <a:spcPct val="150000"/>
              </a:lnSpc>
              <a:buClr>
                <a:schemeClr val="tx1"/>
              </a:buClr>
              <a:buFont typeface="Wingdings" panose="05000000000000000000" pitchFamily="2" charset="2"/>
              <a:buChar char="n"/>
            </a:pPr>
            <a:r>
              <a:rPr lang="zh-CN" altLang="en-US" sz="2000" dirty="0">
                <a:solidFill>
                  <a:srgbClr val="FF0000"/>
                </a:solidFill>
                <a:latin typeface="微软雅黑" panose="020B0503020204020204" pitchFamily="34" charset="-122"/>
                <a:ea typeface="微软雅黑" panose="020B0503020204020204" pitchFamily="34" charset="-122"/>
              </a:rPr>
              <a:t>套利组合</a:t>
            </a:r>
            <a:r>
              <a:rPr lang="zh-CN" altLang="en-US" sz="2000" dirty="0">
                <a:latin typeface="微软雅黑" panose="020B0503020204020204" pitchFamily="34" charset="-122"/>
                <a:ea typeface="微软雅黑" panose="020B0503020204020204" pitchFamily="34" charset="-122"/>
              </a:rPr>
              <a:t>是指套利者可凭之</a:t>
            </a:r>
            <a:r>
              <a:rPr lang="zh-CN" altLang="en-US" sz="2000" dirty="0">
                <a:solidFill>
                  <a:srgbClr val="FF0000"/>
                </a:solidFill>
                <a:latin typeface="微软雅黑" panose="020B0503020204020204" pitchFamily="34" charset="-122"/>
                <a:ea typeface="微软雅黑" panose="020B0503020204020204" pitchFamily="34" charset="-122"/>
              </a:rPr>
              <a:t>获取无风险利润</a:t>
            </a:r>
            <a:r>
              <a:rPr lang="zh-CN" altLang="en-US" sz="2000" dirty="0">
                <a:latin typeface="微软雅黑" panose="020B0503020204020204" pitchFamily="34" charset="-122"/>
                <a:ea typeface="微软雅黑" panose="020B0503020204020204" pitchFamily="34" charset="-122"/>
              </a:rPr>
              <a:t>的一种证券组合。套利组合应符合三个条件：</a:t>
            </a:r>
            <a:r>
              <a:rPr lang="zh-CN" altLang="en-US" sz="2000" dirty="0">
                <a:solidFill>
                  <a:srgbClr val="FF0000"/>
                </a:solidFill>
                <a:latin typeface="微软雅黑" panose="020B0503020204020204" pitchFamily="34" charset="-122"/>
                <a:ea typeface="微软雅黑" panose="020B0503020204020204" pitchFamily="34" charset="-122"/>
              </a:rPr>
              <a:t>零</a:t>
            </a:r>
            <a:r>
              <a:rPr lang="zh-CN" altLang="en-US" sz="2000" dirty="0" smtClean="0">
                <a:solidFill>
                  <a:srgbClr val="FF0000"/>
                </a:solidFill>
                <a:latin typeface="微软雅黑" panose="020B0503020204020204" pitchFamily="34" charset="-122"/>
                <a:ea typeface="微软雅黑" panose="020B0503020204020204" pitchFamily="34" charset="-122"/>
              </a:rPr>
              <a:t>投资</a:t>
            </a:r>
            <a:r>
              <a:rPr lang="zh-CN" altLang="en-US" sz="1100" dirty="0" smtClean="0">
                <a:solidFill>
                  <a:srgbClr val="FF0000"/>
                </a:solidFill>
                <a:latin typeface="微软雅黑" panose="020B0503020204020204" pitchFamily="34" charset="-122"/>
                <a:ea typeface="微软雅黑" panose="020B0503020204020204" pitchFamily="34" charset="-122"/>
              </a:rPr>
              <a:t>（比例）</a:t>
            </a:r>
            <a:r>
              <a:rPr lang="zh-CN" altLang="en-US" sz="2000" dirty="0" smtClean="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零</a:t>
            </a:r>
            <a:r>
              <a:rPr lang="zh-CN" altLang="en-US" sz="2000" dirty="0" smtClean="0">
                <a:solidFill>
                  <a:srgbClr val="FF0000"/>
                </a:solidFill>
                <a:latin typeface="微软雅黑" panose="020B0503020204020204" pitchFamily="34" charset="-122"/>
                <a:ea typeface="微软雅黑" panose="020B0503020204020204" pitchFamily="34" charset="-122"/>
              </a:rPr>
              <a:t>风险</a:t>
            </a:r>
            <a:r>
              <a:rPr lang="zh-CN" altLang="en-US" sz="1100" dirty="0" smtClean="0">
                <a:solidFill>
                  <a:srgbClr val="FF0000"/>
                </a:solidFill>
                <a:latin typeface="微软雅黑" panose="020B0503020204020204" pitchFamily="34" charset="-122"/>
                <a:ea typeface="微软雅黑" panose="020B0503020204020204" pitchFamily="34" charset="-122"/>
              </a:rPr>
              <a:t>（敏感度）</a:t>
            </a:r>
            <a:r>
              <a:rPr lang="zh-CN" altLang="en-US" sz="2000" dirty="0" smtClean="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正</a:t>
            </a:r>
            <a:r>
              <a:rPr lang="zh-CN" altLang="en-US" sz="2000" dirty="0" smtClean="0">
                <a:solidFill>
                  <a:srgbClr val="FF0000"/>
                </a:solidFill>
                <a:latin typeface="微软雅黑" panose="020B0503020204020204" pitchFamily="34" charset="-122"/>
                <a:ea typeface="微软雅黑" panose="020B0503020204020204" pitchFamily="34" charset="-122"/>
              </a:rPr>
              <a:t>收益</a:t>
            </a:r>
            <a:r>
              <a:rPr lang="en-US" altLang="zh-CN" sz="1100" dirty="0">
                <a:solidFill>
                  <a:srgbClr val="FF0000"/>
                </a:solidFill>
                <a:latin typeface="微软雅黑" panose="020B0503020204020204" pitchFamily="34" charset="-122"/>
                <a:ea typeface="微软雅黑" panose="020B0503020204020204" pitchFamily="34" charset="-122"/>
              </a:rPr>
              <a:t>(</a:t>
            </a:r>
            <a:r>
              <a:rPr lang="zh-CN" altLang="en-US" sz="1100" dirty="0" smtClean="0">
                <a:solidFill>
                  <a:srgbClr val="FF0000"/>
                </a:solidFill>
                <a:latin typeface="微软雅黑" panose="020B0503020204020204" pitchFamily="34" charset="-122"/>
                <a:ea typeface="微软雅黑" panose="020B0503020204020204" pitchFamily="34" charset="-122"/>
              </a:rPr>
              <a:t>提升收益率</a:t>
            </a:r>
            <a:r>
              <a:rPr lang="en-US" altLang="zh-CN" sz="1100" dirty="0" smtClean="0">
                <a:solidFill>
                  <a:srgbClr val="FF0000"/>
                </a:solidFill>
                <a:latin typeface="微软雅黑" panose="020B0503020204020204" pitchFamily="34" charset="-122"/>
                <a:ea typeface="微软雅黑" panose="020B0503020204020204" pitchFamily="34" charset="-122"/>
              </a:rPr>
              <a:t>)</a:t>
            </a:r>
            <a:r>
              <a:rPr lang="zh-CN" altLang="en-US" sz="1100" dirty="0" smtClean="0">
                <a:solidFill>
                  <a:srgbClr val="FF0000"/>
                </a:solidFill>
                <a:latin typeface="微软雅黑" panose="020B0503020204020204" pitchFamily="34" charset="-122"/>
                <a:ea typeface="微软雅黑" panose="020B0503020204020204" pitchFamily="34" charset="-122"/>
              </a:rPr>
              <a:t>。 </a:t>
            </a:r>
            <a:endParaRPr lang="zh-CN" altLang="en-US" sz="1100" dirty="0">
              <a:solidFill>
                <a:srgbClr val="FF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D4F6BDE-59D1-4DC6-B5B2-2083C7556BA4}"/>
              </a:ext>
            </a:extLst>
          </p:cNvPr>
          <p:cNvSpPr txBox="1"/>
          <p:nvPr/>
        </p:nvSpPr>
        <p:spPr>
          <a:xfrm>
            <a:off x="3908977" y="361257"/>
            <a:ext cx="8147902" cy="1193596"/>
          </a:xfrm>
          <a:prstGeom prst="rect">
            <a:avLst/>
          </a:prstGeom>
          <a:noFill/>
        </p:spPr>
        <p:txBody>
          <a:bodyPr wrap="square" rtlCol="0">
            <a:spAutoFit/>
          </a:bodyPr>
          <a:lstStyle/>
          <a:p>
            <a:pPr>
              <a:lnSpc>
                <a:spcPct val="125000"/>
              </a:lnSpc>
            </a:pPr>
            <a:r>
              <a:rPr lang="en-US" altLang="zh-CN" sz="2000" b="1" dirty="0">
                <a:solidFill>
                  <a:prstClr val="black"/>
                </a:solidFill>
                <a:latin typeface="隶书" panose="02010509060101010101" pitchFamily="49" charset="-122"/>
                <a:ea typeface="隶书" panose="02010509060101010101" pitchFamily="49" charset="-122"/>
              </a:rPr>
              <a:t>【</a:t>
            </a:r>
            <a:r>
              <a:rPr lang="zh-CN" altLang="en-US" sz="2000" b="1" dirty="0">
                <a:solidFill>
                  <a:prstClr val="black"/>
                </a:solidFill>
                <a:latin typeface="隶书" panose="02010509060101010101" pitchFamily="49" charset="-122"/>
                <a:ea typeface="隶书" panose="02010509060101010101" pitchFamily="49" charset="-122"/>
              </a:rPr>
              <a:t>例题</a:t>
            </a:r>
            <a:r>
              <a:rPr lang="en-US" altLang="zh-CN" sz="2000" b="1" dirty="0">
                <a:solidFill>
                  <a:prstClr val="black"/>
                </a:solidFill>
                <a:latin typeface="隶书" panose="02010509060101010101" pitchFamily="49" charset="-122"/>
                <a:ea typeface="隶书" panose="02010509060101010101" pitchFamily="49" charset="-122"/>
              </a:rPr>
              <a:t>6-9】</a:t>
            </a:r>
            <a:r>
              <a:rPr lang="zh-CN" altLang="en-US" sz="2000" dirty="0">
                <a:solidFill>
                  <a:prstClr val="black"/>
                </a:solidFill>
                <a:latin typeface="隶书" panose="02010509060101010101" pitchFamily="49" charset="-122"/>
                <a:ea typeface="隶书" panose="02010509060101010101" pitchFamily="49" charset="-122"/>
              </a:rPr>
              <a:t>四只股票符合两个宏观经济因素和双因素模型，并具有如表</a:t>
            </a:r>
            <a:r>
              <a:rPr lang="en-US" altLang="zh-CN" sz="2000" dirty="0">
                <a:solidFill>
                  <a:prstClr val="black"/>
                </a:solidFill>
                <a:latin typeface="隶书" panose="02010509060101010101" pitchFamily="49" charset="-122"/>
                <a:ea typeface="隶书" panose="02010509060101010101" pitchFamily="49" charset="-122"/>
              </a:rPr>
              <a:t>6-7</a:t>
            </a:r>
            <a:r>
              <a:rPr lang="zh-CN" altLang="en-US" sz="2000" dirty="0">
                <a:solidFill>
                  <a:prstClr val="black"/>
                </a:solidFill>
                <a:latin typeface="隶书" panose="02010509060101010101" pitchFamily="49" charset="-122"/>
                <a:ea typeface="隶书" panose="02010509060101010101" pitchFamily="49" charset="-122"/>
              </a:rPr>
              <a:t>所示的预期收益率和敏感度。问：上述四只股票是否存在套利空间？应如何套利？</a:t>
            </a:r>
            <a:endParaRPr lang="en-US" altLang="zh-CN" sz="2000" dirty="0">
              <a:solidFill>
                <a:prstClr val="black"/>
              </a:solidFill>
              <a:latin typeface="隶书" panose="02010509060101010101" pitchFamily="49" charset="-122"/>
              <a:ea typeface="隶书" panose="02010509060101010101" pitchFamily="49" charset="-122"/>
            </a:endParaRPr>
          </a:p>
        </p:txBody>
      </p:sp>
      <p:graphicFrame>
        <p:nvGraphicFramePr>
          <p:cNvPr id="5" name="表格 5">
            <a:extLst>
              <a:ext uri="{FF2B5EF4-FFF2-40B4-BE49-F238E27FC236}">
                <a16:creationId xmlns:a16="http://schemas.microsoft.com/office/drawing/2014/main" id="{725EDC8F-1A2F-4AE9-869C-EB2FCEBE83CA}"/>
              </a:ext>
            </a:extLst>
          </p:cNvPr>
          <p:cNvGraphicFramePr>
            <a:graphicFrameLocks noGrp="1"/>
          </p:cNvGraphicFramePr>
          <p:nvPr>
            <p:extLst/>
          </p:nvPr>
        </p:nvGraphicFramePr>
        <p:xfrm>
          <a:off x="4059195" y="1648994"/>
          <a:ext cx="8014934" cy="1676400"/>
        </p:xfrm>
        <a:graphic>
          <a:graphicData uri="http://schemas.openxmlformats.org/drawingml/2006/table">
            <a:tbl>
              <a:tblPr firstRow="1" bandRow="1">
                <a:tableStyleId>{72833802-FEF1-4C79-8D5D-14CF1EAF98D9}</a:tableStyleId>
              </a:tblPr>
              <a:tblGrid>
                <a:gridCol w="1081698">
                  <a:extLst>
                    <a:ext uri="{9D8B030D-6E8A-4147-A177-3AD203B41FA5}">
                      <a16:colId xmlns:a16="http://schemas.microsoft.com/office/drawing/2014/main" val="1554018764"/>
                    </a:ext>
                  </a:extLst>
                </a:gridCol>
                <a:gridCol w="1412112">
                  <a:extLst>
                    <a:ext uri="{9D8B030D-6E8A-4147-A177-3AD203B41FA5}">
                      <a16:colId xmlns:a16="http://schemas.microsoft.com/office/drawing/2014/main" val="3181185488"/>
                    </a:ext>
                  </a:extLst>
                </a:gridCol>
                <a:gridCol w="2569579">
                  <a:extLst>
                    <a:ext uri="{9D8B030D-6E8A-4147-A177-3AD203B41FA5}">
                      <a16:colId xmlns:a16="http://schemas.microsoft.com/office/drawing/2014/main" val="708567444"/>
                    </a:ext>
                  </a:extLst>
                </a:gridCol>
                <a:gridCol w="2951545">
                  <a:extLst>
                    <a:ext uri="{9D8B030D-6E8A-4147-A177-3AD203B41FA5}">
                      <a16:colId xmlns:a16="http://schemas.microsoft.com/office/drawing/2014/main" val="1166959187"/>
                    </a:ext>
                  </a:extLst>
                </a:gridCol>
              </a:tblGrid>
              <a:tr h="0">
                <a:tc>
                  <a:txBody>
                    <a:bodyPr/>
                    <a:lstStyle/>
                    <a:p>
                      <a:pPr algn="ctr"/>
                      <a:r>
                        <a:rPr lang="zh-CN" altLang="en-US" sz="1600" dirty="0"/>
                        <a:t>证券品种</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zh-CN" altLang="en-US" sz="1600" dirty="0"/>
                        <a:t>预期收益率</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zh-CN" altLang="en-US" sz="1600" dirty="0"/>
                        <a:t>对宏观经济因素</a:t>
                      </a:r>
                      <a:r>
                        <a:rPr lang="en-US" altLang="zh-CN" sz="1600" dirty="0"/>
                        <a:t>1</a:t>
                      </a:r>
                      <a:r>
                        <a:rPr lang="zh-CN" altLang="en-US" sz="1600" dirty="0"/>
                        <a:t>的敏感度</a:t>
                      </a:r>
                      <a:endParaRPr lang="zh-CN" altLang="en-US" sz="1600" dirty="0">
                        <a:latin typeface="隶书" panose="02010509060101010101" pitchFamily="49" charset="-122"/>
                        <a:ea typeface="隶书" panose="02010509060101010101" pitchFamily="49"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600" dirty="0"/>
                        <a:t>对宏观经济因素</a:t>
                      </a:r>
                      <a:r>
                        <a:rPr lang="en-US" altLang="zh-CN" sz="1600" dirty="0"/>
                        <a:t>2</a:t>
                      </a:r>
                      <a:r>
                        <a:rPr lang="zh-CN" altLang="en-US" sz="1600" dirty="0"/>
                        <a:t>的敏感度</a:t>
                      </a:r>
                      <a:endParaRPr lang="zh-CN" altLang="en-US" sz="1600" dirty="0">
                        <a:latin typeface="隶书" panose="02010509060101010101" pitchFamily="49" charset="-122"/>
                        <a:ea typeface="隶书" panose="02010509060101010101" pitchFamily="49" charset="-122"/>
                      </a:endParaRPr>
                    </a:p>
                  </a:txBody>
                  <a:tcPr anchor="ctr"/>
                </a:tc>
                <a:extLst>
                  <a:ext uri="{0D108BD9-81ED-4DB2-BD59-A6C34878D82A}">
                    <a16:rowId xmlns:a16="http://schemas.microsoft.com/office/drawing/2014/main" val="2343521612"/>
                  </a:ext>
                </a:extLst>
              </a:tr>
              <a:tr h="0">
                <a:tc>
                  <a:txBody>
                    <a:bodyPr/>
                    <a:lstStyle/>
                    <a:p>
                      <a:pPr algn="ctr"/>
                      <a:r>
                        <a:rPr lang="zh-CN" altLang="en-US" sz="1600" dirty="0"/>
                        <a:t>股票</a:t>
                      </a:r>
                      <a:r>
                        <a:rPr lang="en-US" altLang="zh-CN" sz="1600" dirty="0"/>
                        <a:t>1</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15%</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0.9</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2.0</a:t>
                      </a:r>
                      <a:endParaRPr lang="zh-CN" altLang="en-US" sz="1600" dirty="0">
                        <a:latin typeface="隶书" panose="02010509060101010101" pitchFamily="49" charset="-122"/>
                        <a:ea typeface="隶书" panose="02010509060101010101" pitchFamily="49" charset="-122"/>
                      </a:endParaRPr>
                    </a:p>
                  </a:txBody>
                  <a:tcPr anchor="ctr"/>
                </a:tc>
                <a:extLst>
                  <a:ext uri="{0D108BD9-81ED-4DB2-BD59-A6C34878D82A}">
                    <a16:rowId xmlns:a16="http://schemas.microsoft.com/office/drawing/2014/main" val="4235208161"/>
                  </a:ext>
                </a:extLst>
              </a:tr>
              <a:tr h="0">
                <a:tc>
                  <a:txBody>
                    <a:bodyPr/>
                    <a:lstStyle/>
                    <a:p>
                      <a:pPr algn="ctr"/>
                      <a:r>
                        <a:rPr lang="zh-CN" altLang="en-US" sz="1600" dirty="0"/>
                        <a:t>股票</a:t>
                      </a:r>
                      <a:r>
                        <a:rPr lang="en-US" altLang="zh-CN" sz="1600" dirty="0"/>
                        <a:t>2</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21%</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3.0</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1.5</a:t>
                      </a:r>
                      <a:endParaRPr lang="zh-CN" altLang="en-US" sz="1600" dirty="0">
                        <a:latin typeface="隶书" panose="02010509060101010101" pitchFamily="49" charset="-122"/>
                        <a:ea typeface="隶书" panose="02010509060101010101" pitchFamily="49" charset="-122"/>
                      </a:endParaRPr>
                    </a:p>
                  </a:txBody>
                  <a:tcPr anchor="ctr"/>
                </a:tc>
                <a:extLst>
                  <a:ext uri="{0D108BD9-81ED-4DB2-BD59-A6C34878D82A}">
                    <a16:rowId xmlns:a16="http://schemas.microsoft.com/office/drawing/2014/main" val="2118480054"/>
                  </a:ext>
                </a:extLst>
              </a:tr>
              <a:tr h="0">
                <a:tc>
                  <a:txBody>
                    <a:bodyPr/>
                    <a:lstStyle/>
                    <a:p>
                      <a:pPr algn="ctr"/>
                      <a:r>
                        <a:rPr lang="zh-CN" altLang="en-US" sz="1600" dirty="0"/>
                        <a:t>股票</a:t>
                      </a:r>
                      <a:r>
                        <a:rPr lang="en-US" altLang="zh-CN" sz="1600" dirty="0"/>
                        <a:t>3</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12%</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1.8</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0.7</a:t>
                      </a:r>
                      <a:endParaRPr lang="zh-CN" altLang="en-US" sz="1600" dirty="0">
                        <a:latin typeface="隶书" panose="02010509060101010101" pitchFamily="49" charset="-122"/>
                        <a:ea typeface="隶书" panose="02010509060101010101" pitchFamily="49" charset="-122"/>
                      </a:endParaRPr>
                    </a:p>
                  </a:txBody>
                  <a:tcPr anchor="ctr"/>
                </a:tc>
                <a:extLst>
                  <a:ext uri="{0D108BD9-81ED-4DB2-BD59-A6C34878D82A}">
                    <a16:rowId xmlns:a16="http://schemas.microsoft.com/office/drawing/2014/main" val="3089116176"/>
                  </a:ext>
                </a:extLst>
              </a:tr>
              <a:tr h="0">
                <a:tc>
                  <a:txBody>
                    <a:bodyPr/>
                    <a:lstStyle/>
                    <a:p>
                      <a:pPr algn="ctr"/>
                      <a:r>
                        <a:rPr lang="zh-CN" altLang="en-US" sz="1600" dirty="0"/>
                        <a:t>股票</a:t>
                      </a:r>
                      <a:r>
                        <a:rPr lang="en-US" altLang="zh-CN" sz="1600" dirty="0"/>
                        <a:t>4</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8%</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2.0</a:t>
                      </a:r>
                      <a:endParaRPr lang="zh-CN" altLang="en-US" sz="1600" dirty="0">
                        <a:latin typeface="隶书" panose="02010509060101010101" pitchFamily="49" charset="-122"/>
                        <a:ea typeface="隶书" panose="02010509060101010101" pitchFamily="49" charset="-122"/>
                      </a:endParaRPr>
                    </a:p>
                  </a:txBody>
                  <a:tcPr anchor="ctr"/>
                </a:tc>
                <a:tc>
                  <a:txBody>
                    <a:bodyPr/>
                    <a:lstStyle/>
                    <a:p>
                      <a:pPr algn="ctr"/>
                      <a:r>
                        <a:rPr lang="en-US" altLang="zh-CN" sz="1600" dirty="0"/>
                        <a:t>3.2</a:t>
                      </a:r>
                      <a:endParaRPr lang="zh-CN" altLang="en-US" sz="1600" dirty="0">
                        <a:latin typeface="隶书" panose="02010509060101010101" pitchFamily="49" charset="-122"/>
                        <a:ea typeface="隶书" panose="02010509060101010101" pitchFamily="49" charset="-122"/>
                      </a:endParaRPr>
                    </a:p>
                  </a:txBody>
                  <a:tcPr anchor="ctr"/>
                </a:tc>
                <a:extLst>
                  <a:ext uri="{0D108BD9-81ED-4DB2-BD59-A6C34878D82A}">
                    <a16:rowId xmlns:a16="http://schemas.microsoft.com/office/drawing/2014/main" val="4151872245"/>
                  </a:ext>
                </a:extLst>
              </a:tr>
            </a:tbl>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5A3B6D5-B224-45F6-BE1C-E5FF59D86CEC}"/>
                  </a:ext>
                </a:extLst>
              </p:cNvPr>
              <p:cNvSpPr txBox="1"/>
              <p:nvPr/>
            </p:nvSpPr>
            <p:spPr>
              <a:xfrm>
                <a:off x="3966852" y="3419536"/>
                <a:ext cx="8233458" cy="3354765"/>
              </a:xfrm>
              <a:prstGeom prst="rect">
                <a:avLst/>
              </a:prstGeom>
              <a:noFill/>
            </p:spPr>
            <p:txBody>
              <a:bodyPr wrap="square" rtlCol="0">
                <a:spAutoFit/>
              </a:bodyPr>
              <a:lstStyle/>
              <a:p>
                <a:pPr>
                  <a:spcAft>
                    <a:spcPts val="600"/>
                  </a:spcAft>
                </a:pPr>
                <a:r>
                  <a:rPr lang="zh-CN" altLang="en-US" sz="1600" dirty="0">
                    <a:solidFill>
                      <a:prstClr val="black"/>
                    </a:solidFill>
                    <a:latin typeface="隶书" panose="02010509060101010101" pitchFamily="49" charset="-122"/>
                    <a:ea typeface="隶书" panose="02010509060101010101" pitchFamily="49" charset="-122"/>
                  </a:rPr>
                  <a:t>答：将有关数据代入公式（</a:t>
                </a:r>
                <a:r>
                  <a:rPr lang="en-US" altLang="zh-CN" sz="1600" dirty="0">
                    <a:solidFill>
                      <a:prstClr val="black"/>
                    </a:solidFill>
                    <a:latin typeface="隶书" panose="02010509060101010101" pitchFamily="49" charset="-122"/>
                    <a:ea typeface="隶书" panose="02010509060101010101" pitchFamily="49" charset="-122"/>
                  </a:rPr>
                  <a:t>6-17</a:t>
                </a:r>
                <a:r>
                  <a:rPr lang="zh-CN" altLang="en-US" sz="1600" dirty="0">
                    <a:solidFill>
                      <a:prstClr val="black"/>
                    </a:solidFill>
                    <a:latin typeface="隶书" panose="02010509060101010101" pitchFamily="49" charset="-122"/>
                    <a:ea typeface="隶书" panose="02010509060101010101" pitchFamily="49" charset="-122"/>
                  </a:rPr>
                  <a:t>）、公式（</a:t>
                </a:r>
                <a:r>
                  <a:rPr lang="en-US" altLang="zh-CN" sz="1600" dirty="0">
                    <a:solidFill>
                      <a:prstClr val="black"/>
                    </a:solidFill>
                    <a:latin typeface="隶书" panose="02010509060101010101" pitchFamily="49" charset="-122"/>
                    <a:ea typeface="隶书" panose="02010509060101010101" pitchFamily="49" charset="-122"/>
                  </a:rPr>
                  <a:t>6-18</a:t>
                </a:r>
                <a:r>
                  <a:rPr lang="zh-CN" altLang="en-US" sz="1600" dirty="0">
                    <a:solidFill>
                      <a:prstClr val="black"/>
                    </a:solidFill>
                    <a:latin typeface="隶书" panose="02010509060101010101" pitchFamily="49" charset="-122"/>
                    <a:ea typeface="隶书" panose="02010509060101010101" pitchFamily="49" charset="-122"/>
                  </a:rPr>
                  <a:t>）和公式（</a:t>
                </a:r>
                <a:r>
                  <a:rPr lang="en-US" altLang="zh-CN" sz="1600" dirty="0">
                    <a:solidFill>
                      <a:prstClr val="black"/>
                    </a:solidFill>
                    <a:latin typeface="隶书" panose="02010509060101010101" pitchFamily="49" charset="-122"/>
                    <a:ea typeface="隶书" panose="02010509060101010101" pitchFamily="49" charset="-122"/>
                  </a:rPr>
                  <a:t>6-19</a:t>
                </a:r>
                <a:r>
                  <a:rPr lang="zh-CN" altLang="en-US" sz="1600" dirty="0">
                    <a:solidFill>
                      <a:prstClr val="black"/>
                    </a:solidFill>
                    <a:latin typeface="隶书" panose="02010509060101010101" pitchFamily="49" charset="-122"/>
                    <a:ea typeface="隶书" panose="02010509060101010101" pitchFamily="49" charset="-122"/>
                  </a:rPr>
                  <a:t>），可以得到下列方程组：</a:t>
                </a:r>
                <a:endParaRPr lang="en-US" altLang="zh-CN" sz="1600" dirty="0">
                  <a:solidFill>
                    <a:prstClr val="black"/>
                  </a:solidFill>
                  <a:latin typeface="隶书" panose="02010509060101010101" pitchFamily="49" charset="-122"/>
                  <a:ea typeface="隶书" panose="02010509060101010101" pitchFamily="49" charset="-122"/>
                </a:endParaRPr>
              </a:p>
              <a:p>
                <a:r>
                  <a:rPr lang="en-US" altLang="zh-CN" sz="1600" dirty="0">
                    <a:solidFill>
                      <a:prstClr val="black"/>
                    </a:solidFill>
                    <a:latin typeface="隶书" panose="02010509060101010101" pitchFamily="49" charset="-122"/>
                    <a:ea typeface="隶书" panose="02010509060101010101" pitchFamily="49" charset="-122"/>
                  </a:rPr>
                  <a:t> </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1</m:t>
                        </m:r>
                      </m:sub>
                    </m:sSub>
                    <m:r>
                      <a:rPr lang="en-US" altLang="zh-CN" sz="1600" i="1">
                        <a:solidFill>
                          <a:prstClr val="black"/>
                        </a:solidFill>
                        <a:latin typeface="Cambria Math" panose="02040503050406030204" pitchFamily="18" charset="0"/>
                      </a:rPr>
                      <m:t> </m:t>
                    </m:r>
                  </m:oMath>
                </a14:m>
                <a:r>
                  <a:rPr lang="en-US" altLang="zh-CN" sz="1600" dirty="0">
                    <a:solidFill>
                      <a:prstClr val="black"/>
                    </a:solidFill>
                    <a:latin typeface="隶书" panose="02010509060101010101" pitchFamily="49" charset="-122"/>
                    <a:ea typeface="隶书" panose="02010509060101010101" pitchFamily="49" charset="-122"/>
                  </a:rPr>
                  <a:t>+ </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2</m:t>
                        </m:r>
                      </m:sub>
                    </m:sSub>
                    <m:r>
                      <a:rPr lang="en-US" altLang="zh-CN" sz="1600" i="1">
                        <a:solidFill>
                          <a:prstClr val="black"/>
                        </a:solidFill>
                        <a:latin typeface="Cambria Math" panose="02040503050406030204" pitchFamily="18" charset="0"/>
                      </a:rPr>
                      <m:t> </m:t>
                    </m:r>
                  </m:oMath>
                </a14:m>
                <a:r>
                  <a:rPr lang="en-US" altLang="zh-CN" sz="1600" dirty="0">
                    <a:solidFill>
                      <a:prstClr val="black"/>
                    </a:solidFill>
                    <a:latin typeface="隶书" panose="02010509060101010101" pitchFamily="49" charset="-122"/>
                    <a:ea typeface="隶书" panose="02010509060101010101" pitchFamily="49" charset="-122"/>
                  </a:rPr>
                  <a:t>+ </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3</m:t>
                        </m:r>
                      </m:sub>
                    </m:sSub>
                    <m:r>
                      <a:rPr lang="en-US" altLang="zh-CN" sz="1600" i="1">
                        <a:solidFill>
                          <a:prstClr val="black"/>
                        </a:solidFill>
                        <a:latin typeface="Cambria Math" panose="02040503050406030204" pitchFamily="18" charset="0"/>
                      </a:rPr>
                      <m:t> </m:t>
                    </m:r>
                  </m:oMath>
                </a14:m>
                <a:r>
                  <a:rPr lang="en-US" altLang="zh-CN" sz="1600" dirty="0">
                    <a:solidFill>
                      <a:prstClr val="black"/>
                    </a:solidFill>
                    <a:latin typeface="隶书" panose="02010509060101010101" pitchFamily="49" charset="-122"/>
                    <a:ea typeface="隶书" panose="02010509060101010101" pitchFamily="49" charset="-122"/>
                  </a:rPr>
                  <a:t>+ </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4</m:t>
                        </m:r>
                      </m:sub>
                    </m:sSub>
                    <m:r>
                      <a:rPr lang="en-US" altLang="zh-CN" sz="1600" i="1">
                        <a:solidFill>
                          <a:prstClr val="black"/>
                        </a:solidFill>
                        <a:latin typeface="Cambria Math" panose="02040503050406030204" pitchFamily="18" charset="0"/>
                      </a:rPr>
                      <m:t> </m:t>
                    </m:r>
                  </m:oMath>
                </a14:m>
                <a:r>
                  <a:rPr lang="en-US" altLang="zh-CN" sz="1600" dirty="0">
                    <a:solidFill>
                      <a:prstClr val="black"/>
                    </a:solidFill>
                    <a:latin typeface="隶书" panose="02010509060101010101" pitchFamily="49" charset="-122"/>
                    <a:ea typeface="隶书" panose="02010509060101010101" pitchFamily="49" charset="-122"/>
                  </a:rPr>
                  <a:t>=0</a:t>
                </a:r>
              </a:p>
              <a:p>
                <a:r>
                  <a:rPr lang="en-US" altLang="zh-CN" sz="1600" dirty="0">
                    <a:solidFill>
                      <a:prstClr val="black"/>
                    </a:solidFill>
                    <a:latin typeface="隶书" panose="02010509060101010101" pitchFamily="49" charset="-122"/>
                    <a:ea typeface="隶书" panose="02010509060101010101" pitchFamily="49" charset="-122"/>
                  </a:rPr>
                  <a:t> 0.9</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1</m:t>
                        </m:r>
                      </m:sub>
                    </m:sSub>
                  </m:oMath>
                </a14:m>
                <a:r>
                  <a:rPr lang="en-US" altLang="zh-CN" sz="1600" dirty="0">
                    <a:solidFill>
                      <a:prstClr val="black"/>
                    </a:solidFill>
                    <a:latin typeface="隶书" panose="02010509060101010101" pitchFamily="49" charset="-122"/>
                    <a:ea typeface="隶书" panose="02010509060101010101" pitchFamily="49" charset="-122"/>
                  </a:rPr>
                  <a:t>+3</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2</m:t>
                        </m:r>
                      </m:sub>
                    </m:sSub>
                  </m:oMath>
                </a14:m>
                <a:r>
                  <a:rPr lang="en-US" altLang="zh-CN" sz="1600" dirty="0">
                    <a:solidFill>
                      <a:prstClr val="black"/>
                    </a:solidFill>
                    <a:latin typeface="隶书" panose="02010509060101010101" pitchFamily="49" charset="-122"/>
                    <a:ea typeface="隶书" panose="02010509060101010101" pitchFamily="49" charset="-122"/>
                  </a:rPr>
                  <a:t>+1.8</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3</m:t>
                        </m:r>
                      </m:sub>
                    </m:sSub>
                  </m:oMath>
                </a14:m>
                <a:r>
                  <a:rPr lang="en-US" altLang="zh-CN" sz="1600" dirty="0">
                    <a:solidFill>
                      <a:prstClr val="black"/>
                    </a:solidFill>
                    <a:latin typeface="隶书" panose="02010509060101010101" pitchFamily="49" charset="-122"/>
                    <a:ea typeface="隶书" panose="02010509060101010101" pitchFamily="49" charset="-122"/>
                  </a:rPr>
                  <a:t>+2</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4</m:t>
                        </m:r>
                      </m:sub>
                    </m:sSub>
                    <m:r>
                      <a:rPr lang="en-US" altLang="zh-CN" sz="1600" i="1">
                        <a:solidFill>
                          <a:prstClr val="black"/>
                        </a:solidFill>
                        <a:latin typeface="Cambria Math" panose="02040503050406030204" pitchFamily="18" charset="0"/>
                      </a:rPr>
                      <m:t> </m:t>
                    </m:r>
                  </m:oMath>
                </a14:m>
                <a:r>
                  <a:rPr lang="en-US" altLang="zh-CN" sz="1600" dirty="0">
                    <a:solidFill>
                      <a:prstClr val="black"/>
                    </a:solidFill>
                    <a:latin typeface="隶书" panose="02010509060101010101" pitchFamily="49" charset="-122"/>
                    <a:ea typeface="隶书" panose="02010509060101010101" pitchFamily="49" charset="-122"/>
                  </a:rPr>
                  <a:t>=0</a:t>
                </a:r>
              </a:p>
              <a:p>
                <a:r>
                  <a:rPr lang="en-US" altLang="zh-CN" sz="1600" dirty="0">
                    <a:solidFill>
                      <a:prstClr val="black"/>
                    </a:solidFill>
                    <a:latin typeface="隶书" panose="02010509060101010101" pitchFamily="49" charset="-122"/>
                    <a:ea typeface="隶书" panose="02010509060101010101" pitchFamily="49" charset="-122"/>
                  </a:rPr>
                  <a:t> 2</a:t>
                </a:r>
                <a14:m>
                  <m:oMath xmlns:m="http://schemas.openxmlformats.org/officeDocument/2006/math">
                    <m:sSub>
                      <m:sSubPr>
                        <m:ctrlPr>
                          <a:rPr lang="en-US" altLang="zh-CN" sz="1600" i="1" dirty="0" smtClean="0">
                            <a:solidFill>
                              <a:prstClr val="black"/>
                            </a:solidFill>
                            <a:latin typeface="Cambria Math" panose="02040503050406030204" pitchFamily="18" charset="0"/>
                          </a:rPr>
                        </m:ctrlPr>
                      </m:sSubPr>
                      <m:e>
                        <m:r>
                          <a:rPr lang="en-US" altLang="zh-CN" sz="1600" i="1" dirty="0">
                            <a:solidFill>
                              <a:prstClr val="black"/>
                            </a:solidFill>
                            <a:latin typeface="Cambria Math" panose="02040503050406030204" pitchFamily="18" charset="0"/>
                          </a:rPr>
                          <m:t>𝑊</m:t>
                        </m:r>
                      </m:e>
                      <m:sub>
                        <m:r>
                          <a:rPr lang="en-US" altLang="zh-CN" sz="1600" i="1" dirty="0" smtClean="0">
                            <a:solidFill>
                              <a:prstClr val="black"/>
                            </a:solidFill>
                            <a:latin typeface="Cambria Math" panose="02040503050406030204" pitchFamily="18" charset="0"/>
                          </a:rPr>
                          <m:t>1</m:t>
                        </m:r>
                      </m:sub>
                    </m:sSub>
                  </m:oMath>
                </a14:m>
                <a:r>
                  <a:rPr lang="en-US" altLang="zh-CN" sz="1600" dirty="0">
                    <a:solidFill>
                      <a:prstClr val="black"/>
                    </a:solidFill>
                    <a:latin typeface="隶书" panose="02010509060101010101" pitchFamily="49" charset="-122"/>
                    <a:ea typeface="隶书" panose="02010509060101010101" pitchFamily="49" charset="-122"/>
                  </a:rPr>
                  <a:t>+1.5</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2</m:t>
                        </m:r>
                      </m:sub>
                    </m:sSub>
                  </m:oMath>
                </a14:m>
                <a:r>
                  <a:rPr lang="en-US" altLang="zh-CN" sz="1600" dirty="0">
                    <a:solidFill>
                      <a:prstClr val="black"/>
                    </a:solidFill>
                    <a:latin typeface="隶书" panose="02010509060101010101" pitchFamily="49" charset="-122"/>
                    <a:ea typeface="隶书" panose="02010509060101010101" pitchFamily="49" charset="-122"/>
                  </a:rPr>
                  <a:t>+0.7</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3</m:t>
                        </m:r>
                      </m:sub>
                    </m:sSub>
                    <m:r>
                      <a:rPr lang="en-US" altLang="zh-CN" sz="1600" i="1">
                        <a:solidFill>
                          <a:prstClr val="black"/>
                        </a:solidFill>
                        <a:latin typeface="Cambria Math" panose="02040503050406030204" pitchFamily="18" charset="0"/>
                      </a:rPr>
                      <m:t> </m:t>
                    </m:r>
                  </m:oMath>
                </a14:m>
                <a:r>
                  <a:rPr lang="en-US" altLang="zh-CN" sz="1600" dirty="0">
                    <a:solidFill>
                      <a:prstClr val="black"/>
                    </a:solidFill>
                    <a:latin typeface="隶书" panose="02010509060101010101" pitchFamily="49" charset="-122"/>
                    <a:ea typeface="隶书" panose="02010509060101010101" pitchFamily="49" charset="-122"/>
                  </a:rPr>
                  <a:t>+3.2</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4</m:t>
                        </m:r>
                      </m:sub>
                    </m:sSub>
                  </m:oMath>
                </a14:m>
                <a:r>
                  <a:rPr lang="en-US" altLang="zh-CN" sz="1600" dirty="0">
                    <a:solidFill>
                      <a:prstClr val="black"/>
                    </a:solidFill>
                    <a:latin typeface="隶书" panose="02010509060101010101" pitchFamily="49" charset="-122"/>
                    <a:ea typeface="隶书" panose="02010509060101010101" pitchFamily="49" charset="-122"/>
                  </a:rPr>
                  <a:t>=0</a:t>
                </a:r>
              </a:p>
              <a:p>
                <a:pPr>
                  <a:spcBef>
                    <a:spcPts val="600"/>
                  </a:spcBef>
                </a:pPr>
                <a:r>
                  <a:rPr lang="zh-CN" altLang="en-US" sz="1600" dirty="0">
                    <a:solidFill>
                      <a:prstClr val="black"/>
                    </a:solidFill>
                    <a:latin typeface="隶书" panose="02010509060101010101" pitchFamily="49" charset="-122"/>
                    <a:ea typeface="隶书" panose="02010509060101010101" pitchFamily="49" charset="-122"/>
                  </a:rPr>
                  <a:t>上述方程组有无穷多解。</a:t>
                </a:r>
                <a:endParaRPr lang="en-US" altLang="zh-CN" sz="1600" dirty="0">
                  <a:solidFill>
                    <a:prstClr val="black"/>
                  </a:solidFill>
                  <a:latin typeface="隶书" panose="02010509060101010101" pitchFamily="49" charset="-122"/>
                  <a:ea typeface="隶书" panose="02010509060101010101" pitchFamily="49" charset="-122"/>
                </a:endParaRPr>
              </a:p>
              <a:p>
                <a:pPr>
                  <a:spcBef>
                    <a:spcPts val="600"/>
                  </a:spcBef>
                </a:pPr>
                <a:r>
                  <a:rPr lang="zh-CN" altLang="en-US" sz="1600" dirty="0">
                    <a:solidFill>
                      <a:prstClr val="black"/>
                    </a:solidFill>
                    <a:latin typeface="隶书" panose="02010509060101010101" pitchFamily="49" charset="-122"/>
                    <a:ea typeface="隶书" panose="02010509060101010101" pitchFamily="49" charset="-122"/>
                  </a:rPr>
                  <a:t>设</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1</m:t>
                        </m:r>
                      </m:sub>
                    </m:sSub>
                  </m:oMath>
                </a14:m>
                <a:r>
                  <a:rPr lang="en-US" altLang="zh-CN" sz="1600" dirty="0">
                    <a:solidFill>
                      <a:prstClr val="black"/>
                    </a:solidFill>
                    <a:latin typeface="隶书" panose="02010509060101010101" pitchFamily="49" charset="-122"/>
                    <a:ea typeface="隶书" panose="02010509060101010101" pitchFamily="49" charset="-122"/>
                  </a:rPr>
                  <a:t>=K</a:t>
                </a:r>
                <a:r>
                  <a:rPr lang="zh-CN" altLang="en-US" sz="1600" dirty="0">
                    <a:solidFill>
                      <a:prstClr val="black"/>
                    </a:solidFill>
                    <a:latin typeface="隶书" panose="02010509060101010101" pitchFamily="49" charset="-122"/>
                    <a:ea typeface="隶书" panose="02010509060101010101" pitchFamily="49" charset="-122"/>
                  </a:rPr>
                  <a:t>（常数），可解得：</a:t>
                </a:r>
                <a:r>
                  <a:rPr lang="en-US" altLang="zh-CN" sz="1600" dirty="0">
                    <a:solidFill>
                      <a:prstClr val="black"/>
                    </a:solidFill>
                    <a:latin typeface="隶书" panose="02010509060101010101" pitchFamily="49" charset="-122"/>
                    <a:ea typeface="隶书" panose="02010509060101010101" pitchFamily="49" charset="-122"/>
                  </a:rPr>
                  <a:t> </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2</m:t>
                        </m:r>
                      </m:sub>
                    </m:sSub>
                  </m:oMath>
                </a14:m>
                <a:r>
                  <a:rPr lang="zh-CN" altLang="en-US" sz="1600" dirty="0">
                    <a:solidFill>
                      <a:prstClr val="black"/>
                    </a:solidFill>
                    <a:latin typeface="隶书" panose="02010509060101010101" pitchFamily="49" charset="-122"/>
                    <a:ea typeface="隶书" panose="02010509060101010101" pitchFamily="49" charset="-122"/>
                  </a:rPr>
                  <a:t>≈</a:t>
                </a:r>
                <a:r>
                  <a:rPr lang="en-US" altLang="zh-CN" sz="1600" dirty="0">
                    <a:solidFill>
                      <a:prstClr val="black"/>
                    </a:solidFill>
                    <a:latin typeface="隶书" panose="02010509060101010101" pitchFamily="49" charset="-122"/>
                    <a:ea typeface="隶书" panose="02010509060101010101" pitchFamily="49" charset="-122"/>
                  </a:rPr>
                  <a:t>0.88K</a:t>
                </a:r>
                <a:r>
                  <a:rPr lang="zh-CN" altLang="en-US" sz="1600" dirty="0">
                    <a:solidFill>
                      <a:prstClr val="black"/>
                    </a:solidFill>
                    <a:latin typeface="隶书" panose="02010509060101010101" pitchFamily="49" charset="-122"/>
                    <a:ea typeface="隶书" panose="02010509060101010101" pitchFamily="49" charset="-122"/>
                  </a:rPr>
                  <a:t>，</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3</m:t>
                        </m:r>
                      </m:sub>
                    </m:sSub>
                  </m:oMath>
                </a14:m>
                <a:r>
                  <a:rPr lang="zh-CN" altLang="en-US" sz="1600" dirty="0">
                    <a:solidFill>
                      <a:prstClr val="black"/>
                    </a:solidFill>
                    <a:latin typeface="隶书" panose="02010509060101010101" pitchFamily="49" charset="-122"/>
                    <a:ea typeface="隶书" panose="02010509060101010101" pitchFamily="49" charset="-122"/>
                  </a:rPr>
                  <a:t>≈</a:t>
                </a:r>
                <a:r>
                  <a:rPr lang="en-US" altLang="zh-CN" sz="1600" dirty="0">
                    <a:solidFill>
                      <a:prstClr val="black"/>
                    </a:solidFill>
                    <a:latin typeface="隶书" panose="02010509060101010101" pitchFamily="49" charset="-122"/>
                    <a:ea typeface="隶书" panose="02010509060101010101" pitchFamily="49" charset="-122"/>
                  </a:rPr>
                  <a:t>-1.09K</a:t>
                </a:r>
                <a:r>
                  <a:rPr lang="zh-CN" altLang="en-US" sz="1600" dirty="0">
                    <a:solidFill>
                      <a:prstClr val="black"/>
                    </a:solidFill>
                    <a:latin typeface="隶书" panose="02010509060101010101" pitchFamily="49" charset="-122"/>
                    <a:ea typeface="隶书" panose="02010509060101010101" pitchFamily="49" charset="-122"/>
                  </a:rPr>
                  <a:t>，</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4</m:t>
                        </m:r>
                      </m:sub>
                    </m:sSub>
                  </m:oMath>
                </a14:m>
                <a:r>
                  <a:rPr lang="zh-CN" altLang="en-US" sz="1600" dirty="0">
                    <a:solidFill>
                      <a:prstClr val="black"/>
                    </a:solidFill>
                    <a:latin typeface="隶书" panose="02010509060101010101" pitchFamily="49" charset="-122"/>
                    <a:ea typeface="隶书" panose="02010509060101010101" pitchFamily="49" charset="-122"/>
                  </a:rPr>
                  <a:t>≈</a:t>
                </a:r>
                <a:r>
                  <a:rPr lang="en-US" altLang="zh-CN" sz="1600" dirty="0">
                    <a:solidFill>
                      <a:prstClr val="black"/>
                    </a:solidFill>
                    <a:latin typeface="隶书" panose="02010509060101010101" pitchFamily="49" charset="-122"/>
                    <a:ea typeface="隶书" panose="02010509060101010101" pitchFamily="49" charset="-122"/>
                  </a:rPr>
                  <a:t>0.79K</a:t>
                </a:r>
                <a:r>
                  <a:rPr lang="zh-CN" altLang="en-US" sz="1600" dirty="0">
                    <a:solidFill>
                      <a:prstClr val="black"/>
                    </a:solidFill>
                    <a:latin typeface="隶书" panose="02010509060101010101" pitchFamily="49" charset="-122"/>
                    <a:ea typeface="隶书" panose="02010509060101010101" pitchFamily="49" charset="-122"/>
                  </a:rPr>
                  <a:t>。将</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1</m:t>
                        </m:r>
                      </m:sub>
                    </m:sSub>
                  </m:oMath>
                </a14:m>
                <a:r>
                  <a:rPr lang="zh-CN" altLang="en-US" sz="1600" dirty="0">
                    <a:solidFill>
                      <a:prstClr val="black"/>
                    </a:solidFill>
                    <a:latin typeface="隶书" panose="02010509060101010101" pitchFamily="49" charset="-122"/>
                    <a:ea typeface="隶书" panose="02010509060101010101" pitchFamily="49" charset="-122"/>
                  </a:rPr>
                  <a:t>、</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2</m:t>
                        </m:r>
                      </m:sub>
                    </m:sSub>
                  </m:oMath>
                </a14:m>
                <a:r>
                  <a:rPr lang="zh-CN" altLang="en-US" sz="1600" dirty="0">
                    <a:solidFill>
                      <a:prstClr val="black"/>
                    </a:solidFill>
                    <a:latin typeface="隶书" panose="02010509060101010101" pitchFamily="49" charset="-122"/>
                    <a:ea typeface="隶书" panose="02010509060101010101" pitchFamily="49" charset="-122"/>
                  </a:rPr>
                  <a:t>、</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3</m:t>
                        </m:r>
                      </m:sub>
                    </m:sSub>
                  </m:oMath>
                </a14:m>
                <a:r>
                  <a:rPr lang="zh-CN" altLang="en-US" sz="1600" dirty="0">
                    <a:solidFill>
                      <a:prstClr val="black"/>
                    </a:solidFill>
                    <a:latin typeface="隶书" panose="02010509060101010101" pitchFamily="49" charset="-122"/>
                    <a:ea typeface="隶书" panose="02010509060101010101" pitchFamily="49" charset="-122"/>
                  </a:rPr>
                  <a:t>、</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4</m:t>
                        </m:r>
                      </m:sub>
                    </m:sSub>
                  </m:oMath>
                </a14:m>
                <a:r>
                  <a:rPr lang="zh-CN" altLang="en-US" sz="1600" dirty="0">
                    <a:solidFill>
                      <a:prstClr val="black"/>
                    </a:solidFill>
                    <a:latin typeface="隶书" panose="02010509060101010101" pitchFamily="49" charset="-122"/>
                    <a:ea typeface="隶书" panose="02010509060101010101" pitchFamily="49" charset="-122"/>
                  </a:rPr>
                  <a:t>代入预期收益率改变量得到：</a:t>
                </a:r>
                <a14:m>
                  <m:oMath xmlns:m="http://schemas.openxmlformats.org/officeDocument/2006/math">
                    <m:sSub>
                      <m:sSubPr>
                        <m:ctrlPr>
                          <a:rPr lang="en-US" altLang="zh-CN" sz="1600" i="1" smtClean="0">
                            <a:solidFill>
                              <a:prstClr val="black"/>
                            </a:solidFill>
                            <a:latin typeface="Cambria Math" panose="02040503050406030204" pitchFamily="18" charset="0"/>
                          </a:rPr>
                        </m:ctrlPr>
                      </m:sSubPr>
                      <m:e>
                        <m:r>
                          <a:rPr lang="en-US" altLang="zh-CN" sz="1600" i="1" smtClean="0">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1</m:t>
                        </m:r>
                      </m:sub>
                    </m:sSub>
                    <m:r>
                      <a:rPr lang="en-US" altLang="zh-CN" sz="1600" i="1" smtClean="0">
                        <a:solidFill>
                          <a:prstClr val="black"/>
                        </a:solidFill>
                        <a:latin typeface="Cambria Math" panose="02040503050406030204" pitchFamily="18" charset="0"/>
                      </a:rPr>
                      <m:t>𝐸</m:t>
                    </m:r>
                    <m:d>
                      <m:dPr>
                        <m:ctrlPr>
                          <a:rPr lang="en-US" altLang="zh-CN" sz="1600" i="1" smtClean="0">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en-US" altLang="zh-CN" sz="1600" i="1" smtClean="0">
                                <a:solidFill>
                                  <a:prstClr val="black"/>
                                </a:solidFill>
                                <a:latin typeface="Cambria Math" panose="02040503050406030204" pitchFamily="18" charset="0"/>
                              </a:rPr>
                              <m:t>𝑅</m:t>
                            </m:r>
                          </m:e>
                          <m:sub>
                            <m:r>
                              <a:rPr lang="en-US" altLang="zh-CN" sz="1600" i="1">
                                <a:solidFill>
                                  <a:prstClr val="black"/>
                                </a:solidFill>
                                <a:latin typeface="Cambria Math" panose="02040503050406030204" pitchFamily="18" charset="0"/>
                              </a:rPr>
                              <m:t>1</m:t>
                            </m:r>
                          </m:sub>
                        </m:sSub>
                      </m:e>
                    </m:d>
                    <m:r>
                      <a:rPr lang="en-US" altLang="zh-CN" sz="1600" i="1" smtClean="0">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2</m:t>
                        </m:r>
                      </m:sub>
                    </m:sSub>
                    <m:r>
                      <a:rPr lang="en-US" altLang="zh-CN" sz="1600" i="1">
                        <a:solidFill>
                          <a:prstClr val="black"/>
                        </a:solidFill>
                        <a:latin typeface="Cambria Math" panose="02040503050406030204" pitchFamily="18" charset="0"/>
                      </a:rPr>
                      <m:t>𝐸</m:t>
                    </m:r>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𝑅</m:t>
                            </m:r>
                          </m:e>
                          <m:sub>
                            <m:r>
                              <a:rPr lang="en-US" altLang="zh-CN" sz="1600" i="1" smtClean="0">
                                <a:solidFill>
                                  <a:prstClr val="black"/>
                                </a:solidFill>
                                <a:latin typeface="Cambria Math" panose="02040503050406030204" pitchFamily="18" charset="0"/>
                              </a:rPr>
                              <m:t>2</m:t>
                            </m:r>
                          </m:sub>
                        </m:sSub>
                      </m:e>
                    </m:d>
                    <m:r>
                      <a:rPr lang="en-US" altLang="zh-CN" sz="1600" i="1" smtClean="0">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3</m:t>
                        </m:r>
                      </m:sub>
                    </m:sSub>
                    <m:r>
                      <a:rPr lang="en-US" altLang="zh-CN" sz="1600" i="1">
                        <a:solidFill>
                          <a:prstClr val="black"/>
                        </a:solidFill>
                        <a:latin typeface="Cambria Math" panose="02040503050406030204" pitchFamily="18" charset="0"/>
                      </a:rPr>
                      <m:t>𝐸</m:t>
                    </m:r>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𝑅</m:t>
                            </m:r>
                          </m:e>
                          <m:sub>
                            <m:r>
                              <a:rPr lang="en-US" altLang="zh-CN" sz="1600" i="1" smtClean="0">
                                <a:solidFill>
                                  <a:prstClr val="black"/>
                                </a:solidFill>
                                <a:latin typeface="Cambria Math" panose="02040503050406030204" pitchFamily="18" charset="0"/>
                              </a:rPr>
                              <m:t>3</m:t>
                            </m:r>
                          </m:sub>
                        </m:sSub>
                      </m:e>
                    </m:d>
                    <m:r>
                      <a:rPr lang="en-US" altLang="zh-CN" sz="1600" i="1" smtClean="0">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4</m:t>
                        </m:r>
                      </m:sub>
                    </m:sSub>
                    <m:r>
                      <a:rPr lang="en-US" altLang="zh-CN" sz="1600" i="1">
                        <a:solidFill>
                          <a:prstClr val="black"/>
                        </a:solidFill>
                        <a:latin typeface="Cambria Math" panose="02040503050406030204" pitchFamily="18" charset="0"/>
                      </a:rPr>
                      <m:t>𝐸</m:t>
                    </m:r>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𝑅</m:t>
                            </m:r>
                          </m:e>
                          <m:sub>
                            <m:r>
                              <a:rPr lang="en-US" altLang="zh-CN" sz="1600" i="1" smtClean="0">
                                <a:solidFill>
                                  <a:prstClr val="black"/>
                                </a:solidFill>
                                <a:latin typeface="Cambria Math" panose="02040503050406030204" pitchFamily="18" charset="0"/>
                              </a:rPr>
                              <m:t>4</m:t>
                            </m:r>
                          </m:sub>
                        </m:sSub>
                      </m:e>
                    </m:d>
                    <m:r>
                      <a:rPr lang="en-US" altLang="zh-CN" sz="1600" i="1" smtClean="0">
                        <a:solidFill>
                          <a:prstClr val="black"/>
                        </a:solidFill>
                        <a:latin typeface="Cambria Math" panose="02040503050406030204" pitchFamily="18" charset="0"/>
                      </a:rPr>
                      <m:t>=0.15</m:t>
                    </m:r>
                    <m:r>
                      <a:rPr lang="en-US" altLang="zh-CN" sz="1600" i="1" smtClean="0">
                        <a:solidFill>
                          <a:prstClr val="black"/>
                        </a:solidFill>
                        <a:latin typeface="Cambria Math" panose="02040503050406030204" pitchFamily="18" charset="0"/>
                      </a:rPr>
                      <m:t>𝐾</m:t>
                    </m:r>
                    <m:r>
                      <a:rPr lang="en-US" altLang="zh-CN" sz="1600" i="1" smtClean="0">
                        <a:solidFill>
                          <a:prstClr val="black"/>
                        </a:solidFill>
                        <a:latin typeface="Cambria Math" panose="02040503050406030204" pitchFamily="18" charset="0"/>
                      </a:rPr>
                      <m:t>+0.1848</m:t>
                    </m:r>
                    <m:r>
                      <a:rPr lang="en-US" altLang="zh-CN" sz="1600" i="1" smtClean="0">
                        <a:solidFill>
                          <a:prstClr val="black"/>
                        </a:solidFill>
                        <a:latin typeface="Cambria Math" panose="02040503050406030204" pitchFamily="18" charset="0"/>
                      </a:rPr>
                      <m:t>𝐾</m:t>
                    </m:r>
                    <m:r>
                      <a:rPr lang="en-US" altLang="zh-CN" sz="1600" i="1" smtClean="0">
                        <a:solidFill>
                          <a:prstClr val="black"/>
                        </a:solidFill>
                        <a:latin typeface="Cambria Math" panose="02040503050406030204" pitchFamily="18" charset="0"/>
                      </a:rPr>
                      <m:t>−0.1308</m:t>
                    </m:r>
                    <m:r>
                      <a:rPr lang="en-US" altLang="zh-CN" sz="1600" i="1" smtClean="0">
                        <a:solidFill>
                          <a:prstClr val="black"/>
                        </a:solidFill>
                        <a:latin typeface="Cambria Math" panose="02040503050406030204" pitchFamily="18" charset="0"/>
                      </a:rPr>
                      <m:t>𝐾</m:t>
                    </m:r>
                    <m:r>
                      <a:rPr lang="en-US" altLang="zh-CN" sz="1600" i="1" smtClean="0">
                        <a:solidFill>
                          <a:prstClr val="black"/>
                        </a:solidFill>
                        <a:latin typeface="Cambria Math" panose="02040503050406030204" pitchFamily="18" charset="0"/>
                      </a:rPr>
                      <m:t>−0.0633</m:t>
                    </m:r>
                    <m:r>
                      <a:rPr lang="en-US" altLang="zh-CN" sz="1600" i="1" smtClean="0">
                        <a:solidFill>
                          <a:prstClr val="black"/>
                        </a:solidFill>
                        <a:latin typeface="Cambria Math" panose="02040503050406030204" pitchFamily="18" charset="0"/>
                      </a:rPr>
                      <m:t>𝐾</m:t>
                    </m:r>
                    <m:r>
                      <a:rPr lang="zh-CN" altLang="en-US" sz="1600" i="1">
                        <a:solidFill>
                          <a:prstClr val="black"/>
                        </a:solidFill>
                        <a:latin typeface="Cambria Math" panose="02040503050406030204" pitchFamily="18" charset="0"/>
                      </a:rPr>
                      <m:t>≈</m:t>
                    </m:r>
                    <m:r>
                      <m:rPr>
                        <m:nor/>
                      </m:rPr>
                      <a:rPr lang="en-US" altLang="zh-CN" sz="1600" dirty="0">
                        <a:solidFill>
                          <a:prstClr val="black"/>
                        </a:solidFill>
                        <a:latin typeface="隶书" panose="02010509060101010101" pitchFamily="49" charset="-122"/>
                        <a:ea typeface="隶书" panose="02010509060101010101" pitchFamily="49" charset="-122"/>
                      </a:rPr>
                      <m:t>0.1</m:t>
                    </m:r>
                    <m:r>
                      <m:rPr>
                        <m:nor/>
                      </m:rPr>
                      <a:rPr lang="en-US" altLang="zh-CN" sz="1600" dirty="0" smtClean="0">
                        <a:solidFill>
                          <a:prstClr val="black"/>
                        </a:solidFill>
                        <a:latin typeface="隶书" panose="02010509060101010101" pitchFamily="49" charset="-122"/>
                        <a:ea typeface="隶书" panose="02010509060101010101" pitchFamily="49" charset="-122"/>
                      </a:rPr>
                      <m:t>407</m:t>
                    </m:r>
                    <m:r>
                      <m:rPr>
                        <m:nor/>
                      </m:rPr>
                      <a:rPr lang="en-US" altLang="zh-CN" sz="1600" dirty="0" smtClean="0">
                        <a:solidFill>
                          <a:prstClr val="black"/>
                        </a:solidFill>
                        <a:latin typeface="隶书" panose="02010509060101010101" pitchFamily="49" charset="-122"/>
                        <a:ea typeface="隶书" panose="02010509060101010101" pitchFamily="49" charset="-122"/>
                      </a:rPr>
                      <m:t>K</m:t>
                    </m:r>
                  </m:oMath>
                </a14:m>
                <a:endParaRPr lang="en-US" altLang="zh-CN" sz="1600" dirty="0">
                  <a:solidFill>
                    <a:prstClr val="black"/>
                  </a:solidFill>
                  <a:latin typeface="隶书" panose="02010509060101010101" pitchFamily="49" charset="-122"/>
                  <a:ea typeface="隶书" panose="02010509060101010101" pitchFamily="49" charset="-122"/>
                </a:endParaRPr>
              </a:p>
              <a:p>
                <a:pPr>
                  <a:spcBef>
                    <a:spcPts val="600"/>
                  </a:spcBef>
                </a:pPr>
                <a:r>
                  <a:rPr lang="zh-CN" altLang="en-US" sz="1600" dirty="0">
                    <a:solidFill>
                      <a:prstClr val="black"/>
                    </a:solidFill>
                    <a:latin typeface="隶书" panose="02010509060101010101" pitchFamily="49" charset="-122"/>
                    <a:ea typeface="隶书" panose="02010509060101010101" pitchFamily="49" charset="-122"/>
                  </a:rPr>
                  <a:t>令</a:t>
                </a:r>
                <a:r>
                  <a:rPr lang="en-US" altLang="zh-CN" sz="1600" dirty="0">
                    <a:solidFill>
                      <a:prstClr val="black"/>
                    </a:solidFill>
                    <a:latin typeface="隶书" panose="02010509060101010101" pitchFamily="49" charset="-122"/>
                    <a:ea typeface="隶书" panose="02010509060101010101" pitchFamily="49" charset="-122"/>
                  </a:rPr>
                  <a:t>0.1407K</a:t>
                </a:r>
                <a:r>
                  <a:rPr lang="zh-CN" altLang="en-US" sz="1600" dirty="0">
                    <a:solidFill>
                      <a:prstClr val="black"/>
                    </a:solidFill>
                    <a:latin typeface="隶书" panose="02010509060101010101" pitchFamily="49" charset="-122"/>
                    <a:ea typeface="隶书" panose="02010509060101010101" pitchFamily="49" charset="-122"/>
                  </a:rPr>
                  <a:t>＞</a:t>
                </a:r>
                <a:r>
                  <a:rPr lang="en-US" altLang="zh-CN" sz="1600" dirty="0">
                    <a:solidFill>
                      <a:prstClr val="black"/>
                    </a:solidFill>
                    <a:latin typeface="隶书" panose="02010509060101010101" pitchFamily="49" charset="-122"/>
                    <a:ea typeface="隶书" panose="02010509060101010101" pitchFamily="49" charset="-122"/>
                  </a:rPr>
                  <a:t>0</a:t>
                </a:r>
                <a:r>
                  <a:rPr lang="zh-CN" altLang="en-US" sz="1600" dirty="0">
                    <a:solidFill>
                      <a:prstClr val="black"/>
                    </a:solidFill>
                    <a:latin typeface="隶书" panose="02010509060101010101" pitchFamily="49" charset="-122"/>
                    <a:ea typeface="隶书" panose="02010509060101010101" pitchFamily="49" charset="-122"/>
                  </a:rPr>
                  <a:t>，即</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1</m:t>
                        </m:r>
                      </m:sub>
                    </m:sSub>
                  </m:oMath>
                </a14:m>
                <a:r>
                  <a:rPr lang="en-US" altLang="zh-CN" sz="1600" dirty="0">
                    <a:solidFill>
                      <a:prstClr val="black"/>
                    </a:solidFill>
                    <a:latin typeface="隶书" panose="02010509060101010101" pitchFamily="49" charset="-122"/>
                    <a:ea typeface="隶书" panose="02010509060101010101" pitchFamily="49" charset="-122"/>
                  </a:rPr>
                  <a:t>=K</a:t>
                </a:r>
                <a:r>
                  <a:rPr lang="zh-CN" altLang="en-US" sz="1600" dirty="0">
                    <a:solidFill>
                      <a:prstClr val="black"/>
                    </a:solidFill>
                    <a:latin typeface="隶书" panose="02010509060101010101" pitchFamily="49" charset="-122"/>
                    <a:ea typeface="隶书" panose="02010509060101010101" pitchFamily="49" charset="-122"/>
                  </a:rPr>
                  <a:t>＞</a:t>
                </a:r>
                <a:r>
                  <a:rPr lang="en-US" altLang="zh-CN" sz="1600" dirty="0">
                    <a:solidFill>
                      <a:prstClr val="black"/>
                    </a:solidFill>
                    <a:latin typeface="隶书" panose="02010509060101010101" pitchFamily="49" charset="-122"/>
                    <a:ea typeface="隶书" panose="02010509060101010101" pitchFamily="49" charset="-122"/>
                  </a:rPr>
                  <a:t>0</a:t>
                </a:r>
                <a:r>
                  <a:rPr lang="zh-CN" altLang="en-US" sz="1600" dirty="0">
                    <a:solidFill>
                      <a:prstClr val="black"/>
                    </a:solidFill>
                    <a:latin typeface="隶书" panose="02010509060101010101" pitchFamily="49" charset="-122"/>
                    <a:ea typeface="隶书" panose="02010509060101010101" pitchFamily="49" charset="-122"/>
                  </a:rPr>
                  <a:t>，就可构造套利组合。</a:t>
                </a:r>
                <a:endParaRPr lang="en-US" altLang="zh-CN" sz="1600" dirty="0">
                  <a:solidFill>
                    <a:prstClr val="black"/>
                  </a:solidFill>
                  <a:latin typeface="隶书" panose="02010509060101010101" pitchFamily="49" charset="-122"/>
                  <a:ea typeface="隶书" panose="02010509060101010101" pitchFamily="49" charset="-122"/>
                </a:endParaRPr>
              </a:p>
              <a:p>
                <a:pPr>
                  <a:spcBef>
                    <a:spcPts val="600"/>
                  </a:spcBef>
                </a:pPr>
                <a:r>
                  <a:rPr lang="zh-CN" altLang="en-US" sz="1600" dirty="0">
                    <a:solidFill>
                      <a:prstClr val="black"/>
                    </a:solidFill>
                    <a:latin typeface="隶书" panose="02010509060101010101" pitchFamily="49" charset="-122"/>
                    <a:ea typeface="隶书" panose="02010509060101010101" pitchFamily="49" charset="-122"/>
                  </a:rPr>
                  <a:t>令</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a:solidFill>
                              <a:prstClr val="black"/>
                            </a:solidFill>
                            <a:latin typeface="Cambria Math" panose="02040503050406030204" pitchFamily="18" charset="0"/>
                          </a:rPr>
                          <m:t>1</m:t>
                        </m:r>
                      </m:sub>
                    </m:sSub>
                  </m:oMath>
                </a14:m>
                <a:r>
                  <a:rPr lang="en-US" altLang="zh-CN" sz="1600" dirty="0">
                    <a:solidFill>
                      <a:prstClr val="black"/>
                    </a:solidFill>
                    <a:latin typeface="隶书" panose="02010509060101010101" pitchFamily="49" charset="-122"/>
                    <a:ea typeface="隶书" panose="02010509060101010101" pitchFamily="49" charset="-122"/>
                  </a:rPr>
                  <a:t>=0.1</a:t>
                </a:r>
                <a:r>
                  <a:rPr lang="zh-CN" altLang="en-US" sz="1600" dirty="0">
                    <a:solidFill>
                      <a:prstClr val="black"/>
                    </a:solidFill>
                    <a:latin typeface="隶书" panose="02010509060101010101" pitchFamily="49" charset="-122"/>
                    <a:ea typeface="隶书" panose="02010509060101010101" pitchFamily="49" charset="-122"/>
                  </a:rPr>
                  <a:t>，可得</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2</m:t>
                        </m:r>
                      </m:sub>
                    </m:sSub>
                    <m:r>
                      <a:rPr lang="en-US" altLang="zh-CN" sz="1600" i="1" smtClean="0">
                        <a:solidFill>
                          <a:prstClr val="black"/>
                        </a:solidFill>
                        <a:latin typeface="Cambria Math" panose="02040503050406030204" pitchFamily="18" charset="0"/>
                      </a:rPr>
                      <m:t>=</m:t>
                    </m:r>
                  </m:oMath>
                </a14:m>
                <a:r>
                  <a:rPr lang="en-US" altLang="zh-CN" sz="1600" dirty="0">
                    <a:solidFill>
                      <a:prstClr val="black"/>
                    </a:solidFill>
                    <a:latin typeface="隶书" panose="02010509060101010101" pitchFamily="49" charset="-122"/>
                    <a:ea typeface="隶书" panose="02010509060101010101" pitchFamily="49" charset="-122"/>
                  </a:rPr>
                  <a:t>0.088</a:t>
                </a:r>
                <a:r>
                  <a:rPr lang="zh-CN" altLang="en-US" sz="1600" dirty="0">
                    <a:solidFill>
                      <a:prstClr val="black"/>
                    </a:solidFill>
                    <a:latin typeface="隶书" panose="02010509060101010101" pitchFamily="49" charset="-122"/>
                    <a:ea typeface="隶书" panose="02010509060101010101" pitchFamily="49" charset="-122"/>
                  </a:rPr>
                  <a:t>，</a:t>
                </a:r>
                <a:r>
                  <a:rPr lang="en-US" altLang="zh-CN" sz="1600" dirty="0">
                    <a:solidFill>
                      <a:prstClr val="black"/>
                    </a:solidFill>
                    <a:latin typeface="隶书" panose="02010509060101010101" pitchFamily="49" charset="-122"/>
                    <a:ea typeface="隶书" panose="02010509060101010101" pitchFamily="49" charset="-122"/>
                  </a:rPr>
                  <a:t> </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3</m:t>
                        </m:r>
                      </m:sub>
                    </m:sSub>
                  </m:oMath>
                </a14:m>
                <a:r>
                  <a:rPr lang="en-US" altLang="zh-CN" sz="1600" dirty="0">
                    <a:solidFill>
                      <a:prstClr val="black"/>
                    </a:solidFill>
                    <a:latin typeface="隶书" panose="02010509060101010101" pitchFamily="49" charset="-122"/>
                    <a:ea typeface="隶书" panose="02010509060101010101" pitchFamily="49" charset="-122"/>
                  </a:rPr>
                  <a:t>=-0.109</a:t>
                </a:r>
                <a:r>
                  <a:rPr lang="zh-CN" altLang="en-US" sz="1600" dirty="0">
                    <a:solidFill>
                      <a:prstClr val="black"/>
                    </a:solidFill>
                    <a:latin typeface="隶书" panose="02010509060101010101" pitchFamily="49" charset="-122"/>
                    <a:ea typeface="隶书" panose="02010509060101010101" pitchFamily="49" charset="-122"/>
                  </a:rPr>
                  <a:t>，</a:t>
                </a:r>
                <a:r>
                  <a:rPr lang="en-US" altLang="zh-CN" sz="1600" dirty="0">
                    <a:solidFill>
                      <a:prstClr val="black"/>
                    </a:solidFill>
                    <a:latin typeface="隶书" panose="02010509060101010101" pitchFamily="49" charset="-122"/>
                    <a:ea typeface="隶书" panose="02010509060101010101" pitchFamily="49" charset="-122"/>
                  </a:rPr>
                  <a:t> </a:t>
                </a:r>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𝑊</m:t>
                        </m:r>
                      </m:e>
                      <m:sub>
                        <m:r>
                          <a:rPr lang="en-US" altLang="zh-CN" sz="1600" i="1" smtClean="0">
                            <a:solidFill>
                              <a:prstClr val="black"/>
                            </a:solidFill>
                            <a:latin typeface="Cambria Math" panose="02040503050406030204" pitchFamily="18" charset="0"/>
                          </a:rPr>
                          <m:t>4</m:t>
                        </m:r>
                      </m:sub>
                    </m:sSub>
                  </m:oMath>
                </a14:m>
                <a:r>
                  <a:rPr lang="en-US" altLang="zh-CN" sz="1600" dirty="0">
                    <a:solidFill>
                      <a:prstClr val="black"/>
                    </a:solidFill>
                    <a:latin typeface="隶书" panose="02010509060101010101" pitchFamily="49" charset="-122"/>
                    <a:ea typeface="隶书" panose="02010509060101010101" pitchFamily="49" charset="-122"/>
                  </a:rPr>
                  <a:t>=-0.079</a:t>
                </a:r>
                <a:r>
                  <a:rPr lang="zh-CN" altLang="en-US" sz="1600" dirty="0">
                    <a:solidFill>
                      <a:prstClr val="black"/>
                    </a:solidFill>
                    <a:latin typeface="隶书" panose="02010509060101010101" pitchFamily="49" charset="-122"/>
                    <a:ea typeface="隶书" panose="02010509060101010101" pitchFamily="49" charset="-122"/>
                  </a:rPr>
                  <a:t>，</a:t>
                </a:r>
                <a:endParaRPr lang="en-US" altLang="zh-CN" sz="1600" dirty="0">
                  <a:solidFill>
                    <a:prstClr val="black"/>
                  </a:solidFill>
                  <a:latin typeface="隶书" panose="02010509060101010101" pitchFamily="49" charset="-122"/>
                  <a:ea typeface="隶书" panose="02010509060101010101" pitchFamily="49" charset="-122"/>
                </a:endParaRPr>
              </a:p>
              <a:p>
                <a:pPr>
                  <a:spcBef>
                    <a:spcPts val="600"/>
                  </a:spcBef>
                </a:pPr>
                <a:r>
                  <a:rPr lang="zh-CN" altLang="en-US" sz="1600" dirty="0">
                    <a:solidFill>
                      <a:prstClr val="black"/>
                    </a:solidFill>
                    <a:latin typeface="隶书" panose="02010509060101010101" pitchFamily="49" charset="-122"/>
                    <a:ea typeface="隶书" panose="02010509060101010101" pitchFamily="49" charset="-122"/>
                  </a:rPr>
                  <a:t>即存在套利组合（</a:t>
                </a:r>
                <a:r>
                  <a:rPr lang="en-US" altLang="zh-CN" sz="1600" dirty="0">
                    <a:solidFill>
                      <a:prstClr val="black"/>
                    </a:solidFill>
                    <a:latin typeface="隶书" panose="02010509060101010101" pitchFamily="49" charset="-122"/>
                    <a:ea typeface="隶书" panose="02010509060101010101" pitchFamily="49" charset="-122"/>
                  </a:rPr>
                  <a:t>0.1,0.088</a:t>
                </a:r>
                <a:r>
                  <a:rPr lang="zh-CN" altLang="en-US" sz="1600" dirty="0">
                    <a:solidFill>
                      <a:prstClr val="black"/>
                    </a:solidFill>
                    <a:latin typeface="隶书" panose="02010509060101010101" pitchFamily="49" charset="-122"/>
                    <a:ea typeface="隶书" panose="02010509060101010101" pitchFamily="49" charset="-122"/>
                  </a:rPr>
                  <a:t>，</a:t>
                </a:r>
                <a:r>
                  <a:rPr lang="en-US" altLang="zh-CN" sz="1600" dirty="0">
                    <a:solidFill>
                      <a:prstClr val="black"/>
                    </a:solidFill>
                    <a:latin typeface="隶书" panose="02010509060101010101" pitchFamily="49" charset="-122"/>
                    <a:ea typeface="隶书" panose="02010509060101010101" pitchFamily="49" charset="-122"/>
                  </a:rPr>
                  <a:t>-0.109</a:t>
                </a:r>
                <a:r>
                  <a:rPr lang="zh-CN" altLang="en-US" sz="1600" dirty="0">
                    <a:solidFill>
                      <a:prstClr val="black"/>
                    </a:solidFill>
                    <a:latin typeface="隶书" panose="02010509060101010101" pitchFamily="49" charset="-122"/>
                    <a:ea typeface="隶书" panose="02010509060101010101" pitchFamily="49" charset="-122"/>
                  </a:rPr>
                  <a:t>，</a:t>
                </a:r>
                <a:r>
                  <a:rPr lang="en-US" altLang="zh-CN" sz="1600" dirty="0">
                    <a:solidFill>
                      <a:prstClr val="black"/>
                    </a:solidFill>
                    <a:latin typeface="隶书" panose="02010509060101010101" pitchFamily="49" charset="-122"/>
                    <a:ea typeface="隶书" panose="02010509060101010101" pitchFamily="49" charset="-122"/>
                  </a:rPr>
                  <a:t>-0.079</a:t>
                </a:r>
                <a:r>
                  <a:rPr lang="zh-CN" altLang="en-US" sz="1600" dirty="0">
                    <a:solidFill>
                      <a:prstClr val="black"/>
                    </a:solidFill>
                    <a:latin typeface="隶书" panose="02010509060101010101" pitchFamily="49" charset="-122"/>
                    <a:ea typeface="隶书" panose="02010509060101010101" pitchFamily="49" charset="-122"/>
                  </a:rPr>
                  <a:t>），套利收益率约为</a:t>
                </a:r>
                <a:r>
                  <a:rPr lang="en-US" altLang="zh-CN" sz="1600" dirty="0">
                    <a:solidFill>
                      <a:prstClr val="black"/>
                    </a:solidFill>
                    <a:latin typeface="隶书" panose="02010509060101010101" pitchFamily="49" charset="-122"/>
                    <a:ea typeface="隶书" panose="02010509060101010101" pitchFamily="49" charset="-122"/>
                  </a:rPr>
                  <a:t>1.41%</a:t>
                </a:r>
                <a:r>
                  <a:rPr lang="zh-CN" altLang="en-US" sz="1600" dirty="0">
                    <a:solidFill>
                      <a:prstClr val="black"/>
                    </a:solidFill>
                    <a:latin typeface="隶书" panose="02010509060101010101" pitchFamily="49" charset="-122"/>
                    <a:ea typeface="隶书" panose="02010509060101010101" pitchFamily="49" charset="-122"/>
                  </a:rPr>
                  <a:t>。</a:t>
                </a:r>
                <a:endParaRPr lang="en-US" altLang="zh-CN" sz="1600" dirty="0">
                  <a:solidFill>
                    <a:prstClr val="black"/>
                  </a:solidFill>
                  <a:latin typeface="隶书" panose="02010509060101010101" pitchFamily="49" charset="-122"/>
                  <a:ea typeface="隶书" panose="02010509060101010101" pitchFamily="49" charset="-122"/>
                </a:endParaRPr>
              </a:p>
            </p:txBody>
          </p:sp>
        </mc:Choice>
        <mc:Fallback xmlns="">
          <p:sp>
            <p:nvSpPr>
              <p:cNvPr id="9" name="文本框 8">
                <a:extLst>
                  <a:ext uri="{FF2B5EF4-FFF2-40B4-BE49-F238E27FC236}">
                    <a16:creationId xmlns:a16="http://schemas.microsoft.com/office/drawing/2014/main" id="{15A3B6D5-B224-45F6-BE1C-E5FF59D86CEC}"/>
                  </a:ext>
                </a:extLst>
              </p:cNvPr>
              <p:cNvSpPr txBox="1">
                <a:spLocks noRot="1" noChangeAspect="1" noMove="1" noResize="1" noEditPoints="1" noAdjustHandles="1" noChangeArrowheads="1" noChangeShapeType="1" noTextEdit="1"/>
              </p:cNvSpPr>
              <p:nvPr/>
            </p:nvSpPr>
            <p:spPr>
              <a:xfrm>
                <a:off x="3966852" y="3419536"/>
                <a:ext cx="8233458" cy="3354765"/>
              </a:xfrm>
              <a:prstGeom prst="rect">
                <a:avLst/>
              </a:prstGeom>
              <a:blipFill>
                <a:blip r:embed="rId3"/>
                <a:stretch>
                  <a:fillRect l="-444" t="-545" r="-1333"/>
                </a:stretch>
              </a:blipFill>
            </p:spPr>
            <p:txBody>
              <a:bodyPr/>
              <a:lstStyle/>
              <a:p>
                <a:r>
                  <a:rPr lang="zh-CN" altLang="en-US">
                    <a:noFill/>
                  </a:rPr>
                  <a:t> </a:t>
                </a:r>
              </a:p>
            </p:txBody>
          </p:sp>
        </mc:Fallback>
      </mc:AlternateContent>
      <p:sp>
        <p:nvSpPr>
          <p:cNvPr id="7" name="左大括号 6">
            <a:extLst>
              <a:ext uri="{FF2B5EF4-FFF2-40B4-BE49-F238E27FC236}">
                <a16:creationId xmlns:a16="http://schemas.microsoft.com/office/drawing/2014/main" id="{B6BF50A4-5FBE-4D48-9EB0-35A72B187E8C}"/>
              </a:ext>
            </a:extLst>
          </p:cNvPr>
          <p:cNvSpPr/>
          <p:nvPr/>
        </p:nvSpPr>
        <p:spPr>
          <a:xfrm>
            <a:off x="4016417" y="3795340"/>
            <a:ext cx="85556" cy="65975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a:solidFill>
                <a:prstClr val="black"/>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flipV="1">
            <a:off x="4307595" y="5993176"/>
            <a:ext cx="3977089" cy="110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648241" y="6675150"/>
            <a:ext cx="197201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53809" y="3880769"/>
            <a:ext cx="1927952" cy="369332"/>
          </a:xfrm>
          <a:prstGeom prst="rect">
            <a:avLst/>
          </a:prstGeom>
          <a:solidFill>
            <a:schemeClr val="accent2"/>
          </a:solidFill>
        </p:spPr>
        <p:txBody>
          <a:bodyPr wrap="square" rtlCol="0">
            <a:spAutoFit/>
          </a:bodyPr>
          <a:lstStyle/>
          <a:p>
            <a:r>
              <a:rPr lang="zh-CN" altLang="en-US" b="1" dirty="0" smtClean="0">
                <a:solidFill>
                  <a:schemeClr val="bg1"/>
                </a:solidFill>
              </a:rPr>
              <a:t>零投资，零风险，</a:t>
            </a:r>
            <a:endParaRPr lang="zh-CN" altLang="en-US" b="1" dirty="0">
              <a:solidFill>
                <a:schemeClr val="bg1"/>
              </a:solidFill>
            </a:endParaRPr>
          </a:p>
        </p:txBody>
      </p:sp>
    </p:spTree>
    <p:extLst>
      <p:ext uri="{BB962C8B-B14F-4D97-AF65-F5344CB8AC3E}">
        <p14:creationId xmlns:p14="http://schemas.microsoft.com/office/powerpoint/2010/main" val="262189033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45226" y="108051"/>
            <a:ext cx="4636094" cy="541943"/>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prstClr val="white"/>
                </a:solidFill>
                <a:latin typeface="楷体" panose="02010609060101010101" pitchFamily="49" charset="-122"/>
                <a:ea typeface="楷体" panose="02010609060101010101" pitchFamily="49" charset="-122"/>
              </a:rPr>
              <a:t>套利定价模型（</a:t>
            </a:r>
            <a:r>
              <a:rPr lang="en-US" altLang="zh-CN" sz="2800" b="1" dirty="0" smtClean="0">
                <a:solidFill>
                  <a:prstClr val="white"/>
                </a:solidFill>
                <a:latin typeface="楷体" panose="02010609060101010101" pitchFamily="49" charset="-122"/>
                <a:ea typeface="楷体" panose="02010609060101010101" pitchFamily="49" charset="-122"/>
              </a:rPr>
              <a:t>APT</a:t>
            </a:r>
            <a:r>
              <a:rPr lang="zh-CN" altLang="en-US" sz="2800" b="1" dirty="0" smtClean="0">
                <a:solidFill>
                  <a:prstClr val="white"/>
                </a:solidFill>
                <a:latin typeface="楷体" panose="02010609060101010101" pitchFamily="49" charset="-122"/>
                <a:ea typeface="楷体" panose="02010609060101010101" pitchFamily="49" charset="-122"/>
              </a:rPr>
              <a:t>）应用</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261E1472-B730-47EE-A6B9-52FBEB6C994E}"/>
              </a:ext>
            </a:extLst>
          </p:cNvPr>
          <p:cNvSpPr txBox="1"/>
          <p:nvPr/>
        </p:nvSpPr>
        <p:spPr>
          <a:xfrm>
            <a:off x="302515" y="881204"/>
            <a:ext cx="11586970" cy="923330"/>
          </a:xfrm>
          <a:prstGeom prst="rect">
            <a:avLst/>
          </a:prstGeom>
          <a:noFill/>
        </p:spPr>
        <p:txBody>
          <a:bodyPr wrap="square" rtlCol="0">
            <a:spAutoFit/>
          </a:bodyPr>
          <a:lstStyle/>
          <a:p>
            <a:r>
              <a:rPr lang="en-US" altLang="zh-CN" b="1" dirty="0">
                <a:solidFill>
                  <a:prstClr val="black"/>
                </a:solidFill>
              </a:rPr>
              <a:t>【</a:t>
            </a:r>
            <a:r>
              <a:rPr lang="zh-CN" altLang="en-US" b="1" dirty="0">
                <a:solidFill>
                  <a:prstClr val="black"/>
                </a:solidFill>
              </a:rPr>
              <a:t>例题</a:t>
            </a:r>
            <a:r>
              <a:rPr lang="en-US" altLang="zh-CN" b="1" dirty="0">
                <a:solidFill>
                  <a:prstClr val="black"/>
                </a:solidFill>
              </a:rPr>
              <a:t>6-10】</a:t>
            </a:r>
            <a:r>
              <a:rPr lang="zh-CN" altLang="en-US" dirty="0">
                <a:solidFill>
                  <a:prstClr val="black"/>
                </a:solidFill>
              </a:rPr>
              <a:t>一种股票和多种风险因素的关系如表</a:t>
            </a:r>
            <a:r>
              <a:rPr lang="en-US" altLang="zh-CN" dirty="0">
                <a:solidFill>
                  <a:prstClr val="black"/>
                </a:solidFill>
              </a:rPr>
              <a:t>6-8</a:t>
            </a:r>
            <a:r>
              <a:rPr lang="zh-CN" altLang="en-US" dirty="0">
                <a:solidFill>
                  <a:prstClr val="black"/>
                </a:solidFill>
              </a:rPr>
              <a:t>所示。问：</a:t>
            </a:r>
            <a:endParaRPr lang="en-US" altLang="zh-CN" dirty="0">
              <a:solidFill>
                <a:prstClr val="black"/>
              </a:solidFill>
            </a:endParaRPr>
          </a:p>
          <a:p>
            <a:r>
              <a:rPr lang="zh-CN" altLang="en-US" dirty="0">
                <a:solidFill>
                  <a:prstClr val="black"/>
                </a:solidFill>
              </a:rPr>
              <a:t>①如果国债收益率为</a:t>
            </a:r>
            <a:r>
              <a:rPr lang="en-US" altLang="zh-CN" dirty="0">
                <a:solidFill>
                  <a:prstClr val="black"/>
                </a:solidFill>
              </a:rPr>
              <a:t>3%</a:t>
            </a:r>
            <a:r>
              <a:rPr lang="zh-CN" altLang="en-US" dirty="0">
                <a:solidFill>
                  <a:prstClr val="black"/>
                </a:solidFill>
              </a:rPr>
              <a:t>，则合理定价下该股票的预期收益率是多少？</a:t>
            </a:r>
            <a:endParaRPr lang="en-US" altLang="zh-CN" dirty="0">
              <a:solidFill>
                <a:prstClr val="black"/>
              </a:solidFill>
            </a:endParaRPr>
          </a:p>
          <a:p>
            <a:r>
              <a:rPr lang="zh-CN" altLang="en-US" dirty="0">
                <a:solidFill>
                  <a:prstClr val="black"/>
                </a:solidFill>
              </a:rPr>
              <a:t>②假如宏观因素的市场预测值分别为</a:t>
            </a:r>
            <a:r>
              <a:rPr lang="en-US" altLang="zh-CN" dirty="0">
                <a:solidFill>
                  <a:prstClr val="black"/>
                </a:solidFill>
              </a:rPr>
              <a:t>5%</a:t>
            </a:r>
            <a:r>
              <a:rPr lang="zh-CN" altLang="en-US" dirty="0">
                <a:solidFill>
                  <a:prstClr val="black"/>
                </a:solidFill>
              </a:rPr>
              <a:t>、</a:t>
            </a:r>
            <a:r>
              <a:rPr lang="en-US" altLang="zh-CN" dirty="0">
                <a:solidFill>
                  <a:prstClr val="black"/>
                </a:solidFill>
              </a:rPr>
              <a:t>3%</a:t>
            </a:r>
            <a:r>
              <a:rPr lang="zh-CN" altLang="en-US" dirty="0">
                <a:solidFill>
                  <a:prstClr val="black"/>
                </a:solidFill>
              </a:rPr>
              <a:t>和</a:t>
            </a:r>
            <a:r>
              <a:rPr lang="en-US" altLang="zh-CN" dirty="0">
                <a:solidFill>
                  <a:prstClr val="black"/>
                </a:solidFill>
              </a:rPr>
              <a:t>2%</a:t>
            </a:r>
            <a:r>
              <a:rPr lang="zh-CN" altLang="en-US" dirty="0">
                <a:solidFill>
                  <a:prstClr val="black"/>
                </a:solidFill>
              </a:rPr>
              <a:t>，而实际值为</a:t>
            </a:r>
            <a:r>
              <a:rPr lang="en-US" altLang="zh-CN" dirty="0">
                <a:solidFill>
                  <a:prstClr val="black"/>
                </a:solidFill>
              </a:rPr>
              <a:t>4%</a:t>
            </a:r>
            <a:r>
              <a:rPr lang="zh-CN" altLang="en-US" dirty="0">
                <a:solidFill>
                  <a:prstClr val="black"/>
                </a:solidFill>
              </a:rPr>
              <a:t>、</a:t>
            </a:r>
            <a:r>
              <a:rPr lang="en-US" altLang="zh-CN" dirty="0">
                <a:solidFill>
                  <a:prstClr val="black"/>
                </a:solidFill>
              </a:rPr>
              <a:t>6%</a:t>
            </a:r>
            <a:r>
              <a:rPr lang="zh-CN" altLang="en-US" dirty="0">
                <a:solidFill>
                  <a:prstClr val="black"/>
                </a:solidFill>
              </a:rPr>
              <a:t>和</a:t>
            </a:r>
            <a:r>
              <a:rPr lang="en-US" altLang="zh-CN" dirty="0">
                <a:solidFill>
                  <a:prstClr val="black"/>
                </a:solidFill>
              </a:rPr>
              <a:t>0</a:t>
            </a:r>
            <a:r>
              <a:rPr lang="zh-CN" altLang="en-US" dirty="0">
                <a:solidFill>
                  <a:prstClr val="black"/>
                </a:solidFill>
              </a:rPr>
              <a:t>，则该股票修正后的收益率是多少？</a:t>
            </a:r>
            <a:endParaRPr lang="en-US" altLang="zh-CN" dirty="0">
              <a:solidFill>
                <a:prstClr val="black"/>
              </a:solidFill>
            </a:endParaRPr>
          </a:p>
        </p:txBody>
      </p:sp>
      <p:graphicFrame>
        <p:nvGraphicFramePr>
          <p:cNvPr id="7" name="表格 5">
            <a:extLst>
              <a:ext uri="{FF2B5EF4-FFF2-40B4-BE49-F238E27FC236}">
                <a16:creationId xmlns:a16="http://schemas.microsoft.com/office/drawing/2014/main" id="{2E2939B4-F0EE-42DF-BA08-1FC23538BBF9}"/>
              </a:ext>
            </a:extLst>
          </p:cNvPr>
          <p:cNvGraphicFramePr>
            <a:graphicFrameLocks noGrp="1"/>
          </p:cNvGraphicFramePr>
          <p:nvPr>
            <p:extLst/>
          </p:nvPr>
        </p:nvGraphicFramePr>
        <p:xfrm>
          <a:off x="2766597" y="1868576"/>
          <a:ext cx="6440946" cy="1376680"/>
        </p:xfrm>
        <a:graphic>
          <a:graphicData uri="http://schemas.openxmlformats.org/drawingml/2006/table">
            <a:tbl>
              <a:tblPr firstRow="1" bandRow="1">
                <a:tableStyleId>{72833802-FEF1-4C79-8D5D-14CF1EAF98D9}</a:tableStyleId>
              </a:tblPr>
              <a:tblGrid>
                <a:gridCol w="2232000">
                  <a:extLst>
                    <a:ext uri="{9D8B030D-6E8A-4147-A177-3AD203B41FA5}">
                      <a16:colId xmlns:a16="http://schemas.microsoft.com/office/drawing/2014/main" val="1554018764"/>
                    </a:ext>
                  </a:extLst>
                </a:gridCol>
                <a:gridCol w="1917159">
                  <a:extLst>
                    <a:ext uri="{9D8B030D-6E8A-4147-A177-3AD203B41FA5}">
                      <a16:colId xmlns:a16="http://schemas.microsoft.com/office/drawing/2014/main" val="3181185488"/>
                    </a:ext>
                  </a:extLst>
                </a:gridCol>
                <a:gridCol w="2291787">
                  <a:extLst>
                    <a:ext uri="{9D8B030D-6E8A-4147-A177-3AD203B41FA5}">
                      <a16:colId xmlns:a16="http://schemas.microsoft.com/office/drawing/2014/main" val="708567444"/>
                    </a:ext>
                  </a:extLst>
                </a:gridCol>
              </a:tblGrid>
              <a:tr h="370840">
                <a:tc>
                  <a:txBody>
                    <a:bodyPr/>
                    <a:lstStyle/>
                    <a:p>
                      <a:pPr algn="ctr"/>
                      <a:r>
                        <a:rPr lang="zh-CN" altLang="en-US" sz="1600" dirty="0"/>
                        <a:t>风险因素</a:t>
                      </a:r>
                    </a:p>
                  </a:txBody>
                  <a:tcPr anchor="ctr"/>
                </a:tc>
                <a:tc>
                  <a:txBody>
                    <a:bodyPr/>
                    <a:lstStyle/>
                    <a:p>
                      <a:pPr algn="ctr"/>
                      <a:r>
                        <a:rPr lang="zh-CN" altLang="en-US" sz="1600" dirty="0"/>
                        <a:t>贝塔值</a:t>
                      </a:r>
                    </a:p>
                  </a:txBody>
                  <a:tcPr anchor="ctr"/>
                </a:tc>
                <a:tc>
                  <a:txBody>
                    <a:bodyPr/>
                    <a:lstStyle/>
                    <a:p>
                      <a:pPr algn="ctr"/>
                      <a:r>
                        <a:rPr lang="zh-CN" altLang="en-US" sz="1600" dirty="0"/>
                        <a:t>风险因素溢价（</a:t>
                      </a:r>
                      <a:r>
                        <a:rPr lang="en-US" altLang="zh-CN" sz="1600" dirty="0"/>
                        <a:t>%</a:t>
                      </a:r>
                      <a:r>
                        <a:rPr lang="zh-CN" altLang="en-US" sz="1600" dirty="0"/>
                        <a:t>）</a:t>
                      </a:r>
                    </a:p>
                  </a:txBody>
                  <a:tcPr anchor="ctr"/>
                </a:tc>
                <a:extLst>
                  <a:ext uri="{0D108BD9-81ED-4DB2-BD59-A6C34878D82A}">
                    <a16:rowId xmlns:a16="http://schemas.microsoft.com/office/drawing/2014/main" val="2343521612"/>
                  </a:ext>
                </a:extLst>
              </a:tr>
              <a:tr h="288000">
                <a:tc>
                  <a:txBody>
                    <a:bodyPr/>
                    <a:lstStyle/>
                    <a:p>
                      <a:pPr algn="ctr"/>
                      <a:r>
                        <a:rPr lang="zh-CN" altLang="en-US" sz="1600" dirty="0"/>
                        <a:t>第一种宏观经济因素</a:t>
                      </a:r>
                    </a:p>
                  </a:txBody>
                  <a:tcPr anchor="ctr"/>
                </a:tc>
                <a:tc>
                  <a:txBody>
                    <a:bodyPr/>
                    <a:lstStyle/>
                    <a:p>
                      <a:pPr algn="ctr"/>
                      <a:r>
                        <a:rPr lang="en-US" altLang="zh-CN" sz="1600" dirty="0"/>
                        <a:t>1.2</a:t>
                      </a:r>
                      <a:endParaRPr lang="zh-CN" altLang="en-US" sz="1600" dirty="0"/>
                    </a:p>
                  </a:txBody>
                  <a:tcPr anchor="ctr"/>
                </a:tc>
                <a:tc>
                  <a:txBody>
                    <a:bodyPr/>
                    <a:lstStyle/>
                    <a:p>
                      <a:pPr algn="ctr"/>
                      <a:r>
                        <a:rPr lang="en-US" altLang="zh-CN" sz="1600" dirty="0"/>
                        <a:t>6</a:t>
                      </a:r>
                      <a:endParaRPr lang="zh-CN" altLang="en-US" sz="1600" dirty="0"/>
                    </a:p>
                  </a:txBody>
                  <a:tcPr anchor="ctr"/>
                </a:tc>
                <a:extLst>
                  <a:ext uri="{0D108BD9-81ED-4DB2-BD59-A6C34878D82A}">
                    <a16:rowId xmlns:a16="http://schemas.microsoft.com/office/drawing/2014/main" val="4235208161"/>
                  </a:ext>
                </a:extLst>
              </a:tr>
              <a:tr h="288000">
                <a:tc>
                  <a:txBody>
                    <a:bodyPr/>
                    <a:lstStyle/>
                    <a:p>
                      <a:pPr algn="ctr"/>
                      <a:r>
                        <a:rPr lang="zh-CN" altLang="en-US" sz="1600" dirty="0"/>
                        <a:t>第二种宏观经济因素</a:t>
                      </a:r>
                    </a:p>
                  </a:txBody>
                  <a:tcPr anchor="ctr"/>
                </a:tc>
                <a:tc>
                  <a:txBody>
                    <a:bodyPr/>
                    <a:lstStyle/>
                    <a:p>
                      <a:pPr algn="ctr"/>
                      <a:r>
                        <a:rPr lang="en-US" altLang="zh-CN" sz="1600" dirty="0"/>
                        <a:t>0.5</a:t>
                      </a:r>
                      <a:endParaRPr lang="zh-CN" altLang="en-US" sz="1600" dirty="0"/>
                    </a:p>
                  </a:txBody>
                  <a:tcPr anchor="ctr"/>
                </a:tc>
                <a:tc>
                  <a:txBody>
                    <a:bodyPr/>
                    <a:lstStyle/>
                    <a:p>
                      <a:pPr algn="ctr"/>
                      <a:r>
                        <a:rPr lang="en-US" altLang="zh-CN" sz="1600" dirty="0"/>
                        <a:t>8</a:t>
                      </a:r>
                      <a:endParaRPr lang="zh-CN" altLang="en-US" sz="1600" dirty="0"/>
                    </a:p>
                  </a:txBody>
                  <a:tcPr anchor="ctr"/>
                </a:tc>
                <a:extLst>
                  <a:ext uri="{0D108BD9-81ED-4DB2-BD59-A6C34878D82A}">
                    <a16:rowId xmlns:a16="http://schemas.microsoft.com/office/drawing/2014/main" val="2118480054"/>
                  </a:ext>
                </a:extLst>
              </a:tr>
              <a:tr h="288000">
                <a:tc>
                  <a:txBody>
                    <a:bodyPr/>
                    <a:lstStyle/>
                    <a:p>
                      <a:pPr algn="ctr"/>
                      <a:r>
                        <a:rPr lang="zh-CN" altLang="en-US" sz="1600" dirty="0"/>
                        <a:t>第二种宏观经济因素</a:t>
                      </a:r>
                    </a:p>
                  </a:txBody>
                  <a:tcPr anchor="ctr"/>
                </a:tc>
                <a:tc>
                  <a:txBody>
                    <a:bodyPr/>
                    <a:lstStyle/>
                    <a:p>
                      <a:pPr algn="ctr"/>
                      <a:r>
                        <a:rPr lang="en-US" altLang="zh-CN" sz="1600" dirty="0"/>
                        <a:t>0.3</a:t>
                      </a:r>
                      <a:endParaRPr lang="zh-CN" altLang="en-US" sz="1600" dirty="0"/>
                    </a:p>
                  </a:txBody>
                  <a:tcPr anchor="ctr"/>
                </a:tc>
                <a:tc>
                  <a:txBody>
                    <a:bodyPr/>
                    <a:lstStyle/>
                    <a:p>
                      <a:pPr algn="ctr"/>
                      <a:r>
                        <a:rPr lang="en-US" altLang="zh-CN" sz="1600" dirty="0"/>
                        <a:t>3</a:t>
                      </a:r>
                      <a:endParaRPr lang="zh-CN" altLang="en-US" sz="1600" dirty="0"/>
                    </a:p>
                  </a:txBody>
                  <a:tcPr anchor="ctr"/>
                </a:tc>
                <a:extLst>
                  <a:ext uri="{0D108BD9-81ED-4DB2-BD59-A6C34878D82A}">
                    <a16:rowId xmlns:a16="http://schemas.microsoft.com/office/drawing/2014/main" val="3089116176"/>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B2BF289-734C-4E7D-81D5-4C01E827D345}"/>
                  </a:ext>
                </a:extLst>
              </p:cNvPr>
              <p:cNvSpPr txBox="1"/>
              <p:nvPr/>
            </p:nvSpPr>
            <p:spPr>
              <a:xfrm>
                <a:off x="302515" y="2968200"/>
                <a:ext cx="12707430" cy="1415772"/>
              </a:xfrm>
              <a:prstGeom prst="rect">
                <a:avLst/>
              </a:prstGeom>
              <a:noFill/>
            </p:spPr>
            <p:txBody>
              <a:bodyPr wrap="square" rtlCol="0">
                <a:spAutoFit/>
              </a:bodyPr>
              <a:lstStyle/>
              <a:p>
                <a:pPr>
                  <a:spcAft>
                    <a:spcPts val="600"/>
                  </a:spcAft>
                </a:pPr>
                <a:r>
                  <a:rPr lang="zh-CN" altLang="en-US" sz="1600" dirty="0">
                    <a:solidFill>
                      <a:prstClr val="black"/>
                    </a:solidFill>
                  </a:rPr>
                  <a:t>答：</a:t>
                </a:r>
                <a:endParaRPr lang="en-US" altLang="zh-CN" sz="1600" dirty="0">
                  <a:solidFill>
                    <a:prstClr val="black"/>
                  </a:solidFill>
                </a:endParaRPr>
              </a:p>
              <a:p>
                <a:pPr>
                  <a:spcAft>
                    <a:spcPts val="600"/>
                  </a:spcAft>
                </a:pPr>
                <a:r>
                  <a:rPr lang="zh-CN" altLang="en-US" sz="1600" dirty="0">
                    <a:solidFill>
                      <a:prstClr val="black"/>
                    </a:solidFill>
                  </a:rPr>
                  <a:t>①根据公式（</a:t>
                </a:r>
                <a:r>
                  <a:rPr lang="en-US" altLang="zh-CN" sz="1600" dirty="0">
                    <a:solidFill>
                      <a:prstClr val="black"/>
                    </a:solidFill>
                  </a:rPr>
                  <a:t>6-20</a:t>
                </a:r>
                <a:r>
                  <a:rPr lang="zh-CN" altLang="en-US" sz="1600" dirty="0">
                    <a:solidFill>
                      <a:prstClr val="black"/>
                    </a:solidFill>
                  </a:rPr>
                  <a:t>），该股票的预期收益率为：</a:t>
                </a:r>
                <a14:m>
                  <m:oMath xmlns:m="http://schemas.openxmlformats.org/officeDocument/2006/math">
                    <m:r>
                      <a:rPr lang="en-US" altLang="zh-CN" sz="1600" i="1">
                        <a:solidFill>
                          <a:prstClr val="black"/>
                        </a:solidFill>
                        <a:latin typeface="Cambria Math" panose="02040503050406030204" pitchFamily="18" charset="0"/>
                      </a:rPr>
                      <m:t>𝐸</m:t>
                    </m:r>
                    <m:d>
                      <m:dPr>
                        <m:ctrlPr>
                          <a:rPr lang="en-US" altLang="zh-CN" sz="1600" i="1">
                            <a:solidFill>
                              <a:prstClr val="black"/>
                            </a:solidFill>
                            <a:latin typeface="Cambria Math" panose="02040503050406030204" pitchFamily="18" charset="0"/>
                          </a:rPr>
                        </m:ctrlPr>
                      </m:dPr>
                      <m:e>
                        <m:r>
                          <a:rPr lang="en-US" altLang="zh-CN" sz="1600" i="1" smtClean="0">
                            <a:solidFill>
                              <a:prstClr val="black"/>
                            </a:solidFill>
                            <a:latin typeface="Cambria Math" panose="02040503050406030204" pitchFamily="18" charset="0"/>
                          </a:rPr>
                          <m:t>𝑅</m:t>
                        </m:r>
                      </m:e>
                    </m:d>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𝑅</m:t>
                        </m:r>
                      </m:e>
                      <m:sub>
                        <m:r>
                          <m:rPr>
                            <m:sty m:val="p"/>
                          </m:rPr>
                          <a:rPr lang="en-US" altLang="zh-CN" sz="1600" i="1">
                            <a:solidFill>
                              <a:prstClr val="black"/>
                            </a:solidFill>
                            <a:latin typeface="Cambria Math" panose="02040503050406030204" pitchFamily="18" charset="0"/>
                          </a:rPr>
                          <m:t>f</m:t>
                        </m:r>
                      </m:sub>
                    </m:sSub>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zh-CN" altLang="en-US" sz="1600" i="1" smtClean="0">
                            <a:solidFill>
                              <a:prstClr val="black"/>
                            </a:solidFill>
                            <a:latin typeface="Cambria Math" panose="02040503050406030204" pitchFamily="18" charset="0"/>
                          </a:rPr>
                          <m:t>𝛽</m:t>
                        </m:r>
                      </m:e>
                      <m:sub>
                        <m:r>
                          <a:rPr lang="en-US" altLang="zh-CN" sz="1600" i="1" smtClean="0">
                            <a:solidFill>
                              <a:prstClr val="black"/>
                            </a:solidFill>
                            <a:latin typeface="Cambria Math" panose="02040503050406030204" pitchFamily="18" charset="0"/>
                          </a:rPr>
                          <m:t>1</m:t>
                        </m:r>
                      </m:sub>
                    </m:sSub>
                    <m:sSub>
                      <m:sSubPr>
                        <m:ctrlPr>
                          <a:rPr lang="en-US" altLang="zh-CN" sz="1600" i="1">
                            <a:solidFill>
                              <a:prstClr val="black"/>
                            </a:solidFill>
                            <a:latin typeface="Cambria Math" panose="02040503050406030204" pitchFamily="18" charset="0"/>
                          </a:rPr>
                        </m:ctrlPr>
                      </m:sSubPr>
                      <m:e>
                        <m:r>
                          <a:rPr lang="zh-CN" altLang="en-US" sz="1600" i="1" smtClean="0">
                            <a:solidFill>
                              <a:prstClr val="black"/>
                            </a:solidFill>
                            <a:latin typeface="Cambria Math" panose="02040503050406030204" pitchFamily="18" charset="0"/>
                          </a:rPr>
                          <m:t>𝜆</m:t>
                        </m:r>
                      </m:e>
                      <m:sub>
                        <m:r>
                          <a:rPr lang="en-US" altLang="zh-CN" sz="1600" i="1">
                            <a:solidFill>
                              <a:prstClr val="black"/>
                            </a:solidFill>
                            <a:latin typeface="Cambria Math" panose="02040503050406030204" pitchFamily="18" charset="0"/>
                          </a:rPr>
                          <m:t>1</m:t>
                        </m:r>
                      </m:sub>
                    </m:sSub>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𝛽</m:t>
                        </m:r>
                      </m:e>
                      <m:sub>
                        <m:r>
                          <a:rPr lang="en-US" altLang="zh-CN" sz="1600" i="1" smtClean="0">
                            <a:solidFill>
                              <a:prstClr val="black"/>
                            </a:solidFill>
                            <a:latin typeface="Cambria Math" panose="02040503050406030204" pitchFamily="18" charset="0"/>
                          </a:rPr>
                          <m:t>2</m:t>
                        </m:r>
                      </m:sub>
                    </m:sSub>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𝜆</m:t>
                        </m:r>
                      </m:e>
                      <m:sub>
                        <m:r>
                          <a:rPr lang="en-US" altLang="zh-CN" sz="1600" i="1" smtClean="0">
                            <a:solidFill>
                              <a:prstClr val="black"/>
                            </a:solidFill>
                            <a:latin typeface="Cambria Math" panose="02040503050406030204" pitchFamily="18" charset="0"/>
                          </a:rPr>
                          <m:t>2</m:t>
                        </m:r>
                      </m:sub>
                    </m:sSub>
                    <m:r>
                      <a:rPr lang="en-US" altLang="zh-CN" sz="1600" i="1">
                        <a:solidFill>
                          <a:prstClr val="black"/>
                        </a:solidFill>
                        <a:latin typeface="Cambria Math" panose="02040503050406030204" pitchFamily="18" charset="0"/>
                      </a:rPr>
                      <m:t>+</m:t>
                    </m:r>
                    <m:r>
                      <a:rPr lang="en-US" altLang="zh-CN" sz="1600" i="1" smtClean="0">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𝛽</m:t>
                        </m:r>
                      </m:e>
                      <m:sub>
                        <m:r>
                          <a:rPr lang="en-US" altLang="zh-CN" sz="1600" i="1" smtClean="0">
                            <a:solidFill>
                              <a:prstClr val="black"/>
                            </a:solidFill>
                            <a:latin typeface="Cambria Math" panose="02040503050406030204" pitchFamily="18" charset="0"/>
                          </a:rPr>
                          <m:t>𝑚</m:t>
                        </m:r>
                      </m:sub>
                    </m:sSub>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𝜆</m:t>
                        </m:r>
                      </m:e>
                      <m:sub>
                        <m:r>
                          <a:rPr lang="en-US" altLang="zh-CN" sz="1600" i="1" smtClean="0">
                            <a:solidFill>
                              <a:prstClr val="black"/>
                            </a:solidFill>
                            <a:latin typeface="Cambria Math" panose="02040503050406030204" pitchFamily="18" charset="0"/>
                          </a:rPr>
                          <m:t>𝑚</m:t>
                        </m:r>
                      </m:sub>
                    </m:sSub>
                    <m:r>
                      <a:rPr lang="en-US" altLang="zh-CN" sz="1600" i="1">
                        <a:solidFill>
                          <a:prstClr val="black"/>
                        </a:solidFill>
                        <a:latin typeface="Cambria Math" panose="02040503050406030204" pitchFamily="18" charset="0"/>
                      </a:rPr>
                      <m:t>=</m:t>
                    </m:r>
                    <m:r>
                      <m:rPr>
                        <m:nor/>
                      </m:rPr>
                      <a:rPr lang="en-US" altLang="zh-CN" sz="1600" dirty="0">
                        <a:solidFill>
                          <a:prstClr val="black"/>
                        </a:solidFill>
                      </a:rPr>
                      <m:t>3%+1.2×6%+0.5×8%+0.3×3%=</m:t>
                    </m:r>
                    <m:r>
                      <m:rPr>
                        <m:nor/>
                      </m:rPr>
                      <a:rPr lang="en-US" altLang="zh-CN" sz="1600" dirty="0" smtClean="0">
                        <a:solidFill>
                          <a:srgbClr val="FF0000"/>
                        </a:solidFill>
                      </a:rPr>
                      <m:t>15.1%</m:t>
                    </m:r>
                  </m:oMath>
                </a14:m>
                <a:endParaRPr lang="en-US" altLang="zh-CN" sz="1600" dirty="0">
                  <a:solidFill>
                    <a:prstClr val="black"/>
                  </a:solidFill>
                </a:endParaRPr>
              </a:p>
              <a:p>
                <a:pPr>
                  <a:spcBef>
                    <a:spcPts val="600"/>
                  </a:spcBef>
                </a:pPr>
                <a:r>
                  <a:rPr lang="zh-CN" altLang="en-US" sz="1600" dirty="0">
                    <a:solidFill>
                      <a:prstClr val="black"/>
                    </a:solidFill>
                  </a:rPr>
                  <a:t>②各个因素的预测值与实际不相等，这些非预期变化对资产收益率的影响为：</a:t>
                </a:r>
                <a:r>
                  <a:rPr lang="en-US" altLang="zh-CN" sz="1600" dirty="0">
                    <a:solidFill>
                      <a:prstClr val="black"/>
                    </a:solidFill>
                  </a:rPr>
                  <a:t>1.2×</a:t>
                </a:r>
                <a:r>
                  <a:rPr lang="zh-CN" altLang="en-US" sz="1600" dirty="0">
                    <a:solidFill>
                      <a:prstClr val="black"/>
                    </a:solidFill>
                  </a:rPr>
                  <a:t>（</a:t>
                </a:r>
                <a:r>
                  <a:rPr lang="en-US" altLang="zh-CN" sz="1600" dirty="0">
                    <a:solidFill>
                      <a:prstClr val="black"/>
                    </a:solidFill>
                  </a:rPr>
                  <a:t>4-5</a:t>
                </a:r>
                <a:r>
                  <a:rPr lang="zh-CN" altLang="en-US" sz="1600" dirty="0">
                    <a:solidFill>
                      <a:prstClr val="black"/>
                    </a:solidFill>
                  </a:rPr>
                  <a:t>）</a:t>
                </a:r>
                <a:r>
                  <a:rPr lang="en-US" altLang="zh-CN" sz="1600" dirty="0">
                    <a:solidFill>
                      <a:prstClr val="black"/>
                    </a:solidFill>
                  </a:rPr>
                  <a:t>+0.5×</a:t>
                </a:r>
                <a:r>
                  <a:rPr lang="zh-CN" altLang="en-US" sz="1600" dirty="0">
                    <a:solidFill>
                      <a:prstClr val="black"/>
                    </a:solidFill>
                  </a:rPr>
                  <a:t>（</a:t>
                </a:r>
                <a:r>
                  <a:rPr lang="en-US" altLang="zh-CN" sz="1600" dirty="0">
                    <a:solidFill>
                      <a:prstClr val="black"/>
                    </a:solidFill>
                  </a:rPr>
                  <a:t>6-3</a:t>
                </a:r>
                <a:r>
                  <a:rPr lang="zh-CN" altLang="en-US" sz="1600" dirty="0">
                    <a:solidFill>
                      <a:prstClr val="black"/>
                    </a:solidFill>
                  </a:rPr>
                  <a:t>）</a:t>
                </a:r>
                <a:r>
                  <a:rPr lang="en-US" altLang="zh-CN" sz="1600" dirty="0">
                    <a:solidFill>
                      <a:prstClr val="black"/>
                    </a:solidFill>
                  </a:rPr>
                  <a:t>+0.3×</a:t>
                </a:r>
                <a:r>
                  <a:rPr lang="zh-CN" altLang="en-US" sz="1600" dirty="0">
                    <a:solidFill>
                      <a:prstClr val="black"/>
                    </a:solidFill>
                  </a:rPr>
                  <a:t>（</a:t>
                </a:r>
                <a:r>
                  <a:rPr lang="en-US" altLang="zh-CN" sz="1600" dirty="0">
                    <a:solidFill>
                      <a:prstClr val="black"/>
                    </a:solidFill>
                  </a:rPr>
                  <a:t>0-2</a:t>
                </a:r>
                <a:r>
                  <a:rPr lang="zh-CN" altLang="en-US" sz="1600" dirty="0">
                    <a:solidFill>
                      <a:prstClr val="black"/>
                    </a:solidFill>
                  </a:rPr>
                  <a:t>）</a:t>
                </a:r>
                <a:r>
                  <a:rPr lang="en-US" altLang="zh-CN" sz="1600" dirty="0">
                    <a:solidFill>
                      <a:srgbClr val="FF0000"/>
                    </a:solidFill>
                  </a:rPr>
                  <a:t>=-0.3%</a:t>
                </a:r>
              </a:p>
              <a:p>
                <a:pPr>
                  <a:spcBef>
                    <a:spcPts val="600"/>
                  </a:spcBef>
                </a:pPr>
                <a:r>
                  <a:rPr lang="zh-CN" altLang="en-US" sz="1600" dirty="0">
                    <a:solidFill>
                      <a:prstClr val="black"/>
                    </a:solidFill>
                  </a:rPr>
                  <a:t>故修正后的收益率为</a:t>
                </a:r>
                <a:r>
                  <a:rPr lang="en-US" altLang="zh-CN" sz="1600" dirty="0">
                    <a:solidFill>
                      <a:srgbClr val="FF0000"/>
                    </a:solidFill>
                  </a:rPr>
                  <a:t>15.1%-0.3%=14.8%</a:t>
                </a:r>
              </a:p>
            </p:txBody>
          </p:sp>
        </mc:Choice>
        <mc:Fallback xmlns="">
          <p:sp>
            <p:nvSpPr>
              <p:cNvPr id="8" name="文本框 7">
                <a:extLst>
                  <a:ext uri="{FF2B5EF4-FFF2-40B4-BE49-F238E27FC236}">
                    <a16:creationId xmlns="" xmlns:a16="http://schemas.microsoft.com/office/drawing/2014/main" xmlns:a14="http://schemas.microsoft.com/office/drawing/2010/main" id="{9B2BF289-734C-4E7D-81D5-4C01E827D345}"/>
                  </a:ext>
                </a:extLst>
              </p:cNvPr>
              <p:cNvSpPr txBox="1">
                <a:spLocks noRot="1" noChangeAspect="1" noMove="1" noResize="1" noEditPoints="1" noAdjustHandles="1" noChangeArrowheads="1" noChangeShapeType="1" noTextEdit="1"/>
              </p:cNvSpPr>
              <p:nvPr/>
            </p:nvSpPr>
            <p:spPr>
              <a:xfrm>
                <a:off x="302515" y="2968200"/>
                <a:ext cx="12707430" cy="1415772"/>
              </a:xfrm>
              <a:prstGeom prst="rect">
                <a:avLst/>
              </a:prstGeom>
              <a:blipFill rotWithShape="0">
                <a:blip r:embed="rId2"/>
                <a:stretch>
                  <a:fillRect l="-288" t="-1293" b="-2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86DD0BF-9DE9-4966-9728-996D6F773479}"/>
                  </a:ext>
                </a:extLst>
              </p:cNvPr>
              <p:cNvSpPr txBox="1"/>
              <p:nvPr/>
            </p:nvSpPr>
            <p:spPr>
              <a:xfrm>
                <a:off x="411444" y="4634709"/>
                <a:ext cx="11586970" cy="2000548"/>
              </a:xfrm>
              <a:prstGeom prst="rect">
                <a:avLst/>
              </a:prstGeom>
              <a:noFill/>
            </p:spPr>
            <p:txBody>
              <a:bodyPr wrap="square" rtlCol="0">
                <a:spAutoFit/>
              </a:bodyPr>
              <a:lstStyle/>
              <a:p>
                <a:r>
                  <a:rPr lang="en-US" altLang="zh-CN" dirty="0">
                    <a:solidFill>
                      <a:prstClr val="black"/>
                    </a:solidFill>
                  </a:rPr>
                  <a:t>【</a:t>
                </a:r>
                <a:r>
                  <a:rPr lang="zh-CN" altLang="en-US" dirty="0">
                    <a:solidFill>
                      <a:prstClr val="black"/>
                    </a:solidFill>
                  </a:rPr>
                  <a:t>例题</a:t>
                </a:r>
                <a:r>
                  <a:rPr lang="en-US" altLang="zh-CN" dirty="0">
                    <a:solidFill>
                      <a:prstClr val="black"/>
                    </a:solidFill>
                  </a:rPr>
                  <a:t>6-11】</a:t>
                </a:r>
                <a:r>
                  <a:rPr lang="zh-CN" altLang="en-US" dirty="0">
                    <a:solidFill>
                      <a:prstClr val="black"/>
                    </a:solidFill>
                  </a:rPr>
                  <a:t>假设某股票收益率受</a:t>
                </a:r>
                <a:r>
                  <a:rPr lang="zh-CN" altLang="en-US" dirty="0">
                    <a:solidFill>
                      <a:srgbClr val="FF0000"/>
                    </a:solidFill>
                  </a:rPr>
                  <a:t>三种风险因素影响</a:t>
                </a:r>
                <a:r>
                  <a:rPr lang="zh-CN" altLang="en-US" dirty="0">
                    <a:solidFill>
                      <a:prstClr val="black"/>
                    </a:solidFill>
                  </a:rPr>
                  <a:t>，三种风险因素的风险溢价分别为</a:t>
                </a:r>
                <a:r>
                  <a:rPr lang="en-US" altLang="zh-CN" dirty="0">
                    <a:solidFill>
                      <a:srgbClr val="FF0000"/>
                    </a:solidFill>
                  </a:rPr>
                  <a:t>2%</a:t>
                </a:r>
                <a:r>
                  <a:rPr lang="zh-CN" altLang="en-US" dirty="0">
                    <a:solidFill>
                      <a:srgbClr val="FF0000"/>
                    </a:solidFill>
                  </a:rPr>
                  <a:t>、</a:t>
                </a:r>
                <a:r>
                  <a:rPr lang="en-US" altLang="zh-CN" dirty="0">
                    <a:solidFill>
                      <a:srgbClr val="FF0000"/>
                    </a:solidFill>
                  </a:rPr>
                  <a:t>7%</a:t>
                </a:r>
                <a:r>
                  <a:rPr lang="zh-CN" altLang="en-US" dirty="0">
                    <a:solidFill>
                      <a:srgbClr val="FF0000"/>
                    </a:solidFill>
                  </a:rPr>
                  <a:t>和</a:t>
                </a:r>
                <a:r>
                  <a:rPr lang="en-US" altLang="zh-CN" dirty="0">
                    <a:solidFill>
                      <a:srgbClr val="FF0000"/>
                    </a:solidFill>
                  </a:rPr>
                  <a:t>5%</a:t>
                </a:r>
                <a:r>
                  <a:rPr lang="zh-CN" altLang="en-US" dirty="0">
                    <a:solidFill>
                      <a:prstClr val="black"/>
                    </a:solidFill>
                  </a:rPr>
                  <a:t>，且该股票收益率与三种风险因素的意外变化之间的关系用公式表示为：</a:t>
                </a:r>
                <a14:m>
                  <m:oMath xmlns:m="http://schemas.openxmlformats.org/officeDocument/2006/math">
                    <m:r>
                      <m:rPr>
                        <m:sty m:val="p"/>
                      </m:rPr>
                      <a:rPr lang="en-US" altLang="zh-CN" smtClean="0">
                        <a:solidFill>
                          <a:srgbClr val="FF0000"/>
                        </a:solidFill>
                        <a:latin typeface="Cambria Math" panose="02040503050406030204" pitchFamily="18" charset="0"/>
                      </a:rPr>
                      <m:t>R</m:t>
                    </m:r>
                    <m:r>
                      <a:rPr lang="en-US" altLang="zh-CN" i="1">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13</m:t>
                    </m:r>
                    <m:r>
                      <a:rPr lang="en-US" altLang="zh-CN" i="1">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+2</m:t>
                    </m:r>
                    <m:sSub>
                      <m:sSubPr>
                        <m:ctrlPr>
                          <a:rPr lang="en-US" altLang="zh-CN" i="1">
                            <a:solidFill>
                              <a:srgbClr val="FF0000"/>
                            </a:solidFill>
                            <a:latin typeface="Cambria Math" panose="02040503050406030204" pitchFamily="18" charset="0"/>
                          </a:rPr>
                        </m:ctrlPr>
                      </m:sSubPr>
                      <m:e>
                        <m:r>
                          <a:rPr lang="en-US" altLang="zh-CN" i="1" smtClean="0">
                            <a:solidFill>
                              <a:srgbClr val="FF0000"/>
                            </a:solidFill>
                            <a:latin typeface="Cambria Math" panose="02040503050406030204" pitchFamily="18" charset="0"/>
                          </a:rPr>
                          <m:t>𝐹</m:t>
                        </m:r>
                      </m:e>
                      <m:sub>
                        <m:r>
                          <a:rPr lang="en-US" altLang="zh-CN" i="1" smtClean="0">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1.5</m:t>
                    </m:r>
                    <m:sSub>
                      <m:sSubPr>
                        <m:ctrlPr>
                          <a:rPr lang="en-US" altLang="zh-CN" i="1">
                            <a:solidFill>
                              <a:srgbClr val="FF0000"/>
                            </a:solidFill>
                            <a:latin typeface="Cambria Math" panose="02040503050406030204" pitchFamily="18" charset="0"/>
                          </a:rPr>
                        </m:ctrlPr>
                      </m:sSubPr>
                      <m:e>
                        <m:r>
                          <a:rPr lang="en-US" altLang="zh-CN" i="1" smtClean="0">
                            <a:solidFill>
                              <a:srgbClr val="FF0000"/>
                            </a:solidFill>
                            <a:latin typeface="Cambria Math" panose="02040503050406030204" pitchFamily="18" charset="0"/>
                          </a:rPr>
                          <m:t>𝐹</m:t>
                        </m:r>
                      </m:e>
                      <m:sub>
                        <m:r>
                          <a:rPr lang="en-US" altLang="zh-CN" i="1" smtClean="0">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smtClean="0">
                            <a:solidFill>
                              <a:srgbClr val="FF0000"/>
                            </a:solidFill>
                            <a:latin typeface="Cambria Math" panose="02040503050406030204" pitchFamily="18" charset="0"/>
                          </a:rPr>
                          <m:t>𝐹</m:t>
                        </m:r>
                      </m:e>
                      <m:sub>
                        <m:r>
                          <a:rPr lang="en-US" altLang="zh-CN" i="1" smtClean="0">
                            <a:solidFill>
                              <a:srgbClr val="FF0000"/>
                            </a:solidFill>
                            <a:latin typeface="Cambria Math" panose="02040503050406030204" pitchFamily="18" charset="0"/>
                          </a:rPr>
                          <m:t>3</m:t>
                        </m:r>
                      </m:sub>
                    </m:sSub>
                    <m:r>
                      <a:rPr lang="en-US" altLang="zh-CN" i="1" smtClean="0">
                        <a:solidFill>
                          <a:srgbClr val="FF0000"/>
                        </a:solidFill>
                        <a:latin typeface="Cambria Math" panose="02040503050406030204" pitchFamily="18" charset="0"/>
                      </a:rPr>
                      <m:t>+</m:t>
                    </m:r>
                    <m:r>
                      <a:rPr lang="zh-CN" altLang="en-US" i="1" smtClean="0">
                        <a:solidFill>
                          <a:srgbClr val="FF0000"/>
                        </a:solidFill>
                        <a:latin typeface="Cambria Math" panose="02040503050406030204" pitchFamily="18" charset="0"/>
                      </a:rPr>
                      <m:t>𝜀</m:t>
                    </m:r>
                  </m:oMath>
                </a14:m>
                <a:endParaRPr lang="en-US" altLang="zh-CN" dirty="0">
                  <a:solidFill>
                    <a:srgbClr val="FF0000"/>
                  </a:solidFill>
                </a:endParaRPr>
              </a:p>
              <a:p>
                <a:r>
                  <a:rPr lang="zh-CN" altLang="en-US" dirty="0">
                    <a:solidFill>
                      <a:prstClr val="black"/>
                    </a:solidFill>
                  </a:rPr>
                  <a:t>问：如果无风险收益率为</a:t>
                </a:r>
                <a:r>
                  <a:rPr lang="en-US" altLang="zh-CN" dirty="0">
                    <a:solidFill>
                      <a:srgbClr val="FF0000"/>
                    </a:solidFill>
                  </a:rPr>
                  <a:t>3%</a:t>
                </a:r>
                <a:r>
                  <a:rPr lang="zh-CN" altLang="en-US" dirty="0">
                    <a:solidFill>
                      <a:srgbClr val="FF0000"/>
                    </a:solidFill>
                  </a:rPr>
                  <a:t>，</a:t>
                </a:r>
                <a:r>
                  <a:rPr lang="zh-CN" altLang="en-US" dirty="0">
                    <a:solidFill>
                      <a:prstClr val="black"/>
                    </a:solidFill>
                  </a:rPr>
                  <a:t>那么该股票是</a:t>
                </a:r>
                <a:r>
                  <a:rPr lang="zh-CN" altLang="en-US" dirty="0">
                    <a:solidFill>
                      <a:srgbClr val="FF0000"/>
                    </a:solidFill>
                  </a:rPr>
                  <a:t>被低估、被高估，还是合理定价？</a:t>
                </a:r>
                <a:endParaRPr lang="en-US" altLang="zh-CN" dirty="0">
                  <a:solidFill>
                    <a:srgbClr val="FF0000"/>
                  </a:solidFill>
                </a:endParaRPr>
              </a:p>
              <a:p>
                <a:pPr>
                  <a:lnSpc>
                    <a:spcPct val="125000"/>
                  </a:lnSpc>
                  <a:spcBef>
                    <a:spcPts val="1200"/>
                  </a:spcBef>
                </a:pPr>
                <a:r>
                  <a:rPr lang="zh-CN" altLang="en-US" sz="1600" dirty="0">
                    <a:solidFill>
                      <a:prstClr val="black"/>
                    </a:solidFill>
                  </a:rPr>
                  <a:t>答：根据</a:t>
                </a:r>
                <a:r>
                  <a:rPr lang="zh-CN" altLang="en-US" sz="1600" dirty="0">
                    <a:solidFill>
                      <a:srgbClr val="FF0000"/>
                    </a:solidFill>
                  </a:rPr>
                  <a:t>因素模型（</a:t>
                </a:r>
                <a:r>
                  <a:rPr lang="en-US" altLang="zh-CN" sz="1600" dirty="0">
                    <a:solidFill>
                      <a:prstClr val="black"/>
                    </a:solidFill>
                  </a:rPr>
                  <a:t>6-16</a:t>
                </a:r>
                <a:r>
                  <a:rPr lang="zh-CN" altLang="en-US" sz="1600" dirty="0">
                    <a:solidFill>
                      <a:prstClr val="black"/>
                    </a:solidFill>
                  </a:rPr>
                  <a:t>）可知，实际投资该股票获得的</a:t>
                </a:r>
                <a:r>
                  <a:rPr lang="zh-CN" altLang="en-US" sz="1600" dirty="0">
                    <a:solidFill>
                      <a:srgbClr val="FF0000"/>
                    </a:solidFill>
                  </a:rPr>
                  <a:t>预期收益率为</a:t>
                </a:r>
                <a:r>
                  <a:rPr lang="en-US" altLang="zh-CN" sz="1600" dirty="0">
                    <a:solidFill>
                      <a:srgbClr val="FF0000"/>
                    </a:solidFill>
                  </a:rPr>
                  <a:t>13%</a:t>
                </a:r>
                <a:r>
                  <a:rPr lang="zh-CN" altLang="en-US" sz="1600" dirty="0">
                    <a:solidFill>
                      <a:prstClr val="black"/>
                    </a:solidFill>
                  </a:rPr>
                  <a:t>，根据</a:t>
                </a:r>
                <a:r>
                  <a:rPr lang="zh-CN" altLang="en-US" sz="1600" dirty="0">
                    <a:solidFill>
                      <a:srgbClr val="FF0000"/>
                    </a:solidFill>
                  </a:rPr>
                  <a:t>套利定价定理</a:t>
                </a:r>
                <a:r>
                  <a:rPr lang="zh-CN" altLang="en-US" sz="1600" dirty="0">
                    <a:solidFill>
                      <a:prstClr val="black"/>
                    </a:solidFill>
                  </a:rPr>
                  <a:t>（</a:t>
                </a:r>
                <a:r>
                  <a:rPr lang="en-US" altLang="zh-CN" sz="1600" dirty="0">
                    <a:solidFill>
                      <a:prstClr val="black"/>
                    </a:solidFill>
                  </a:rPr>
                  <a:t>6-20</a:t>
                </a:r>
                <a:r>
                  <a:rPr lang="zh-CN" altLang="en-US" sz="1600" dirty="0">
                    <a:solidFill>
                      <a:prstClr val="black"/>
                    </a:solidFill>
                  </a:rPr>
                  <a:t>）可知，投资该股票应该获得的收益率为：</a:t>
                </a:r>
                <a:r>
                  <a:rPr lang="en-US" altLang="zh-CN" sz="1600" dirty="0">
                    <a:solidFill>
                      <a:srgbClr val="FF0000"/>
                    </a:solidFill>
                  </a:rPr>
                  <a:t>3%+2×2%+1.5×7%+</a:t>
                </a:r>
                <a:r>
                  <a:rPr lang="zh-CN" altLang="en-US" sz="1600" dirty="0">
                    <a:solidFill>
                      <a:srgbClr val="FF0000"/>
                    </a:solidFill>
                  </a:rPr>
                  <a:t>（</a:t>
                </a:r>
                <a:r>
                  <a:rPr lang="en-US" altLang="zh-CN" sz="1600" dirty="0">
                    <a:solidFill>
                      <a:srgbClr val="FF0000"/>
                    </a:solidFill>
                  </a:rPr>
                  <a:t>-0.8</a:t>
                </a:r>
                <a:r>
                  <a:rPr lang="zh-CN" altLang="en-US" sz="1600" dirty="0">
                    <a:solidFill>
                      <a:srgbClr val="FF0000"/>
                    </a:solidFill>
                  </a:rPr>
                  <a:t>）</a:t>
                </a:r>
                <a:r>
                  <a:rPr lang="en-US" altLang="zh-CN" sz="1600" dirty="0">
                    <a:solidFill>
                      <a:srgbClr val="FF0000"/>
                    </a:solidFill>
                  </a:rPr>
                  <a:t>×5%=13.5%</a:t>
                </a:r>
                <a:r>
                  <a:rPr lang="zh-CN" altLang="en-US" sz="1600" dirty="0">
                    <a:solidFill>
                      <a:prstClr val="black"/>
                    </a:solidFill>
                  </a:rPr>
                  <a:t>。</a:t>
                </a:r>
                <a:r>
                  <a:rPr lang="zh-CN" altLang="en-US" sz="1600" dirty="0">
                    <a:solidFill>
                      <a:srgbClr val="FF0000"/>
                    </a:solidFill>
                  </a:rPr>
                  <a:t>实际投资该</a:t>
                </a:r>
                <a:r>
                  <a:rPr lang="zh-CN" altLang="en-US" sz="1600" dirty="0" smtClean="0">
                    <a:solidFill>
                      <a:srgbClr val="FF0000"/>
                    </a:solidFill>
                  </a:rPr>
                  <a:t>股票</a:t>
                </a:r>
                <a:r>
                  <a:rPr lang="zh-CN" altLang="en-US" sz="1600" dirty="0" smtClean="0">
                    <a:solidFill>
                      <a:prstClr val="black"/>
                    </a:solidFill>
                  </a:rPr>
                  <a:t>预期</a:t>
                </a:r>
                <a:r>
                  <a:rPr lang="zh-CN" altLang="en-US" sz="1600" dirty="0">
                    <a:solidFill>
                      <a:prstClr val="black"/>
                    </a:solidFill>
                  </a:rPr>
                  <a:t>收益率低于应该获得的预期收益率，故该股票的价格被</a:t>
                </a:r>
                <a:r>
                  <a:rPr lang="zh-CN" altLang="en-US" sz="1600" dirty="0">
                    <a:solidFill>
                      <a:srgbClr val="FF0000"/>
                    </a:solidFill>
                  </a:rPr>
                  <a:t>高估</a:t>
                </a:r>
                <a:r>
                  <a:rPr lang="zh-CN" altLang="en-US" sz="1600" dirty="0">
                    <a:solidFill>
                      <a:prstClr val="black"/>
                    </a:solidFill>
                  </a:rPr>
                  <a:t>。</a:t>
                </a:r>
                <a:endParaRPr lang="en-US" altLang="zh-CN" dirty="0">
                  <a:solidFill>
                    <a:prstClr val="black"/>
                  </a:solidFill>
                </a:endParaRPr>
              </a:p>
            </p:txBody>
          </p:sp>
        </mc:Choice>
        <mc:Fallback xmlns="">
          <p:sp>
            <p:nvSpPr>
              <p:cNvPr id="10" name="文本框 9">
                <a:extLst>
                  <a:ext uri="{FF2B5EF4-FFF2-40B4-BE49-F238E27FC236}">
                    <a16:creationId xmlns="" xmlns:a16="http://schemas.microsoft.com/office/drawing/2014/main" xmlns:a14="http://schemas.microsoft.com/office/drawing/2010/main" id="{286DD0BF-9DE9-4966-9728-996D6F773479}"/>
                  </a:ext>
                </a:extLst>
              </p:cNvPr>
              <p:cNvSpPr txBox="1">
                <a:spLocks noRot="1" noChangeAspect="1" noMove="1" noResize="1" noEditPoints="1" noAdjustHandles="1" noChangeArrowheads="1" noChangeShapeType="1" noTextEdit="1"/>
              </p:cNvSpPr>
              <p:nvPr/>
            </p:nvSpPr>
            <p:spPr>
              <a:xfrm>
                <a:off x="411444" y="4634709"/>
                <a:ext cx="11586970" cy="2000548"/>
              </a:xfrm>
              <a:prstGeom prst="rect">
                <a:avLst/>
              </a:prstGeom>
              <a:blipFill rotWithShape="0">
                <a:blip r:embed="rId3"/>
                <a:stretch>
                  <a:fillRect l="-421" t="-2134" b="-2134"/>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id="{DED32161-F448-4302-9094-8D7528E57918}"/>
              </a:ext>
            </a:extLst>
          </p:cNvPr>
          <p:cNvCxnSpPr>
            <a:cxnSpLocks/>
          </p:cNvCxnSpPr>
          <p:nvPr/>
        </p:nvCxnSpPr>
        <p:spPr>
          <a:xfrm>
            <a:off x="-72408" y="4504552"/>
            <a:ext cx="12155479" cy="0"/>
          </a:xfrm>
          <a:prstGeom prst="line">
            <a:avLst/>
          </a:prstGeom>
          <a:ln>
            <a:solidFill>
              <a:schemeClr val="accent2">
                <a:alpha val="25098"/>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18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225729"/>
          <p:cNvSpPr>
            <a:spLocks noGrp="1"/>
          </p:cNvSpPr>
          <p:nvPr>
            <p:ph type="title"/>
          </p:nvPr>
        </p:nvSpPr>
        <p:spPr>
          <a:xfrm>
            <a:off x="92267" y="175047"/>
            <a:ext cx="3824689" cy="706304"/>
          </a:xfrm>
          <a:solidFill>
            <a:srgbClr val="FF0000"/>
          </a:solidFill>
          <a:ln>
            <a:noFill/>
          </a:ln>
        </p:spPr>
        <p:txBody>
          <a:bodyPr wrap="square" lIns="91440" tIns="45720" rIns="91440" bIns="45720" anchor="ctr">
            <a:normAutofit/>
          </a:bodyPr>
          <a:lstStyle/>
          <a:p>
            <a:pPr algn="ctr" eaLnBrk="1" hangingPunct="1"/>
            <a:r>
              <a:rPr lang="zh-CN" altLang="en-US" sz="2800" b="1" dirty="0">
                <a:solidFill>
                  <a:schemeClr val="bg1"/>
                </a:solidFill>
                <a:ea typeface="微软雅黑" panose="020B0503020204020204" charset="-122"/>
              </a:rPr>
              <a:t>第</a:t>
            </a:r>
            <a:r>
              <a:rPr lang="en-US" altLang="zh-CN" sz="2800" b="1" dirty="0">
                <a:solidFill>
                  <a:schemeClr val="bg1"/>
                </a:solidFill>
                <a:ea typeface="微软雅黑" panose="020B0503020204020204" charset="-122"/>
              </a:rPr>
              <a:t>6</a:t>
            </a:r>
            <a:r>
              <a:rPr lang="zh-CN" altLang="en-US" sz="2800" b="1" dirty="0">
                <a:solidFill>
                  <a:schemeClr val="bg1"/>
                </a:solidFill>
                <a:ea typeface="微软雅黑" panose="020B0503020204020204" charset="-122"/>
              </a:rPr>
              <a:t>章 风险定价理论</a:t>
            </a:r>
          </a:p>
        </p:txBody>
      </p:sp>
      <p:sp>
        <p:nvSpPr>
          <p:cNvPr id="37890" name="文本占位符 1225730"/>
          <p:cNvSpPr>
            <a:spLocks noGrp="1"/>
          </p:cNvSpPr>
          <p:nvPr>
            <p:ph idx="1"/>
          </p:nvPr>
        </p:nvSpPr>
        <p:spPr>
          <a:xfrm>
            <a:off x="89053" y="1044118"/>
            <a:ext cx="3227023" cy="3660775"/>
          </a:xfrm>
          <a:solidFill>
            <a:schemeClr val="bg1"/>
          </a:solidFill>
          <a:ln w="38100">
            <a:solidFill>
              <a:srgbClr val="FF0000"/>
            </a:solidFill>
            <a:prstDash val="sysDash"/>
          </a:ln>
        </p:spPr>
        <p:txBody>
          <a:bodyPr wrap="square" lIns="91440" tIns="45720" rIns="91440" bIns="45720" anchor="t">
            <a:normAutofit fontScale="85000" lnSpcReduction="10000"/>
          </a:bodyPr>
          <a:lstStyle/>
          <a:p>
            <a:pPr marL="0" indent="0" eaLnBrk="1" hangingPunct="1">
              <a:buNone/>
            </a:pPr>
            <a:r>
              <a:rPr lang="zh-CN" altLang="en-US" b="1" dirty="0">
                <a:latin typeface="楷体" panose="02010609060101010101" charset="-122"/>
                <a:ea typeface="楷体" panose="02010609060101010101" charset="-122"/>
              </a:rPr>
              <a:t>·</a:t>
            </a:r>
            <a:r>
              <a:rPr lang="zh-CN" altLang="en-US" sz="2400" dirty="0">
                <a:solidFill>
                  <a:srgbClr val="FF0000"/>
                </a:solidFill>
                <a:latin typeface="楷体" panose="02010609060101010101" charset="-122"/>
                <a:ea typeface="楷体" panose="02010609060101010101" charset="-122"/>
              </a:rPr>
              <a:t>资本资产定价模型</a:t>
            </a:r>
            <a:endParaRPr lang="zh-CN" altLang="en-US" dirty="0">
              <a:solidFill>
                <a:srgbClr val="FF0000"/>
              </a:solidFill>
              <a:latin typeface="楷体" panose="02010609060101010101" charset="-122"/>
              <a:ea typeface="楷体" panose="02010609060101010101" charset="-122"/>
            </a:endParaRPr>
          </a:p>
          <a:p>
            <a:pPr marL="0" indent="0" eaLnBrk="1" hangingPunct="1">
              <a:buNone/>
            </a:pPr>
            <a:r>
              <a:rPr lang="zh-CN" altLang="en-US" sz="2000" dirty="0">
                <a:latin typeface="楷体" panose="02010609060101010101" charset="-122"/>
                <a:ea typeface="楷体" panose="02010609060101010101" charset="-122"/>
              </a:rPr>
              <a:t>  </a:t>
            </a:r>
            <a:r>
              <a:rPr lang="zh-CN" altLang="en-US" sz="2000" dirty="0" smtClean="0">
                <a:latin typeface="楷体" panose="02010609060101010101" charset="-122"/>
                <a:ea typeface="楷体" panose="02010609060101010101" charset="-122"/>
              </a:rPr>
              <a:t>最</a:t>
            </a:r>
            <a:r>
              <a:rPr lang="zh-CN" altLang="en-US" sz="2000" dirty="0">
                <a:latin typeface="楷体" panose="02010609060101010101" charset="-122"/>
                <a:ea typeface="楷体" panose="02010609060101010101" charset="-122"/>
              </a:rPr>
              <a:t>优风险投资组合（市场组合）</a:t>
            </a:r>
          </a:p>
          <a:p>
            <a:pPr marL="0" indent="0" eaLnBrk="1" hangingPunct="1">
              <a:buNone/>
            </a:pPr>
            <a:r>
              <a:rPr lang="zh-CN" altLang="en-US" sz="2000" dirty="0">
                <a:latin typeface="楷体" panose="02010609060101010101" charset="-122"/>
                <a:ea typeface="楷体" panose="02010609060101010101" charset="-122"/>
              </a:rPr>
              <a:t>    </a:t>
            </a:r>
            <a:r>
              <a:rPr lang="zh-CN" altLang="en-US" sz="2000" dirty="0" smtClean="0">
                <a:latin typeface="楷体" panose="02010609060101010101" charset="-122"/>
                <a:ea typeface="楷体" panose="02010609060101010101" charset="-122"/>
              </a:rPr>
              <a:t>资本市场</a:t>
            </a:r>
            <a:r>
              <a:rPr lang="zh-CN" altLang="en-US" sz="2000" dirty="0">
                <a:latin typeface="楷体" panose="02010609060101010101" charset="-122"/>
                <a:ea typeface="楷体" panose="02010609060101010101" charset="-122"/>
              </a:rPr>
              <a:t>线</a:t>
            </a:r>
          </a:p>
          <a:p>
            <a:pPr marL="0" indent="0" eaLnBrk="1" hangingPunct="1">
              <a:buNone/>
            </a:pPr>
            <a:r>
              <a:rPr lang="zh-CN" altLang="en-US" sz="2000" dirty="0">
                <a:latin typeface="楷体" panose="02010609060101010101" charset="-122"/>
                <a:ea typeface="楷体" panose="02010609060101010101" charset="-122"/>
              </a:rPr>
              <a:t>    </a:t>
            </a:r>
            <a:r>
              <a:rPr lang="zh-CN" altLang="en-US" sz="2000" dirty="0" smtClean="0">
                <a:latin typeface="楷体" panose="02010609060101010101" charset="-122"/>
                <a:ea typeface="楷体" panose="02010609060101010101" charset="-122"/>
              </a:rPr>
              <a:t>系统</a:t>
            </a:r>
            <a:r>
              <a:rPr lang="zh-CN" altLang="en-US" sz="2000" dirty="0">
                <a:latin typeface="楷体" panose="02010609060101010101" charset="-122"/>
                <a:ea typeface="楷体" panose="02010609060101010101" charset="-122"/>
              </a:rPr>
              <a:t>风险及定价</a:t>
            </a:r>
            <a:r>
              <a:rPr lang="zh-CN" altLang="en-US" sz="2000" dirty="0" smtClean="0">
                <a:latin typeface="楷体" panose="02010609060101010101" charset="-122"/>
                <a:ea typeface="楷体" panose="02010609060101010101" charset="-122"/>
              </a:rPr>
              <a:t>模型     </a:t>
            </a:r>
            <a:endParaRPr lang="en-US" altLang="zh-CN" sz="2000" dirty="0" smtClean="0">
              <a:latin typeface="楷体" panose="02010609060101010101" charset="-122"/>
              <a:ea typeface="楷体" panose="02010609060101010101" charset="-122"/>
            </a:endParaRPr>
          </a:p>
          <a:p>
            <a:pPr marL="0" indent="0" eaLnBrk="1" hangingPunct="1">
              <a:buNone/>
            </a:pPr>
            <a:r>
              <a:rPr lang="en-US" altLang="zh-CN" sz="2000" dirty="0">
                <a:latin typeface="楷体" panose="02010609060101010101" charset="-122"/>
                <a:ea typeface="楷体" panose="02010609060101010101" charset="-122"/>
              </a:rPr>
              <a:t> </a:t>
            </a:r>
            <a:r>
              <a:rPr lang="en-US" altLang="zh-CN" sz="2000" dirty="0" smtClean="0">
                <a:latin typeface="楷体" panose="02010609060101010101" charset="-122"/>
                <a:ea typeface="楷体" panose="02010609060101010101" charset="-122"/>
              </a:rPr>
              <a:t>   </a:t>
            </a:r>
            <a:r>
              <a:rPr lang="zh-CN" altLang="en-US" sz="2000" dirty="0" smtClean="0">
                <a:latin typeface="楷体" panose="02010609060101010101" charset="-122"/>
                <a:ea typeface="楷体" panose="02010609060101010101" charset="-122"/>
              </a:rPr>
              <a:t>（</a:t>
            </a:r>
            <a:r>
              <a:rPr lang="en-US" altLang="zh-CN" sz="2000" dirty="0">
                <a:latin typeface="Times New Roman" panose="02020603050405020304" pitchFamily="18" charset="0"/>
                <a:ea typeface="楷体" panose="02010609060101010101" charset="-122"/>
              </a:rPr>
              <a:t>CAPM</a:t>
            </a:r>
            <a:r>
              <a:rPr lang="zh-CN" altLang="en-US" sz="2000" dirty="0">
                <a:latin typeface="楷体" panose="02010609060101010101" charset="-122"/>
                <a:ea typeface="楷体" panose="02010609060101010101" charset="-122"/>
              </a:rPr>
              <a:t>）</a:t>
            </a:r>
            <a:endParaRPr lang="en-US" altLang="zh-CN" sz="2000" dirty="0">
              <a:latin typeface="楷体" panose="02010609060101010101" charset="-122"/>
              <a:ea typeface="楷体" panose="02010609060101010101" charset="-122"/>
            </a:endParaRPr>
          </a:p>
          <a:p>
            <a:pPr marL="0" indent="0" eaLnBrk="1" hangingPunct="1">
              <a:buNone/>
            </a:pPr>
            <a:r>
              <a:rPr lang="zh-CN" altLang="en-US" dirty="0">
                <a:latin typeface="楷体" panose="02010609060101010101" charset="-122"/>
                <a:ea typeface="楷体" panose="02010609060101010101" charset="-122"/>
              </a:rPr>
              <a:t>·</a:t>
            </a:r>
            <a:r>
              <a:rPr lang="zh-CN" altLang="en-US" sz="2400" dirty="0">
                <a:solidFill>
                  <a:srgbClr val="FF0000"/>
                </a:solidFill>
                <a:latin typeface="楷体" panose="02010609060101010101" charset="-122"/>
                <a:ea typeface="楷体" panose="02010609060101010101" charset="-122"/>
              </a:rPr>
              <a:t>单指数模型和多因素模型</a:t>
            </a:r>
          </a:p>
          <a:p>
            <a:pPr marL="0" indent="0" eaLnBrk="1" hangingPunct="1">
              <a:buNone/>
            </a:pPr>
            <a:r>
              <a:rPr lang="zh-CN" altLang="en-US" sz="2400" dirty="0">
                <a:latin typeface="楷体" panose="02010609060101010101" charset="-122"/>
                <a:ea typeface="楷体" panose="02010609060101010101" charset="-122"/>
              </a:rPr>
              <a:t>·</a:t>
            </a:r>
            <a:r>
              <a:rPr lang="zh-CN" altLang="en-US" sz="2400" dirty="0">
                <a:solidFill>
                  <a:srgbClr val="FF0000"/>
                </a:solidFill>
                <a:latin typeface="楷体" panose="02010609060101010101" charset="-122"/>
                <a:ea typeface="楷体" panose="02010609060101010101" charset="-122"/>
              </a:rPr>
              <a:t>套利定价理论</a:t>
            </a:r>
            <a:endParaRPr lang="zh-CN" altLang="en-US" dirty="0">
              <a:solidFill>
                <a:srgbClr val="FF0000"/>
              </a:solidFill>
              <a:latin typeface="楷体" panose="02010609060101010101" charset="-122"/>
              <a:ea typeface="楷体" panose="02010609060101010101" charset="-122"/>
            </a:endParaRPr>
          </a:p>
          <a:p>
            <a:pPr marL="0" indent="0" eaLnBrk="1" hangingPunct="1">
              <a:buNone/>
            </a:pPr>
            <a:r>
              <a:rPr lang="zh-CN" altLang="en-US" sz="2000" dirty="0">
                <a:latin typeface="楷体" panose="02010609060101010101" charset="-122"/>
                <a:ea typeface="楷体" panose="02010609060101010101" charset="-122"/>
              </a:rPr>
              <a:t>     套利与套利组合</a:t>
            </a:r>
          </a:p>
          <a:p>
            <a:pPr marL="0" indent="0" eaLnBrk="1" hangingPunct="1">
              <a:buNone/>
            </a:pPr>
            <a:r>
              <a:rPr lang="zh-CN" altLang="en-US" sz="2000" dirty="0">
                <a:latin typeface="楷体" panose="02010609060101010101" charset="-122"/>
                <a:ea typeface="楷体" panose="02010609060101010101" charset="-122"/>
              </a:rPr>
              <a:t>          </a:t>
            </a:r>
            <a:r>
              <a:rPr lang="en-US" altLang="zh-CN" sz="2000" dirty="0">
                <a:latin typeface="Times New Roman" panose="02020603050405020304" pitchFamily="18" charset="0"/>
                <a:ea typeface="楷体" panose="02010609060101010101" charset="-122"/>
              </a:rPr>
              <a:t>APT</a:t>
            </a:r>
            <a:r>
              <a:rPr lang="zh-CN" altLang="en-US" sz="2000" dirty="0">
                <a:latin typeface="楷体" panose="02010609060101010101" charset="-122"/>
                <a:ea typeface="楷体" panose="02010609060101010101" charset="-122"/>
              </a:rPr>
              <a:t>公式</a:t>
            </a:r>
          </a:p>
        </p:txBody>
      </p:sp>
      <p:pic>
        <p:nvPicPr>
          <p:cNvPr id="2" name="图片 1"/>
          <p:cNvPicPr>
            <a:picLocks noChangeAspect="1"/>
          </p:cNvPicPr>
          <p:nvPr/>
        </p:nvPicPr>
        <p:blipFill>
          <a:blip r:embed="rId2"/>
          <a:stretch>
            <a:fillRect/>
          </a:stretch>
        </p:blipFill>
        <p:spPr>
          <a:xfrm>
            <a:off x="3916956" y="0"/>
            <a:ext cx="8275044" cy="1322598"/>
          </a:xfrm>
          <a:prstGeom prst="rect">
            <a:avLst/>
          </a:prstGeom>
          <a:ln w="57150">
            <a:solidFill>
              <a:srgbClr val="FF0000"/>
            </a:solidFill>
            <a:prstDash val="sysDot"/>
          </a:ln>
        </p:spPr>
      </p:pic>
      <p:pic>
        <p:nvPicPr>
          <p:cNvPr id="3" name="图片 2"/>
          <p:cNvPicPr>
            <a:picLocks noChangeAspect="1"/>
          </p:cNvPicPr>
          <p:nvPr/>
        </p:nvPicPr>
        <p:blipFill>
          <a:blip r:embed="rId3"/>
          <a:stretch>
            <a:fillRect/>
          </a:stretch>
        </p:blipFill>
        <p:spPr>
          <a:xfrm>
            <a:off x="3316077" y="1497646"/>
            <a:ext cx="8875923" cy="4231126"/>
          </a:xfrm>
          <a:prstGeom prst="rect">
            <a:avLst/>
          </a:prstGeom>
          <a:ln>
            <a:solidFill>
              <a:srgbClr val="FF0000"/>
            </a:solidFill>
          </a:ln>
        </p:spPr>
      </p:pic>
      <p:cxnSp>
        <p:nvCxnSpPr>
          <p:cNvPr id="5" name="直接连接符 4"/>
          <p:cNvCxnSpPr/>
          <p:nvPr/>
        </p:nvCxnSpPr>
        <p:spPr>
          <a:xfrm>
            <a:off x="10532125" y="2798284"/>
            <a:ext cx="12449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16956" y="3459297"/>
            <a:ext cx="7381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301648" y="3084722"/>
            <a:ext cx="8372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93185" y="3770296"/>
            <a:ext cx="1487277" cy="11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138930" y="3781313"/>
            <a:ext cx="7160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0532125" y="5078776"/>
            <a:ext cx="749147" cy="110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796530" y="5728771"/>
            <a:ext cx="1090670" cy="22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314438" y="5023197"/>
            <a:ext cx="2776251" cy="5838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主动与被动的较量吗？</a:t>
            </a:r>
            <a:r>
              <a:rPr lang="en-US" altLang="zh-CN" dirty="0" smtClean="0"/>
              <a:t>2017-2018-2019</a:t>
            </a:r>
            <a:r>
              <a:rPr lang="zh-CN" altLang="en-US" dirty="0" smtClean="0"/>
              <a:t>年？</a:t>
            </a:r>
            <a:endParaRPr lang="zh-CN" altLang="en-US" dirty="0"/>
          </a:p>
        </p:txBody>
      </p:sp>
      <p:pic>
        <p:nvPicPr>
          <p:cNvPr id="19" name="图片 18"/>
          <p:cNvPicPr>
            <a:picLocks noChangeAspect="1"/>
          </p:cNvPicPr>
          <p:nvPr/>
        </p:nvPicPr>
        <p:blipFill>
          <a:blip r:embed="rId4"/>
          <a:stretch>
            <a:fillRect/>
          </a:stretch>
        </p:blipFill>
        <p:spPr>
          <a:xfrm>
            <a:off x="1702565" y="5932089"/>
            <a:ext cx="10382250" cy="925911"/>
          </a:xfrm>
          <a:prstGeom prst="rect">
            <a:avLst/>
          </a:prstGeom>
          <a:ln w="38100">
            <a:solidFill>
              <a:srgbClr val="FF0000"/>
            </a:solidFill>
          </a:ln>
        </p:spPr>
      </p:pic>
      <p:sp>
        <p:nvSpPr>
          <p:cNvPr id="20" name="椭圆 19"/>
          <p:cNvSpPr/>
          <p:nvPr/>
        </p:nvSpPr>
        <p:spPr>
          <a:xfrm>
            <a:off x="292406" y="6094856"/>
            <a:ext cx="1410159" cy="4381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思考？</a:t>
            </a:r>
            <a:endParaRPr lang="zh-CN" altLang="en-US" sz="2000" dirty="0"/>
          </a:p>
        </p:txBody>
      </p:sp>
    </p:spTree>
    <p:extLst>
      <p:ext uri="{BB962C8B-B14F-4D97-AF65-F5344CB8AC3E}">
        <p14:creationId xmlns:p14="http://schemas.microsoft.com/office/powerpoint/2010/main" val="111545901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grpSp>
        <p:nvGrpSpPr>
          <p:cNvPr id="2" name="组合 59"/>
          <p:cNvGrpSpPr>
            <a:grpSpLocks/>
          </p:cNvGrpSpPr>
          <p:nvPr/>
        </p:nvGrpSpPr>
        <p:grpSpPr bwMode="auto">
          <a:xfrm>
            <a:off x="1649413" y="3295650"/>
            <a:ext cx="911225" cy="1055688"/>
            <a:chOff x="1235965" y="2472517"/>
            <a:chExt cx="684625" cy="790768"/>
          </a:xfrm>
        </p:grpSpPr>
        <p:grpSp>
          <p:nvGrpSpPr>
            <p:cNvPr id="38961" name="组合 14"/>
            <p:cNvGrpSpPr>
              <a:grpSpLocks/>
            </p:cNvGrpSpPr>
            <p:nvPr/>
          </p:nvGrpSpPr>
          <p:grpSpPr bwMode="auto">
            <a:xfrm>
              <a:off x="1235965" y="2472517"/>
              <a:ext cx="684625" cy="790768"/>
              <a:chOff x="2744871" y="3116805"/>
              <a:chExt cx="719580" cy="811898"/>
            </a:xfrm>
          </p:grpSpPr>
          <p:sp>
            <p:nvSpPr>
              <p:cNvPr id="16" name="Freeform 5"/>
              <p:cNvSpPr>
                <a:spLocks/>
              </p:cNvSpPr>
              <p:nvPr/>
            </p:nvSpPr>
            <p:spPr bwMode="auto">
              <a:xfrm rot="5400000">
                <a:off x="2698712" y="3162964"/>
                <a:ext cx="811898" cy="7195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17" name="Freeform 5"/>
              <p:cNvSpPr>
                <a:spLocks/>
              </p:cNvSpPr>
              <p:nvPr/>
            </p:nvSpPr>
            <p:spPr bwMode="auto">
              <a:xfrm rot="5400000">
                <a:off x="2747548" y="3206841"/>
                <a:ext cx="714226" cy="63182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6350">
                <a:solidFill>
                  <a:schemeClr val="tx2"/>
                </a:solidFill>
                <a:prstDash val="dash"/>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sp>
          <p:nvSpPr>
            <p:cNvPr id="18" name="文本框 17"/>
            <p:cNvSpPr txBox="1"/>
            <p:nvPr/>
          </p:nvSpPr>
          <p:spPr>
            <a:xfrm>
              <a:off x="1330253" y="2519325"/>
              <a:ext cx="439328" cy="683550"/>
            </a:xfrm>
            <a:prstGeom prst="rect">
              <a:avLst/>
            </a:prstGeom>
            <a:noFill/>
          </p:spPr>
          <p:txBody>
            <a:bodyPr wrap="none">
              <a:spAutoFit/>
            </a:bodyPr>
            <a:lstStyle/>
            <a:p>
              <a:pPr defTabSz="914377">
                <a:defRPr/>
              </a:pPr>
              <a:r>
                <a:rPr lang="en-US" altLang="zh-CN" sz="5333" dirty="0">
                  <a:solidFill>
                    <a:srgbClr val="BD0000"/>
                  </a:solidFill>
                  <a:effectLst>
                    <a:innerShdw blurRad="63500" dist="50800" dir="18900000">
                      <a:prstClr val="black">
                        <a:alpha val="50000"/>
                      </a:prstClr>
                    </a:innerShdw>
                  </a:effectLst>
                  <a:latin typeface="微软雅黑"/>
                </a:rPr>
                <a:t>2</a:t>
              </a:r>
              <a:endParaRPr lang="zh-CN" altLang="en-US" sz="5333" dirty="0">
                <a:solidFill>
                  <a:srgbClr val="BD0000"/>
                </a:solidFill>
                <a:effectLst>
                  <a:innerShdw blurRad="63500" dist="50800" dir="18900000">
                    <a:prstClr val="black">
                      <a:alpha val="50000"/>
                    </a:prstClr>
                  </a:innerShdw>
                </a:effectLst>
                <a:latin typeface="微软雅黑"/>
              </a:endParaRPr>
            </a:p>
          </p:txBody>
        </p:sp>
      </p:grpSp>
      <p:grpSp>
        <p:nvGrpSpPr>
          <p:cNvPr id="11" name="组合 43"/>
          <p:cNvGrpSpPr>
            <a:grpSpLocks/>
          </p:cNvGrpSpPr>
          <p:nvPr/>
        </p:nvGrpSpPr>
        <p:grpSpPr bwMode="auto">
          <a:xfrm>
            <a:off x="4916488" y="3305175"/>
            <a:ext cx="7177087" cy="295275"/>
            <a:chOff x="3760794" y="2422540"/>
            <a:chExt cx="5383206" cy="220648"/>
          </a:xfrm>
        </p:grpSpPr>
        <p:cxnSp>
          <p:nvCxnSpPr>
            <p:cNvPr id="7" name="直接连接符 6"/>
            <p:cNvCxnSpPr/>
            <p:nvPr/>
          </p:nvCxnSpPr>
          <p:spPr>
            <a:xfrm>
              <a:off x="3760794" y="2422540"/>
              <a:ext cx="163127" cy="220648"/>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28684" y="2642002"/>
              <a:ext cx="4105573" cy="0"/>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104509" y="2642002"/>
              <a:ext cx="753720" cy="0"/>
            </a:xfrm>
            <a:prstGeom prst="line">
              <a:avLst/>
            </a:prstGeom>
            <a:ln w="7620">
              <a:solidFill>
                <a:schemeClr val="bg1"/>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8948723" y="2642002"/>
              <a:ext cx="195277" cy="0"/>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Freeform 5"/>
          <p:cNvSpPr>
            <a:spLocks/>
          </p:cNvSpPr>
          <p:nvPr/>
        </p:nvSpPr>
        <p:spPr bwMode="auto">
          <a:xfrm rot="5400000">
            <a:off x="10087769" y="2682082"/>
            <a:ext cx="249237" cy="21590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19050">
            <a:no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nvGrpSpPr>
          <p:cNvPr id="13" name="组合 60"/>
          <p:cNvGrpSpPr>
            <a:grpSpLocks/>
          </p:cNvGrpSpPr>
          <p:nvPr/>
        </p:nvGrpSpPr>
        <p:grpSpPr bwMode="auto">
          <a:xfrm>
            <a:off x="1223963" y="4165600"/>
            <a:ext cx="376237" cy="2654300"/>
            <a:chOff x="916846" y="3123606"/>
            <a:chExt cx="282820" cy="1990537"/>
          </a:xfrm>
        </p:grpSpPr>
        <p:cxnSp>
          <p:nvCxnSpPr>
            <p:cNvPr id="46" name="直接连接符 45"/>
            <p:cNvCxnSpPr/>
            <p:nvPr/>
          </p:nvCxnSpPr>
          <p:spPr>
            <a:xfrm flipH="1">
              <a:off x="916846" y="3123606"/>
              <a:ext cx="282820" cy="42858"/>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18039" y="3166464"/>
              <a:ext cx="0" cy="838121"/>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541242" y="4451623"/>
              <a:ext cx="753594" cy="0"/>
            </a:xfrm>
            <a:prstGeom prst="line">
              <a:avLst/>
            </a:prstGeom>
            <a:ln w="7620">
              <a:solidFill>
                <a:schemeClr val="bg1"/>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820417" y="5016521"/>
              <a:ext cx="195244" cy="0"/>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矩形 17"/>
          <p:cNvSpPr>
            <a:spLocks noChangeArrowheads="1"/>
          </p:cNvSpPr>
          <p:nvPr/>
        </p:nvSpPr>
        <p:spPr bwMode="auto">
          <a:xfrm>
            <a:off x="5308600" y="2795588"/>
            <a:ext cx="5449888"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defTabSz="914377" fontAlgn="base">
              <a:spcBef>
                <a:spcPct val="0"/>
              </a:spcBef>
              <a:spcAft>
                <a:spcPct val="0"/>
              </a:spcAft>
              <a:defRPr/>
            </a:pPr>
            <a:endParaRPr lang="zh-CN" altLang="en-US" sz="3867" b="1" dirty="0">
              <a:solidFill>
                <a:prstClr val="white"/>
              </a:solidFill>
              <a:latin typeface="微软雅黑" panose="020B0503020204020204" pitchFamily="34" charset="-122"/>
            </a:endParaRPr>
          </a:p>
        </p:txBody>
      </p:sp>
      <p:grpSp>
        <p:nvGrpSpPr>
          <p:cNvPr id="14" name="组合 58"/>
          <p:cNvGrpSpPr>
            <a:grpSpLocks/>
          </p:cNvGrpSpPr>
          <p:nvPr/>
        </p:nvGrpSpPr>
        <p:grpSpPr bwMode="auto">
          <a:xfrm>
            <a:off x="2633663" y="3295650"/>
            <a:ext cx="911225" cy="1055688"/>
            <a:chOff x="1974519" y="2472517"/>
            <a:chExt cx="684625" cy="790768"/>
          </a:xfrm>
        </p:grpSpPr>
        <p:grpSp>
          <p:nvGrpSpPr>
            <p:cNvPr id="38947" name="组合 1"/>
            <p:cNvGrpSpPr>
              <a:grpSpLocks/>
            </p:cNvGrpSpPr>
            <p:nvPr/>
          </p:nvGrpSpPr>
          <p:grpSpPr bwMode="auto">
            <a:xfrm>
              <a:off x="1974519" y="2472517"/>
              <a:ext cx="684625" cy="790768"/>
              <a:chOff x="2744871" y="3116805"/>
              <a:chExt cx="719580" cy="811898"/>
            </a:xfrm>
          </p:grpSpPr>
          <p:sp>
            <p:nvSpPr>
              <p:cNvPr id="8" name="Freeform 5"/>
              <p:cNvSpPr>
                <a:spLocks/>
              </p:cNvSpPr>
              <p:nvPr/>
            </p:nvSpPr>
            <p:spPr bwMode="auto">
              <a:xfrm rot="5400000">
                <a:off x="2698712" y="3162964"/>
                <a:ext cx="811898" cy="7195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12" name="Freeform 5"/>
              <p:cNvSpPr>
                <a:spLocks/>
              </p:cNvSpPr>
              <p:nvPr/>
            </p:nvSpPr>
            <p:spPr bwMode="auto">
              <a:xfrm rot="5400000">
                <a:off x="2747548" y="3206841"/>
                <a:ext cx="714226" cy="63182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6350">
                <a:solidFill>
                  <a:schemeClr val="tx2"/>
                </a:solidFill>
                <a:prstDash val="dash"/>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sp>
          <p:nvSpPr>
            <p:cNvPr id="3" name="文本框 2"/>
            <p:cNvSpPr txBox="1"/>
            <p:nvPr/>
          </p:nvSpPr>
          <p:spPr>
            <a:xfrm>
              <a:off x="2064899" y="2519325"/>
              <a:ext cx="439327" cy="683550"/>
            </a:xfrm>
            <a:prstGeom prst="rect">
              <a:avLst/>
            </a:prstGeom>
            <a:noFill/>
          </p:spPr>
          <p:txBody>
            <a:bodyPr wrap="none">
              <a:spAutoFit/>
            </a:bodyPr>
            <a:lstStyle/>
            <a:p>
              <a:pPr defTabSz="914377">
                <a:defRPr/>
              </a:pPr>
              <a:r>
                <a:rPr lang="en-US" altLang="zh-CN" sz="5333" dirty="0">
                  <a:solidFill>
                    <a:srgbClr val="BD0000"/>
                  </a:solidFill>
                  <a:effectLst>
                    <a:innerShdw blurRad="63500" dist="50800" dir="18900000">
                      <a:prstClr val="black">
                        <a:alpha val="50000"/>
                      </a:prstClr>
                    </a:innerShdw>
                  </a:effectLst>
                  <a:latin typeface="微软雅黑"/>
                </a:rPr>
                <a:t>0</a:t>
              </a:r>
              <a:endParaRPr lang="zh-CN" altLang="en-US" sz="5333" dirty="0">
                <a:solidFill>
                  <a:srgbClr val="BD0000"/>
                </a:solidFill>
                <a:effectLst>
                  <a:innerShdw blurRad="63500" dist="50800" dir="18900000">
                    <a:prstClr val="black">
                      <a:alpha val="50000"/>
                    </a:prstClr>
                  </a:innerShdw>
                </a:effectLst>
                <a:latin typeface="微软雅黑"/>
              </a:endParaRPr>
            </a:p>
          </p:txBody>
        </p:sp>
      </p:grpSp>
      <p:grpSp>
        <p:nvGrpSpPr>
          <p:cNvPr id="19" name="组合 57"/>
          <p:cNvGrpSpPr>
            <a:grpSpLocks/>
          </p:cNvGrpSpPr>
          <p:nvPr/>
        </p:nvGrpSpPr>
        <p:grpSpPr bwMode="auto">
          <a:xfrm>
            <a:off x="4148138" y="2406650"/>
            <a:ext cx="912812" cy="1054100"/>
            <a:chOff x="3111018" y="1804302"/>
            <a:chExt cx="684625" cy="790768"/>
          </a:xfrm>
        </p:grpSpPr>
        <p:grpSp>
          <p:nvGrpSpPr>
            <p:cNvPr id="38941" name="组合 19"/>
            <p:cNvGrpSpPr>
              <a:grpSpLocks/>
            </p:cNvGrpSpPr>
            <p:nvPr/>
          </p:nvGrpSpPr>
          <p:grpSpPr bwMode="auto">
            <a:xfrm>
              <a:off x="3111018" y="1804302"/>
              <a:ext cx="684625" cy="790768"/>
              <a:chOff x="2744871" y="3116805"/>
              <a:chExt cx="719580" cy="811898"/>
            </a:xfrm>
          </p:grpSpPr>
          <p:sp>
            <p:nvSpPr>
              <p:cNvPr id="21" name="Freeform 5"/>
              <p:cNvSpPr>
                <a:spLocks/>
              </p:cNvSpPr>
              <p:nvPr/>
            </p:nvSpPr>
            <p:spPr bwMode="auto">
              <a:xfrm rot="5400000">
                <a:off x="2698712" y="3162964"/>
                <a:ext cx="811898" cy="7195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22" name="Freeform 5"/>
              <p:cNvSpPr>
                <a:spLocks/>
              </p:cNvSpPr>
              <p:nvPr/>
            </p:nvSpPr>
            <p:spPr bwMode="auto">
              <a:xfrm rot="5400000">
                <a:off x="2746398" y="3206765"/>
                <a:ext cx="716524" cy="6319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6350">
                <a:solidFill>
                  <a:schemeClr val="tx2"/>
                </a:solidFill>
                <a:prstDash val="dash"/>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sp>
          <p:nvSpPr>
            <p:cNvPr id="23" name="文本框 22"/>
            <p:cNvSpPr txBox="1"/>
            <p:nvPr/>
          </p:nvSpPr>
          <p:spPr>
            <a:xfrm>
              <a:off x="3189674" y="1851110"/>
              <a:ext cx="439327" cy="684922"/>
            </a:xfrm>
            <a:prstGeom prst="rect">
              <a:avLst/>
            </a:prstGeom>
            <a:noFill/>
          </p:spPr>
          <p:txBody>
            <a:bodyPr wrap="none">
              <a:spAutoFit/>
            </a:bodyPr>
            <a:lstStyle/>
            <a:p>
              <a:pPr defTabSz="914377">
                <a:defRPr/>
              </a:pPr>
              <a:r>
                <a:rPr lang="en-US" altLang="zh-CN" sz="5333" dirty="0">
                  <a:solidFill>
                    <a:srgbClr val="BD0000"/>
                  </a:solidFill>
                  <a:effectLst>
                    <a:innerShdw blurRad="63500" dist="50800" dir="18900000">
                      <a:prstClr val="black">
                        <a:alpha val="50000"/>
                      </a:prstClr>
                    </a:innerShdw>
                  </a:effectLst>
                  <a:latin typeface="微软雅黑"/>
                </a:rPr>
                <a:t>0</a:t>
              </a:r>
              <a:endParaRPr lang="zh-CN" altLang="en-US" sz="5333" dirty="0">
                <a:solidFill>
                  <a:srgbClr val="BD0000"/>
                </a:solidFill>
                <a:effectLst>
                  <a:innerShdw blurRad="63500" dist="50800" dir="18900000">
                    <a:prstClr val="black">
                      <a:alpha val="50000"/>
                    </a:prstClr>
                  </a:innerShdw>
                </a:effectLst>
                <a:latin typeface="微软雅黑"/>
              </a:endParaRPr>
            </a:p>
          </p:txBody>
        </p:sp>
      </p:grpSp>
      <p:grpSp>
        <p:nvGrpSpPr>
          <p:cNvPr id="24" name="组合 56"/>
          <p:cNvGrpSpPr>
            <a:grpSpLocks/>
          </p:cNvGrpSpPr>
          <p:nvPr/>
        </p:nvGrpSpPr>
        <p:grpSpPr bwMode="auto">
          <a:xfrm>
            <a:off x="3162300" y="2406650"/>
            <a:ext cx="914400" cy="1054100"/>
            <a:chOff x="2372464" y="1804302"/>
            <a:chExt cx="684625" cy="790768"/>
          </a:xfrm>
        </p:grpSpPr>
        <p:grpSp>
          <p:nvGrpSpPr>
            <p:cNvPr id="38935" name="组合 23"/>
            <p:cNvGrpSpPr>
              <a:grpSpLocks/>
            </p:cNvGrpSpPr>
            <p:nvPr/>
          </p:nvGrpSpPr>
          <p:grpSpPr bwMode="auto">
            <a:xfrm>
              <a:off x="2372464" y="1804302"/>
              <a:ext cx="684625" cy="790768"/>
              <a:chOff x="2744871" y="3116805"/>
              <a:chExt cx="719580" cy="811898"/>
            </a:xfrm>
          </p:grpSpPr>
          <p:sp>
            <p:nvSpPr>
              <p:cNvPr id="25" name="Freeform 5"/>
              <p:cNvSpPr>
                <a:spLocks/>
              </p:cNvSpPr>
              <p:nvPr/>
            </p:nvSpPr>
            <p:spPr bwMode="auto">
              <a:xfrm rot="5400000">
                <a:off x="2698712" y="3162964"/>
                <a:ext cx="811898" cy="7195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26" name="Freeform 5"/>
              <p:cNvSpPr>
                <a:spLocks/>
              </p:cNvSpPr>
              <p:nvPr/>
            </p:nvSpPr>
            <p:spPr bwMode="auto">
              <a:xfrm rot="5400000">
                <a:off x="2746399" y="3206689"/>
                <a:ext cx="716524" cy="63213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6350">
                <a:solidFill>
                  <a:schemeClr val="tx2"/>
                </a:solidFill>
                <a:prstDash val="dash"/>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grpSp>
        <p:sp>
          <p:nvSpPr>
            <p:cNvPr id="27" name="文本框 26"/>
            <p:cNvSpPr txBox="1"/>
            <p:nvPr/>
          </p:nvSpPr>
          <p:spPr>
            <a:xfrm>
              <a:off x="2470660" y="1851110"/>
              <a:ext cx="438310" cy="684922"/>
            </a:xfrm>
            <a:prstGeom prst="rect">
              <a:avLst/>
            </a:prstGeom>
            <a:noFill/>
          </p:spPr>
          <p:txBody>
            <a:bodyPr wrap="none">
              <a:spAutoFit/>
            </a:bodyPr>
            <a:lstStyle/>
            <a:p>
              <a:pPr defTabSz="914377">
                <a:defRPr/>
              </a:pPr>
              <a:r>
                <a:rPr lang="en-US" altLang="zh-CN" sz="5333" dirty="0">
                  <a:solidFill>
                    <a:srgbClr val="BD0000"/>
                  </a:solidFill>
                  <a:effectLst>
                    <a:innerShdw blurRad="63500" dist="50800" dir="18900000">
                      <a:prstClr val="black">
                        <a:alpha val="50000"/>
                      </a:prstClr>
                    </a:innerShdw>
                  </a:effectLst>
                  <a:latin typeface="微软雅黑"/>
                </a:rPr>
                <a:t>2</a:t>
              </a:r>
              <a:endParaRPr lang="zh-CN" altLang="en-US" sz="5333" dirty="0">
                <a:solidFill>
                  <a:srgbClr val="BD0000"/>
                </a:solidFill>
                <a:effectLst>
                  <a:innerShdw blurRad="63500" dist="50800" dir="18900000">
                    <a:prstClr val="black">
                      <a:alpha val="50000"/>
                    </a:prstClr>
                  </a:innerShdw>
                </a:effectLst>
                <a:latin typeface="微软雅黑"/>
              </a:endParaRPr>
            </a:p>
          </p:txBody>
        </p:sp>
      </p:grpSp>
      <p:pic>
        <p:nvPicPr>
          <p:cNvPr id="42" name="产品展示音频">
            <a:hlinkClick r:id="" action="ppaction://media"/>
          </p:cNvPr>
          <p:cNvPicPr>
            <a:picLocks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2239963" y="915988"/>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8"/>
          <p:cNvGrpSpPr>
            <a:grpSpLocks/>
          </p:cNvGrpSpPr>
          <p:nvPr/>
        </p:nvGrpSpPr>
        <p:grpSpPr bwMode="auto">
          <a:xfrm>
            <a:off x="3656013" y="1503363"/>
            <a:ext cx="1182687" cy="1054100"/>
            <a:chOff x="2741848" y="1126944"/>
            <a:chExt cx="684626" cy="790768"/>
          </a:xfrm>
        </p:grpSpPr>
        <p:sp>
          <p:nvSpPr>
            <p:cNvPr id="29" name="Freeform 5"/>
            <p:cNvSpPr>
              <a:spLocks/>
            </p:cNvSpPr>
            <p:nvPr/>
          </p:nvSpPr>
          <p:spPr bwMode="auto">
            <a:xfrm rot="5400000">
              <a:off x="2688777" y="1180015"/>
              <a:ext cx="790768" cy="68462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2"/>
                </a:gs>
                <a:gs pos="100000">
                  <a:schemeClr val="tx2"/>
                </a:gs>
              </a:gsLst>
              <a:lin ang="6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a:lstStyle/>
            <a:p>
              <a:pPr defTabSz="914377">
                <a:defRPr/>
              </a:pPr>
              <a:endParaRPr lang="zh-CN" altLang="en-US" sz="1867">
                <a:solidFill>
                  <a:srgbClr val="080808"/>
                </a:solidFill>
              </a:endParaRPr>
            </a:p>
          </p:txBody>
        </p:sp>
        <p:sp>
          <p:nvSpPr>
            <p:cNvPr id="38934" name="文本框 5"/>
            <p:cNvSpPr txBox="1">
              <a:spLocks noChangeArrowheads="1"/>
            </p:cNvSpPr>
            <p:nvPr/>
          </p:nvSpPr>
          <p:spPr bwMode="auto">
            <a:xfrm>
              <a:off x="2760595" y="1368438"/>
              <a:ext cx="665879" cy="4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b="1" dirty="0" smtClean="0">
                  <a:solidFill>
                    <a:srgbClr val="FFFFFF"/>
                  </a:solidFill>
                  <a:latin typeface="Arial" panose="020B0604020202020204" pitchFamily="34" charset="0"/>
                  <a:ea typeface="微软雅黑" panose="020B0503020204020204" pitchFamily="34" charset="-122"/>
                </a:rPr>
                <a:t>2018</a:t>
              </a:r>
              <a:r>
                <a:rPr lang="zh-CN" altLang="en-US" b="1" dirty="0" smtClean="0">
                  <a:solidFill>
                    <a:srgbClr val="FFFFFF"/>
                  </a:solidFill>
                  <a:latin typeface="Arial" panose="020B0604020202020204" pitchFamily="34" charset="0"/>
                  <a:ea typeface="微软雅黑" panose="020B0503020204020204" pitchFamily="34" charset="-122"/>
                </a:rPr>
                <a:t>级</a:t>
              </a:r>
              <a:endParaRPr lang="en-US" altLang="zh-CN" b="1" dirty="0">
                <a:solidFill>
                  <a:srgbClr val="FFFFFF"/>
                </a:solidFill>
                <a:latin typeface="Arial" panose="020B0604020202020204" pitchFamily="34" charset="0"/>
                <a:ea typeface="微软雅黑" panose="020B0503020204020204" pitchFamily="34" charset="-122"/>
              </a:endParaRPr>
            </a:p>
            <a:p>
              <a:pPr algn="ctr" fontAlgn="base">
                <a:spcBef>
                  <a:spcPct val="0"/>
                </a:spcBef>
                <a:spcAft>
                  <a:spcPct val="0"/>
                </a:spcAft>
              </a:pPr>
              <a:r>
                <a:rPr lang="zh-CN" altLang="en-US" b="1" dirty="0">
                  <a:solidFill>
                    <a:srgbClr val="FFFFFF"/>
                  </a:solidFill>
                  <a:latin typeface="Arial" panose="020B0604020202020204" pitchFamily="34" charset="0"/>
                  <a:ea typeface="微软雅黑" panose="020B0503020204020204" pitchFamily="34" charset="-122"/>
                </a:rPr>
                <a:t>辅修</a:t>
              </a:r>
            </a:p>
          </p:txBody>
        </p:sp>
      </p:grpSp>
      <p:sp>
        <p:nvSpPr>
          <p:cNvPr id="38924" name="矩形 4"/>
          <p:cNvSpPr>
            <a:spLocks noChangeArrowheads="1"/>
          </p:cNvSpPr>
          <p:nvPr/>
        </p:nvSpPr>
        <p:spPr bwMode="auto">
          <a:xfrm>
            <a:off x="5003800" y="2795588"/>
            <a:ext cx="6489277"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800" dirty="0" smtClean="0">
                <a:solidFill>
                  <a:srgbClr val="080808"/>
                </a:solidFill>
                <a:latin typeface="Arial" panose="020B0604020202020204" pitchFamily="34" charset="0"/>
                <a:ea typeface="微软雅黑" panose="020B0503020204020204" pitchFamily="34" charset="-122"/>
              </a:rPr>
              <a:t>第</a:t>
            </a:r>
            <a:r>
              <a:rPr lang="en-US" altLang="zh-CN" sz="2800" dirty="0" smtClean="0">
                <a:solidFill>
                  <a:srgbClr val="080808"/>
                </a:solidFill>
                <a:latin typeface="Arial" panose="020B0604020202020204" pitchFamily="34" charset="0"/>
                <a:ea typeface="微软雅黑" panose="020B0503020204020204" pitchFamily="34" charset="-122"/>
              </a:rPr>
              <a:t>7</a:t>
            </a:r>
            <a:r>
              <a:rPr lang="zh-CN" altLang="en-US" sz="2800" dirty="0" smtClean="0">
                <a:solidFill>
                  <a:srgbClr val="080808"/>
                </a:solidFill>
                <a:latin typeface="Arial" panose="020B0604020202020204" pitchFamily="34" charset="0"/>
                <a:ea typeface="微软雅黑" panose="020B0503020204020204" pitchFamily="34" charset="-122"/>
              </a:rPr>
              <a:t>章：有效市场假设和行为金融学理论</a:t>
            </a:r>
            <a:endParaRPr lang="zh-CN" altLang="en-US" sz="2800" dirty="0">
              <a:solidFill>
                <a:srgbClr val="080808"/>
              </a:solidFill>
              <a:latin typeface="Arial" panose="020B0604020202020204" pitchFamily="34" charset="0"/>
              <a:ea typeface="微软雅黑" panose="020B0503020204020204" pitchFamily="34" charset="-122"/>
            </a:endParaRPr>
          </a:p>
        </p:txBody>
      </p:sp>
      <p:sp>
        <p:nvSpPr>
          <p:cNvPr id="45" name="矩形 10"/>
          <p:cNvSpPr>
            <a:spLocks noChangeArrowheads="1"/>
          </p:cNvSpPr>
          <p:nvPr/>
        </p:nvSpPr>
        <p:spPr bwMode="auto">
          <a:xfrm>
            <a:off x="3767595" y="4834998"/>
            <a:ext cx="7398152" cy="1569660"/>
          </a:xfrm>
          <a:prstGeom prst="rect">
            <a:avLst/>
          </a:prstGeom>
          <a:solidFill>
            <a:srgbClr val="FFFFFF"/>
          </a:solidFill>
          <a:ln w="9525">
            <a:solidFill>
              <a:srgbClr val="000000"/>
            </a:solidFill>
            <a:prstDash val="dashDot"/>
            <a:miter lim="800000"/>
            <a:headEnd/>
            <a:tailEnd/>
          </a:ln>
          <a:effectLst>
            <a:glow rad="228600">
              <a:srgbClr val="ED7D31">
                <a:satMod val="175000"/>
                <a:alpha val="40000"/>
              </a:srgbClr>
            </a:glo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sz="2400" b="1" kern="0" dirty="0" smtClean="0">
                <a:solidFill>
                  <a:srgbClr val="000000"/>
                </a:solidFill>
              </a:rPr>
              <a:t>陆正华 副教授</a:t>
            </a:r>
          </a:p>
          <a:p>
            <a:pPr eaLnBrk="1" fontAlgn="base" hangingPunct="1">
              <a:spcBef>
                <a:spcPct val="0"/>
              </a:spcBef>
              <a:spcAft>
                <a:spcPct val="0"/>
              </a:spcAft>
              <a:defRPr/>
            </a:pPr>
            <a:r>
              <a:rPr lang="zh-CN" altLang="en-US" sz="2400" b="1" kern="0" dirty="0" smtClean="0">
                <a:solidFill>
                  <a:srgbClr val="000000"/>
                </a:solidFill>
              </a:rPr>
              <a:t>（华南理工大学工商管理学院</a:t>
            </a:r>
            <a:r>
              <a:rPr lang="en-US" altLang="zh-CN" sz="2400" b="1" kern="0" dirty="0" smtClean="0">
                <a:solidFill>
                  <a:srgbClr val="000000"/>
                </a:solidFill>
              </a:rPr>
              <a:t>/CPA/</a:t>
            </a:r>
            <a:r>
              <a:rPr lang="zh-CN" altLang="en-US" sz="2400" b="1" kern="0" dirty="0" smtClean="0">
                <a:solidFill>
                  <a:srgbClr val="000000"/>
                </a:solidFill>
              </a:rPr>
              <a:t>博士）</a:t>
            </a:r>
            <a:r>
              <a:rPr lang="en-US" altLang="zh-CN" sz="2400" b="1" kern="0" dirty="0" smtClean="0">
                <a:solidFill>
                  <a:srgbClr val="FF0000"/>
                </a:solidFill>
              </a:rPr>
              <a:t>                                                               </a:t>
            </a:r>
          </a:p>
          <a:p>
            <a:pPr eaLnBrk="1" fontAlgn="base" hangingPunct="1">
              <a:spcBef>
                <a:spcPct val="0"/>
              </a:spcBef>
              <a:spcAft>
                <a:spcPct val="0"/>
              </a:spcAft>
              <a:defRPr/>
            </a:pPr>
            <a:r>
              <a:rPr lang="en-US" altLang="zh-CN" sz="2400" b="1" kern="0" dirty="0" smtClean="0">
                <a:solidFill>
                  <a:srgbClr val="FF0000"/>
                </a:solidFill>
              </a:rPr>
              <a:t>                                     </a:t>
            </a:r>
          </a:p>
          <a:p>
            <a:pPr eaLnBrk="1" fontAlgn="base" hangingPunct="1">
              <a:spcBef>
                <a:spcPct val="0"/>
              </a:spcBef>
              <a:spcAft>
                <a:spcPct val="0"/>
              </a:spcAft>
              <a:defRPr/>
            </a:pPr>
            <a:r>
              <a:rPr lang="en-US" altLang="zh-CN" sz="2400" b="1" kern="0" dirty="0" smtClean="0">
                <a:solidFill>
                  <a:srgbClr val="FF0000"/>
                </a:solidFill>
              </a:rPr>
              <a:t>               2020</a:t>
            </a:r>
            <a:r>
              <a:rPr lang="zh-CN" altLang="en-US" sz="2400" b="1" kern="0" dirty="0" smtClean="0">
                <a:solidFill>
                  <a:srgbClr val="FF0000"/>
                </a:solidFill>
              </a:rPr>
              <a:t>年</a:t>
            </a:r>
            <a:r>
              <a:rPr lang="en-US" altLang="zh-CN" sz="2400" b="1" kern="0" dirty="0" smtClean="0">
                <a:solidFill>
                  <a:srgbClr val="FF0000"/>
                </a:solidFill>
              </a:rPr>
              <a:t>4</a:t>
            </a:r>
            <a:r>
              <a:rPr lang="zh-CN" altLang="en-US" sz="2400" b="1" kern="0" dirty="0" smtClean="0">
                <a:solidFill>
                  <a:srgbClr val="FF0000"/>
                </a:solidFill>
              </a:rPr>
              <a:t>月</a:t>
            </a:r>
            <a:r>
              <a:rPr lang="en-US" altLang="zh-CN" sz="2400" b="1" kern="0" dirty="0" smtClean="0">
                <a:solidFill>
                  <a:srgbClr val="FF0000"/>
                </a:solidFill>
              </a:rPr>
              <a:t>20</a:t>
            </a:r>
            <a:r>
              <a:rPr lang="zh-CN" altLang="en-US" sz="2400" b="1" kern="0" dirty="0" smtClean="0">
                <a:solidFill>
                  <a:srgbClr val="FF0000"/>
                </a:solidFill>
              </a:rPr>
              <a:t>日晚（</a:t>
            </a:r>
            <a:r>
              <a:rPr lang="en-US" altLang="zh-CN" sz="2400" b="1" kern="0" dirty="0" smtClean="0">
                <a:solidFill>
                  <a:srgbClr val="FF0000"/>
                </a:solidFill>
              </a:rPr>
              <a:t>7:00—10:25</a:t>
            </a:r>
            <a:r>
              <a:rPr lang="zh-CN" altLang="en-US" sz="2400" b="1" kern="0" dirty="0" smtClean="0">
                <a:solidFill>
                  <a:srgbClr val="FF0000"/>
                </a:solidFill>
              </a:rPr>
              <a:t>）</a:t>
            </a:r>
          </a:p>
        </p:txBody>
      </p:sp>
      <p:sp>
        <p:nvSpPr>
          <p:cNvPr id="41" name="文本框 40"/>
          <p:cNvSpPr txBox="1"/>
          <p:nvPr/>
        </p:nvSpPr>
        <p:spPr>
          <a:xfrm>
            <a:off x="746421" y="6498322"/>
            <a:ext cx="3274717" cy="307777"/>
          </a:xfrm>
          <a:prstGeom prst="rect">
            <a:avLst/>
          </a:prstGeom>
          <a:solidFill>
            <a:sysClr val="window" lastClr="FFFFFF"/>
          </a:solidFill>
        </p:spPr>
        <p:txBody>
          <a:bodyPr wrap="square">
            <a:spAutoFit/>
          </a:bodyPr>
          <a:lstStyle/>
          <a:p>
            <a:pPr algn="ctr">
              <a:defRPr/>
            </a:pPr>
            <a:r>
              <a:rPr lang="zh-CN" altLang="en-US" sz="1400" b="1" kern="0" dirty="0">
                <a:solidFill>
                  <a:srgbClr val="FF0000"/>
                </a:solidFill>
                <a:latin typeface="Calibri"/>
                <a:ea typeface="宋体" panose="02010600030101010101" pitchFamily="2" charset="-122"/>
              </a:rPr>
              <a:t>关键词</a:t>
            </a:r>
            <a:r>
              <a:rPr lang="zh-CN" altLang="en-US" sz="1400" b="1" kern="0" dirty="0" smtClean="0">
                <a:solidFill>
                  <a:srgbClr val="FF0000"/>
                </a:solidFill>
                <a:latin typeface="Calibri"/>
                <a:ea typeface="宋体" panose="02010600030101010101" pitchFamily="2" charset="-122"/>
              </a:rPr>
              <a:t>：主动投资 理性  非理性</a:t>
            </a:r>
            <a:endParaRPr lang="zh-CN" altLang="en-US" sz="1400" b="1" kern="0" dirty="0">
              <a:solidFill>
                <a:srgbClr val="FF0000"/>
              </a:solidFill>
              <a:latin typeface="Calibri"/>
              <a:ea typeface="宋体" panose="02010600030101010101" pitchFamily="2" charset="-122"/>
            </a:endParaRPr>
          </a:p>
        </p:txBody>
      </p:sp>
      <p:sp>
        <p:nvSpPr>
          <p:cNvPr id="38930" name="文本框 3"/>
          <p:cNvSpPr txBox="1">
            <a:spLocks noChangeArrowheads="1"/>
          </p:cNvSpPr>
          <p:nvPr/>
        </p:nvSpPr>
        <p:spPr bwMode="auto">
          <a:xfrm>
            <a:off x="5060950" y="1865313"/>
            <a:ext cx="3532207"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b="1" dirty="0" smtClean="0">
                <a:solidFill>
                  <a:srgbClr val="080808"/>
                </a:solidFill>
                <a:latin typeface="Arial" panose="020B0604020202020204" pitchFamily="34" charset="0"/>
                <a:ea typeface="微软雅黑" panose="020B0503020204020204" pitchFamily="34" charset="-122"/>
              </a:rPr>
              <a:t>第二篇：投资学理论</a:t>
            </a:r>
            <a:endParaRPr lang="zh-CN" altLang="en-US" sz="2400" b="1" dirty="0">
              <a:solidFill>
                <a:srgbClr val="080808"/>
              </a:solidFill>
              <a:latin typeface="Arial" panose="020B0604020202020204" pitchFamily="34" charset="0"/>
              <a:ea typeface="微软雅黑" panose="020B0503020204020204" pitchFamily="34" charset="-122"/>
            </a:endParaRPr>
          </a:p>
        </p:txBody>
      </p:sp>
      <p:sp>
        <p:nvSpPr>
          <p:cNvPr id="4" name="文本框 3"/>
          <p:cNvSpPr txBox="1"/>
          <p:nvPr/>
        </p:nvSpPr>
        <p:spPr>
          <a:xfrm>
            <a:off x="8460954" y="2131896"/>
            <a:ext cx="3632621" cy="461665"/>
          </a:xfrm>
          <a:prstGeom prst="rect">
            <a:avLst/>
          </a:prstGeom>
          <a:solidFill>
            <a:srgbClr val="FFFF00"/>
          </a:solidFill>
        </p:spPr>
        <p:txBody>
          <a:bodyPr wrap="square" rtlCol="0">
            <a:spAutoFit/>
          </a:bodyPr>
          <a:lstStyle/>
          <a:p>
            <a:pPr algn="ctr"/>
            <a:r>
              <a:rPr lang="zh-CN" altLang="en-US" sz="2400" dirty="0" smtClean="0">
                <a:solidFill>
                  <a:srgbClr val="080808"/>
                </a:solidFill>
                <a:latin typeface="华文行楷" panose="02010800040101010101" pitchFamily="2" charset="-122"/>
                <a:ea typeface="华文行楷" panose="02010800040101010101" pitchFamily="2" charset="-122"/>
              </a:rPr>
              <a:t>股票价格波动随机性</a:t>
            </a:r>
            <a:endParaRPr lang="zh-CN" altLang="en-US" sz="2400" dirty="0">
              <a:solidFill>
                <a:srgbClr val="080808"/>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675412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 fill="hold"/>
                                        <p:tgtEl>
                                          <p:spTgt spid="42"/>
                                        </p:tgtEl>
                                      </p:cBhvr>
                                    </p:cmd>
                                  </p:childTnLst>
                                </p:cTn>
                              </p:par>
                            </p:childTnLst>
                          </p:cTn>
                        </p:par>
                        <p:par>
                          <p:cTn id="7" fill="hold" nodeType="afterGroup">
                            <p:stCondLst>
                              <p:cond delay="0"/>
                            </p:stCondLst>
                            <p:childTnLst>
                              <p:par>
                                <p:cTn id="8" presetID="53" presetClass="entr" presetSubtype="16" fill="hold" nodeType="afterEffect">
                                  <p:stCondLst>
                                    <p:cond delay="30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nodeType="afterGroup">
                            <p:stCondLst>
                              <p:cond delay="800"/>
                            </p:stCondLst>
                            <p:childTnLst>
                              <p:par>
                                <p:cTn id="14" presetID="53" presetClass="entr" presetSubtype="16"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nodeType="afterGroup">
                            <p:stCondLst>
                              <p:cond delay="130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nodeType="afterGroup">
                            <p:stCondLst>
                              <p:cond delay="1800"/>
                            </p:stCondLst>
                            <p:childTnLst>
                              <p:par>
                                <p:cTn id="26" presetID="5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nodeType="afterGroup">
                            <p:stCondLst>
                              <p:cond delay="2300"/>
                            </p:stCondLst>
                            <p:childTnLst>
                              <p:par>
                                <p:cTn id="32" presetID="22" presetClass="entr" presetSubtype="1"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500"/>
                                        <p:tgtEl>
                                          <p:spTgt spid="13"/>
                                        </p:tgtEl>
                                      </p:cBhvr>
                                    </p:animEffect>
                                  </p:childTnLst>
                                </p:cTn>
                              </p:par>
                            </p:childTnLst>
                          </p:cTn>
                        </p:par>
                        <p:par>
                          <p:cTn id="35" fill="hold" nodeType="afterGroup">
                            <p:stCondLst>
                              <p:cond delay="2800"/>
                            </p:stCondLst>
                            <p:childTnLst>
                              <p:par>
                                <p:cTn id="36" presetID="22" presetClass="entr" presetSubtype="8"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nodeType="afterGroup">
                            <p:stCondLst>
                              <p:cond delay="3300"/>
                            </p:stCondLst>
                            <p:childTnLst>
                              <p:par>
                                <p:cTn id="40" presetID="2" presetClass="entr" presetSubtype="2" fill="hold" grpId="0" nodeType="afterEffect" nodePh="1">
                                  <p:stCondLst>
                                    <p:cond delay="0"/>
                                  </p:stCondLst>
                                  <p:endCondLst>
                                    <p:cond evt="begin" delay="0">
                                      <p:tn val="40"/>
                                    </p:cond>
                                  </p:end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1+#ppt_w/2"/>
                                          </p:val>
                                        </p:tav>
                                        <p:tav tm="100000">
                                          <p:val>
                                            <p:strVal val="#ppt_x"/>
                                          </p:val>
                                        </p:tav>
                                      </p:tavLst>
                                    </p:anim>
                                    <p:anim calcmode="lin" valueType="num">
                                      <p:cBhvr additive="base">
                                        <p:cTn id="43" dur="500" fill="hold"/>
                                        <p:tgtEl>
                                          <p:spTgt spid="53"/>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38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nodeType="afterGroup">
                            <p:stCondLst>
                              <p:cond delay="4300"/>
                            </p:stCondLst>
                            <p:childTnLst>
                              <p:par>
                                <p:cTn id="49" presetID="53" presetClass="entr" presetSubtype="16"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animEffect transition="in" filter="fade">
                                      <p:cBhvr>
                                        <p:cTn id="5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54" repeatCount="indefinite" fill="hold" display="0">
                  <p:stCondLst>
                    <p:cond delay="indefinite"/>
                  </p:stCondLst>
                  <p:endCondLst>
                    <p:cond evt="onStopAudio" delay="0">
                      <p:tgtEl>
                        <p:sldTgt/>
                      </p:tgtEl>
                    </p:cond>
                  </p:endCondLst>
                </p:cTn>
                <p:tgtEl>
                  <p:spTgt spid="42"/>
                </p:tgtEl>
              </p:cMediaNode>
            </p:video>
          </p:childTnLst>
        </p:cTn>
      </p:par>
    </p:tnLst>
    <p:bldLst>
      <p:bldP spid="5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DDC0973-A9E9-43F4-B440-8C2AFA775374}"/>
              </a:ext>
            </a:extLst>
          </p:cNvPr>
          <p:cNvSpPr/>
          <p:nvPr/>
        </p:nvSpPr>
        <p:spPr>
          <a:xfrm>
            <a:off x="6643868" y="0"/>
            <a:ext cx="5548132" cy="6858000"/>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705" name="标题 1539073"/>
          <p:cNvSpPr>
            <a:spLocks noGrp="1"/>
          </p:cNvSpPr>
          <p:nvPr>
            <p:ph type="title"/>
          </p:nvPr>
        </p:nvSpPr>
        <p:spPr>
          <a:xfrm>
            <a:off x="234248" y="499414"/>
            <a:ext cx="4276381" cy="658801"/>
          </a:xfrm>
          <a:prstGeom prst="roundRect">
            <a:avLst/>
          </a:prstGeom>
          <a:solidFill>
            <a:srgbClr val="FF0000"/>
          </a:solidFill>
          <a:ln>
            <a:solidFill>
              <a:srgbClr val="FF0000"/>
            </a:solidFill>
          </a:ln>
        </p:spPr>
        <p:txBody>
          <a:bodyPr wrap="square" lIns="91440" tIns="45720" rIns="91440" bIns="45720" anchor="ctr">
            <a:noAutofit/>
          </a:bodyPr>
          <a:lstStyle/>
          <a:p>
            <a:pPr algn="ctr" eaLnBrk="1" hangingPunct="1"/>
            <a:r>
              <a:rPr lang="en-US" altLang="zh-CN" sz="2000" b="1" dirty="0">
                <a:solidFill>
                  <a:schemeClr val="bg1"/>
                </a:solidFill>
                <a:ea typeface="微软雅黑" panose="020B0503020204020204" charset="-122"/>
              </a:rPr>
              <a:t/>
            </a:r>
            <a:br>
              <a:rPr lang="en-US" altLang="zh-CN" sz="2000" b="1" dirty="0">
                <a:solidFill>
                  <a:schemeClr val="bg1"/>
                </a:solidFill>
                <a:ea typeface="微软雅黑" panose="020B0503020204020204" charset="-122"/>
              </a:rPr>
            </a:br>
            <a:r>
              <a:rPr lang="zh-CN" altLang="en-US" sz="2000" b="1" dirty="0">
                <a:solidFill>
                  <a:schemeClr val="bg1"/>
                </a:solidFill>
                <a:ea typeface="微软雅黑" panose="020B0503020204020204" charset="-122"/>
              </a:rPr>
              <a:t>第</a:t>
            </a:r>
            <a:r>
              <a:rPr lang="en-US" altLang="zh-CN" sz="2000" b="1" dirty="0">
                <a:solidFill>
                  <a:schemeClr val="bg1"/>
                </a:solidFill>
                <a:ea typeface="微软雅黑" panose="020B0503020204020204" charset="-122"/>
              </a:rPr>
              <a:t>7</a:t>
            </a:r>
            <a:r>
              <a:rPr lang="zh-CN" altLang="en-US" sz="2000" b="1" dirty="0" smtClean="0">
                <a:solidFill>
                  <a:schemeClr val="bg1"/>
                </a:solidFill>
                <a:ea typeface="微软雅黑" panose="020B0503020204020204" charset="-122"/>
              </a:rPr>
              <a:t>章  有效</a:t>
            </a:r>
            <a:r>
              <a:rPr lang="zh-CN" altLang="en-US" sz="2000" b="1" dirty="0">
                <a:solidFill>
                  <a:schemeClr val="bg1"/>
                </a:solidFill>
                <a:ea typeface="微软雅黑" panose="020B0503020204020204" charset="-122"/>
              </a:rPr>
              <a:t>市场假设与行为金融学</a:t>
            </a:r>
            <a:br>
              <a:rPr lang="zh-CN" altLang="en-US" sz="2000" b="1" dirty="0">
                <a:solidFill>
                  <a:schemeClr val="bg1"/>
                </a:solidFill>
                <a:ea typeface="微软雅黑" panose="020B0503020204020204" charset="-122"/>
              </a:rPr>
            </a:br>
            <a:endParaRPr lang="zh-CN" altLang="en-US" sz="2000" b="1" dirty="0">
              <a:solidFill>
                <a:schemeClr val="bg1"/>
              </a:solidFill>
              <a:ea typeface="微软雅黑" panose="020B0503020204020204" charset="-122"/>
            </a:endParaRPr>
          </a:p>
        </p:txBody>
      </p:sp>
      <p:sp>
        <p:nvSpPr>
          <p:cNvPr id="72706" name="文本占位符 1539074"/>
          <p:cNvSpPr>
            <a:spLocks noGrp="1"/>
          </p:cNvSpPr>
          <p:nvPr>
            <p:ph idx="1"/>
          </p:nvPr>
        </p:nvSpPr>
        <p:spPr>
          <a:xfrm>
            <a:off x="7206197" y="4014412"/>
            <a:ext cx="4985803" cy="2934496"/>
          </a:xfrm>
          <a:solidFill>
            <a:schemeClr val="bg1"/>
          </a:solidFill>
          <a:ln w="28575">
            <a:noFill/>
          </a:ln>
        </p:spPr>
        <p:txBody>
          <a:bodyPr wrap="square" lIns="91440" tIns="45720" rIns="91440" bIns="45720" anchor="t">
            <a:normAutofit/>
          </a:bodyPr>
          <a:lstStyle/>
          <a:p>
            <a:pPr eaLnBrk="1" hangingPunct="1">
              <a:buClrTx/>
              <a:buFont typeface="Wingdings" panose="05000000000000000000" pitchFamily="2" charset="2"/>
              <a:buChar char="n"/>
            </a:pPr>
            <a:r>
              <a:rPr lang="zh-CN" altLang="en-US" dirty="0">
                <a:solidFill>
                  <a:schemeClr val="tx1"/>
                </a:solidFill>
                <a:latin typeface="微软雅黑" panose="020B0503020204020204" pitchFamily="34" charset="-122"/>
                <a:ea typeface="微软雅黑" panose="020B0503020204020204" pitchFamily="34" charset="-122"/>
              </a:rPr>
              <a:t>股价波动无规律可循</a:t>
            </a:r>
          </a:p>
          <a:p>
            <a:pPr eaLnBrk="1" hangingPunct="1">
              <a:buClrTx/>
              <a:buFont typeface="Wingdings" panose="05000000000000000000" pitchFamily="2" charset="2"/>
              <a:buChar char="n"/>
            </a:pPr>
            <a:r>
              <a:rPr lang="zh-CN" altLang="en-US" dirty="0">
                <a:solidFill>
                  <a:schemeClr val="tx1"/>
                </a:solidFill>
                <a:latin typeface="微软雅黑" panose="020B0503020204020204" pitchFamily="34" charset="-122"/>
                <a:ea typeface="微软雅黑" panose="020B0503020204020204" pitchFamily="34" charset="-122"/>
              </a:rPr>
              <a:t>有效市场假设</a:t>
            </a:r>
          </a:p>
          <a:p>
            <a:pPr eaLnBrk="1" hangingPunct="1">
              <a:buClrTx/>
              <a:buFont typeface="Wingdings" panose="05000000000000000000" pitchFamily="2" charset="2"/>
              <a:buChar char="n"/>
            </a:pPr>
            <a:r>
              <a:rPr lang="zh-CN" altLang="en-US" dirty="0">
                <a:solidFill>
                  <a:schemeClr val="tx1"/>
                </a:solidFill>
                <a:latin typeface="微软雅黑" panose="020B0503020204020204" pitchFamily="34" charset="-122"/>
                <a:ea typeface="微软雅黑" panose="020B0503020204020204" pitchFamily="34" charset="-122"/>
              </a:rPr>
              <a:t>有效市场假设的争论及其实践意义</a:t>
            </a:r>
          </a:p>
          <a:p>
            <a:pPr eaLnBrk="1" hangingPunct="1">
              <a:buClrTx/>
              <a:buFont typeface="Wingdings" panose="05000000000000000000" pitchFamily="2" charset="2"/>
              <a:buChar char="n"/>
            </a:pPr>
            <a:r>
              <a:rPr lang="zh-CN" altLang="en-US" dirty="0">
                <a:solidFill>
                  <a:schemeClr val="tx1"/>
                </a:solidFill>
                <a:latin typeface="微软雅黑" panose="020B0503020204020204" pitchFamily="34" charset="-122"/>
                <a:ea typeface="微软雅黑" panose="020B0503020204020204" pitchFamily="34" charset="-122"/>
              </a:rPr>
              <a:t>有效市场假设的反对者</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行为金融学</a:t>
            </a:r>
          </a:p>
          <a:p>
            <a:pPr eaLnBrk="1" hangingPunct="1">
              <a:buClrTx/>
              <a:buFont typeface="Wingdings" panose="05000000000000000000" pitchFamily="2" charset="2"/>
              <a:buChar char="n"/>
            </a:pPr>
            <a:r>
              <a:rPr lang="zh-CN" altLang="en-US" dirty="0">
                <a:solidFill>
                  <a:schemeClr val="tx1"/>
                </a:solidFill>
                <a:latin typeface="微软雅黑" panose="020B0503020204020204" pitchFamily="34" charset="-122"/>
                <a:ea typeface="微软雅黑" panose="020B0503020204020204" pitchFamily="34" charset="-122"/>
              </a:rPr>
              <a:t>行为金融学的实践意义</a:t>
            </a:r>
          </a:p>
          <a:p>
            <a:pPr eaLnBrk="1" hangingPunct="1">
              <a:buClrTx/>
              <a:buFont typeface="Wingdings" panose="05000000000000000000" pitchFamily="2" charset="2"/>
              <a:buChar char="n"/>
            </a:pPr>
            <a:r>
              <a:rPr lang="zh-CN" altLang="en-US" dirty="0">
                <a:solidFill>
                  <a:schemeClr val="tx1"/>
                </a:solidFill>
                <a:latin typeface="微软雅黑" panose="020B0503020204020204" pitchFamily="34" charset="-122"/>
                <a:ea typeface="微软雅黑" panose="020B0503020204020204" pitchFamily="34" charset="-122"/>
              </a:rPr>
              <a:t>适应性市场假说</a:t>
            </a:r>
          </a:p>
        </p:txBody>
      </p:sp>
      <p:sp>
        <p:nvSpPr>
          <p:cNvPr id="18" name="Rounded Rectangle 2">
            <a:extLst>
              <a:ext uri="{FF2B5EF4-FFF2-40B4-BE49-F238E27FC236}">
                <a16:creationId xmlns:a16="http://schemas.microsoft.com/office/drawing/2014/main" id="{CF93E142-ADBB-4896-AD9E-24D6DA97AF3F}"/>
              </a:ext>
            </a:extLst>
          </p:cNvPr>
          <p:cNvSpPr/>
          <p:nvPr/>
        </p:nvSpPr>
        <p:spPr>
          <a:xfrm>
            <a:off x="169279" y="1524880"/>
            <a:ext cx="503120" cy="467869"/>
          </a:xfrm>
          <a:custGeom>
            <a:avLst/>
            <a:gdLst>
              <a:gd name="T0" fmla="*/ 9602 w 10668"/>
              <a:gd name="T1" fmla="*/ 5333 h 10666"/>
              <a:gd name="T2" fmla="*/ 7572 w 10668"/>
              <a:gd name="T3" fmla="*/ 1700 h 10666"/>
              <a:gd name="T4" fmla="*/ 3414 w 10668"/>
              <a:gd name="T5" fmla="*/ 1524 h 10666"/>
              <a:gd name="T6" fmla="*/ 1084 w 10668"/>
              <a:gd name="T7" fmla="*/ 4971 h 10666"/>
              <a:gd name="T8" fmla="*/ 2797 w 10668"/>
              <a:gd name="T9" fmla="*/ 8763 h 10666"/>
              <a:gd name="T10" fmla="*/ 2917 w 10668"/>
              <a:gd name="T11" fmla="*/ 9515 h 10666"/>
              <a:gd name="T12" fmla="*/ 2163 w 10668"/>
              <a:gd name="T13" fmla="*/ 9620 h 10666"/>
              <a:gd name="T14" fmla="*/ 2 w 10668"/>
              <a:gd name="T15" fmla="*/ 5333 h 10666"/>
              <a:gd name="T16" fmla="*/ 5335 w 10668"/>
              <a:gd name="T17" fmla="*/ 0 h 10666"/>
              <a:gd name="T18" fmla="*/ 10668 w 10668"/>
              <a:gd name="T19" fmla="*/ 5333 h 10666"/>
              <a:gd name="T20" fmla="*/ 5335 w 10668"/>
              <a:gd name="T21" fmla="*/ 10666 h 10666"/>
              <a:gd name="T22" fmla="*/ 4802 w 10668"/>
              <a:gd name="T23" fmla="*/ 10133 h 10666"/>
              <a:gd name="T24" fmla="*/ 4802 w 10668"/>
              <a:gd name="T25" fmla="*/ 9066 h 10666"/>
              <a:gd name="T26" fmla="*/ 5335 w 10668"/>
              <a:gd name="T27" fmla="*/ 8533 h 10666"/>
              <a:gd name="T28" fmla="*/ 5868 w 10668"/>
              <a:gd name="T29" fmla="*/ 9066 h 10666"/>
              <a:gd name="T30" fmla="*/ 5868 w 10668"/>
              <a:gd name="T31" fmla="*/ 9567 h 10666"/>
              <a:gd name="T32" fmla="*/ 9602 w 10668"/>
              <a:gd name="T33" fmla="*/ 5333 h 10666"/>
              <a:gd name="T34" fmla="*/ 4268 w 10668"/>
              <a:gd name="T35" fmla="*/ 4266 h 10666"/>
              <a:gd name="T36" fmla="*/ 3735 w 10668"/>
              <a:gd name="T37" fmla="*/ 4800 h 10666"/>
              <a:gd name="T38" fmla="*/ 3202 w 10668"/>
              <a:gd name="T39" fmla="*/ 4266 h 10666"/>
              <a:gd name="T40" fmla="*/ 4140 w 10668"/>
              <a:gd name="T41" fmla="*/ 2499 h 10666"/>
              <a:gd name="T42" fmla="*/ 6130 w 10668"/>
              <a:gd name="T43" fmla="*/ 2287 h 10666"/>
              <a:gd name="T44" fmla="*/ 7420 w 10668"/>
              <a:gd name="T45" fmla="*/ 3816 h 10666"/>
              <a:gd name="T46" fmla="*/ 6876 w 10668"/>
              <a:gd name="T47" fmla="*/ 5742 h 10666"/>
              <a:gd name="T48" fmla="*/ 6203 w 10668"/>
              <a:gd name="T49" fmla="*/ 6164 h 10666"/>
              <a:gd name="T50" fmla="*/ 5868 w 10668"/>
              <a:gd name="T51" fmla="*/ 6659 h 10666"/>
              <a:gd name="T52" fmla="*/ 5868 w 10668"/>
              <a:gd name="T53" fmla="*/ 7200 h 10666"/>
              <a:gd name="T54" fmla="*/ 5335 w 10668"/>
              <a:gd name="T55" fmla="*/ 7733 h 10666"/>
              <a:gd name="T56" fmla="*/ 4802 w 10668"/>
              <a:gd name="T57" fmla="*/ 7200 h 10666"/>
              <a:gd name="T58" fmla="*/ 4802 w 10668"/>
              <a:gd name="T59" fmla="*/ 6659 h 10666"/>
              <a:gd name="T60" fmla="*/ 5806 w 10668"/>
              <a:gd name="T61" fmla="*/ 5175 h 10666"/>
              <a:gd name="T62" fmla="*/ 6106 w 10668"/>
              <a:gd name="T63" fmla="*/ 5004 h 10666"/>
              <a:gd name="T64" fmla="*/ 6378 w 10668"/>
              <a:gd name="T65" fmla="*/ 4041 h 10666"/>
              <a:gd name="T66" fmla="*/ 5732 w 10668"/>
              <a:gd name="T67" fmla="*/ 3277 h 10666"/>
              <a:gd name="T68" fmla="*/ 4268 w 10668"/>
              <a:gd name="T69" fmla="*/ 4266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68" h="10666">
                <a:moveTo>
                  <a:pt x="9602" y="5333"/>
                </a:moveTo>
                <a:cubicBezTo>
                  <a:pt x="9602" y="3852"/>
                  <a:pt x="8833" y="2477"/>
                  <a:pt x="7572" y="1700"/>
                </a:cubicBezTo>
                <a:cubicBezTo>
                  <a:pt x="6311" y="924"/>
                  <a:pt x="4737" y="857"/>
                  <a:pt x="3414" y="1524"/>
                </a:cubicBezTo>
                <a:cubicBezTo>
                  <a:pt x="2092" y="2190"/>
                  <a:pt x="1209" y="3495"/>
                  <a:pt x="1084" y="4971"/>
                </a:cubicBezTo>
                <a:cubicBezTo>
                  <a:pt x="958" y="6447"/>
                  <a:pt x="1607" y="7882"/>
                  <a:pt x="2797" y="8763"/>
                </a:cubicBezTo>
                <a:cubicBezTo>
                  <a:pt x="3041" y="8936"/>
                  <a:pt x="3094" y="9275"/>
                  <a:pt x="2917" y="9515"/>
                </a:cubicBezTo>
                <a:cubicBezTo>
                  <a:pt x="2739" y="9755"/>
                  <a:pt x="2399" y="9803"/>
                  <a:pt x="2163" y="9620"/>
                </a:cubicBezTo>
                <a:cubicBezTo>
                  <a:pt x="802" y="8616"/>
                  <a:pt x="0" y="7024"/>
                  <a:pt x="2" y="5333"/>
                </a:cubicBezTo>
                <a:cubicBezTo>
                  <a:pt x="2" y="2387"/>
                  <a:pt x="2389" y="0"/>
                  <a:pt x="5335" y="0"/>
                </a:cubicBezTo>
                <a:cubicBezTo>
                  <a:pt x="8281" y="0"/>
                  <a:pt x="10668" y="2387"/>
                  <a:pt x="10668" y="5333"/>
                </a:cubicBezTo>
                <a:cubicBezTo>
                  <a:pt x="10668" y="8279"/>
                  <a:pt x="8281" y="10666"/>
                  <a:pt x="5335" y="10666"/>
                </a:cubicBezTo>
                <a:cubicBezTo>
                  <a:pt x="5040" y="10666"/>
                  <a:pt x="4802" y="10428"/>
                  <a:pt x="4802" y="10133"/>
                </a:cubicBezTo>
                <a:lnTo>
                  <a:pt x="4802" y="9066"/>
                </a:lnTo>
                <a:cubicBezTo>
                  <a:pt x="4802" y="8772"/>
                  <a:pt x="5040" y="8533"/>
                  <a:pt x="5335" y="8533"/>
                </a:cubicBezTo>
                <a:cubicBezTo>
                  <a:pt x="5630" y="8533"/>
                  <a:pt x="5868" y="8772"/>
                  <a:pt x="5868" y="9066"/>
                </a:cubicBezTo>
                <a:lnTo>
                  <a:pt x="5868" y="9567"/>
                </a:lnTo>
                <a:cubicBezTo>
                  <a:pt x="8002" y="9298"/>
                  <a:pt x="9602" y="7483"/>
                  <a:pt x="9602" y="5333"/>
                </a:cubicBezTo>
                <a:close/>
                <a:moveTo>
                  <a:pt x="4268" y="4266"/>
                </a:moveTo>
                <a:cubicBezTo>
                  <a:pt x="4268" y="4561"/>
                  <a:pt x="4030" y="4800"/>
                  <a:pt x="3735" y="4800"/>
                </a:cubicBezTo>
                <a:cubicBezTo>
                  <a:pt x="3440" y="4800"/>
                  <a:pt x="3202" y="4561"/>
                  <a:pt x="3202" y="4266"/>
                </a:cubicBezTo>
                <a:cubicBezTo>
                  <a:pt x="3202" y="3558"/>
                  <a:pt x="3553" y="2896"/>
                  <a:pt x="4140" y="2499"/>
                </a:cubicBezTo>
                <a:cubicBezTo>
                  <a:pt x="4727" y="2103"/>
                  <a:pt x="5472" y="2023"/>
                  <a:pt x="6130" y="2287"/>
                </a:cubicBezTo>
                <a:cubicBezTo>
                  <a:pt x="6787" y="2551"/>
                  <a:pt x="7271" y="3124"/>
                  <a:pt x="7420" y="3816"/>
                </a:cubicBezTo>
                <a:cubicBezTo>
                  <a:pt x="7570" y="4508"/>
                  <a:pt x="7366" y="5230"/>
                  <a:pt x="6876" y="5742"/>
                </a:cubicBezTo>
                <a:cubicBezTo>
                  <a:pt x="6711" y="5914"/>
                  <a:pt x="6487" y="6051"/>
                  <a:pt x="6203" y="6164"/>
                </a:cubicBezTo>
                <a:cubicBezTo>
                  <a:pt x="6001" y="6246"/>
                  <a:pt x="5868" y="6441"/>
                  <a:pt x="5868" y="6659"/>
                </a:cubicBezTo>
                <a:lnTo>
                  <a:pt x="5868" y="7200"/>
                </a:lnTo>
                <a:cubicBezTo>
                  <a:pt x="5868" y="7494"/>
                  <a:pt x="5630" y="7733"/>
                  <a:pt x="5335" y="7733"/>
                </a:cubicBezTo>
                <a:cubicBezTo>
                  <a:pt x="5040" y="7733"/>
                  <a:pt x="4802" y="7494"/>
                  <a:pt x="4802" y="7200"/>
                </a:cubicBezTo>
                <a:lnTo>
                  <a:pt x="4802" y="6659"/>
                </a:lnTo>
                <a:cubicBezTo>
                  <a:pt x="4802" y="6006"/>
                  <a:pt x="5199" y="5418"/>
                  <a:pt x="5806" y="5175"/>
                </a:cubicBezTo>
                <a:cubicBezTo>
                  <a:pt x="5960" y="5113"/>
                  <a:pt x="6059" y="5052"/>
                  <a:pt x="6106" y="5004"/>
                </a:cubicBezTo>
                <a:cubicBezTo>
                  <a:pt x="6351" y="4748"/>
                  <a:pt x="6452" y="4387"/>
                  <a:pt x="6378" y="4041"/>
                </a:cubicBezTo>
                <a:cubicBezTo>
                  <a:pt x="6303" y="3695"/>
                  <a:pt x="6061" y="3409"/>
                  <a:pt x="5732" y="3277"/>
                </a:cubicBezTo>
                <a:cubicBezTo>
                  <a:pt x="5032" y="2995"/>
                  <a:pt x="4268" y="3511"/>
                  <a:pt x="4268" y="4266"/>
                </a:cubicBezTo>
                <a:close/>
              </a:path>
            </a:pathLst>
          </a:cu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D8A7AC0-0CD6-48AC-B035-232EA1936EFA}"/>
              </a:ext>
            </a:extLst>
          </p:cNvPr>
          <p:cNvSpPr txBox="1"/>
          <p:nvPr/>
        </p:nvSpPr>
        <p:spPr>
          <a:xfrm>
            <a:off x="672400" y="1586845"/>
            <a:ext cx="2836725" cy="400110"/>
          </a:xfrm>
          <a:prstGeom prst="rect">
            <a:avLst/>
          </a:prstGeom>
          <a:noFill/>
        </p:spPr>
        <p:txBody>
          <a:bodyPr wrap="square" rtlCol="0">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地上的钞票要不要？</a:t>
            </a:r>
          </a:p>
        </p:txBody>
      </p:sp>
      <p:sp>
        <p:nvSpPr>
          <p:cNvPr id="8" name="文本框 7">
            <a:extLst>
              <a:ext uri="{FF2B5EF4-FFF2-40B4-BE49-F238E27FC236}">
                <a16:creationId xmlns:a16="http://schemas.microsoft.com/office/drawing/2014/main" id="{98D19C34-D982-441B-AEDC-B9481C0D06EF}"/>
              </a:ext>
            </a:extLst>
          </p:cNvPr>
          <p:cNvSpPr txBox="1"/>
          <p:nvPr/>
        </p:nvSpPr>
        <p:spPr>
          <a:xfrm>
            <a:off x="276921" y="1971766"/>
            <a:ext cx="6282229" cy="1323439"/>
          </a:xfrm>
          <a:prstGeom prst="rect">
            <a:avLst/>
          </a:prstGeom>
          <a:noFill/>
        </p:spPr>
        <p:txBody>
          <a:bodyPr wrap="square" rtlCol="0">
            <a:spAutoFit/>
          </a:bodyPr>
          <a:lstStyle/>
          <a:p>
            <a:pPr algn="just">
              <a:lnSpc>
                <a:spcPct val="125000"/>
              </a:lnSpc>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一位金融学</a:t>
            </a:r>
            <a:r>
              <a:rPr lang="zh-CN" altLang="en-US" sz="1600" dirty="0">
                <a:solidFill>
                  <a:srgbClr val="FF0000"/>
                </a:solidFill>
                <a:latin typeface="微软雅黑" panose="020B0503020204020204" pitchFamily="34" charset="-122"/>
                <a:ea typeface="微软雅黑" panose="020B0503020204020204" pitchFamily="34" charset="-122"/>
              </a:rPr>
              <a:t>教授</a:t>
            </a:r>
            <a:r>
              <a:rPr lang="zh-CN" altLang="en-US" sz="1600" dirty="0">
                <a:solidFill>
                  <a:prstClr val="black"/>
                </a:solidFill>
                <a:latin typeface="微软雅黑" panose="020B0503020204020204" pitchFamily="34" charset="-122"/>
                <a:ea typeface="微软雅黑" panose="020B0503020204020204" pitchFamily="34" charset="-122"/>
              </a:rPr>
              <a:t>和一个</a:t>
            </a:r>
            <a:r>
              <a:rPr lang="zh-CN" altLang="en-US" sz="1600" dirty="0">
                <a:solidFill>
                  <a:srgbClr val="FF0000"/>
                </a:solidFill>
                <a:latin typeface="微软雅黑" panose="020B0503020204020204" pitchFamily="34" charset="-122"/>
                <a:ea typeface="微软雅黑" panose="020B0503020204020204" pitchFamily="34" charset="-122"/>
              </a:rPr>
              <a:t>商人</a:t>
            </a:r>
            <a:r>
              <a:rPr lang="zh-CN" altLang="en-US" sz="1600" dirty="0">
                <a:solidFill>
                  <a:prstClr val="black"/>
                </a:solidFill>
                <a:latin typeface="微软雅黑" panose="020B0503020204020204" pitchFamily="34" charset="-122"/>
                <a:ea typeface="微软雅黑" panose="020B0503020204020204" pitchFamily="34" charset="-122"/>
              </a:rPr>
              <a:t>正在马路上走，突然看见前面路上有一张</a:t>
            </a:r>
            <a:r>
              <a:rPr lang="zh-CN" altLang="en-US" sz="1600" dirty="0">
                <a:solidFill>
                  <a:srgbClr val="FF0000"/>
                </a:solidFill>
                <a:latin typeface="微软雅黑" panose="020B0503020204020204" pitchFamily="34" charset="-122"/>
                <a:ea typeface="微软雅黑" panose="020B0503020204020204" pitchFamily="34" charset="-122"/>
              </a:rPr>
              <a:t>百元钞票</a:t>
            </a:r>
            <a:r>
              <a:rPr lang="zh-CN" altLang="en-US" sz="1600" dirty="0">
                <a:solidFill>
                  <a:prstClr val="black"/>
                </a:solidFill>
                <a:latin typeface="微软雅黑" panose="020B0503020204020204" pitchFamily="34" charset="-122"/>
                <a:ea typeface="微软雅黑" panose="020B0503020204020204" pitchFamily="34" charset="-122"/>
              </a:rPr>
              <a:t>，商人立刻上前捡起这张钞票，教授对商人说：“你不用捡，这张钞票肯定是假钞。”商人问：“为什么？”教授回答道：“如何是真的，早就被人捡走了。”</a:t>
            </a:r>
          </a:p>
        </p:txBody>
      </p:sp>
      <p:sp>
        <p:nvSpPr>
          <p:cNvPr id="9" name="文本框 8">
            <a:extLst>
              <a:ext uri="{FF2B5EF4-FFF2-40B4-BE49-F238E27FC236}">
                <a16:creationId xmlns:a16="http://schemas.microsoft.com/office/drawing/2014/main" id="{4E811CEC-F66B-4CD0-85F1-DD51459D10F0}"/>
              </a:ext>
            </a:extLst>
          </p:cNvPr>
          <p:cNvSpPr txBox="1"/>
          <p:nvPr/>
        </p:nvSpPr>
        <p:spPr>
          <a:xfrm>
            <a:off x="603022" y="3556603"/>
            <a:ext cx="2836725" cy="400110"/>
          </a:xfrm>
          <a:prstGeom prst="rect">
            <a:avLst/>
          </a:prstGeom>
          <a:noFill/>
        </p:spPr>
        <p:txBody>
          <a:bodyPr wrap="square" rtlCol="0">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案例思考</a:t>
            </a:r>
          </a:p>
        </p:txBody>
      </p:sp>
      <p:sp>
        <p:nvSpPr>
          <p:cNvPr id="10" name="iconfont-11255-5323814">
            <a:extLst>
              <a:ext uri="{FF2B5EF4-FFF2-40B4-BE49-F238E27FC236}">
                <a16:creationId xmlns:a16="http://schemas.microsoft.com/office/drawing/2014/main" id="{5AA1A480-32D7-472C-90C5-9827F4986C32}"/>
              </a:ext>
            </a:extLst>
          </p:cNvPr>
          <p:cNvSpPr>
            <a:spLocks noChangeAspect="1"/>
          </p:cNvSpPr>
          <p:nvPr/>
        </p:nvSpPr>
        <p:spPr bwMode="auto">
          <a:xfrm>
            <a:off x="234248" y="3556603"/>
            <a:ext cx="358106" cy="364541"/>
          </a:xfrm>
          <a:custGeom>
            <a:avLst/>
            <a:gdLst>
              <a:gd name="T0" fmla="*/ 10015 w 10200"/>
              <a:gd name="T1" fmla="*/ 94 h 10384"/>
              <a:gd name="T2" fmla="*/ 9551 w 10200"/>
              <a:gd name="T3" fmla="*/ 94 h 10384"/>
              <a:gd name="T4" fmla="*/ 278 w 10200"/>
              <a:gd name="T5" fmla="*/ 4773 h 10384"/>
              <a:gd name="T6" fmla="*/ 0 w 10200"/>
              <a:gd name="T7" fmla="*/ 5148 h 10384"/>
              <a:gd name="T8" fmla="*/ 186 w 10200"/>
              <a:gd name="T9" fmla="*/ 5523 h 10384"/>
              <a:gd name="T10" fmla="*/ 2411 w 10200"/>
              <a:gd name="T11" fmla="*/ 6926 h 10384"/>
              <a:gd name="T12" fmla="*/ 2968 w 10200"/>
              <a:gd name="T13" fmla="*/ 6832 h 10384"/>
              <a:gd name="T14" fmla="*/ 7882 w 10200"/>
              <a:gd name="T15" fmla="*/ 2341 h 10384"/>
              <a:gd name="T16" fmla="*/ 8069 w 10200"/>
              <a:gd name="T17" fmla="*/ 2435 h 10384"/>
              <a:gd name="T18" fmla="*/ 3616 w 10200"/>
              <a:gd name="T19" fmla="*/ 7205 h 10384"/>
              <a:gd name="T20" fmla="*/ 3524 w 10200"/>
              <a:gd name="T21" fmla="*/ 7485 h 10384"/>
              <a:gd name="T22" fmla="*/ 3524 w 10200"/>
              <a:gd name="T23" fmla="*/ 9544 h 10384"/>
              <a:gd name="T24" fmla="*/ 3801 w 10200"/>
              <a:gd name="T25" fmla="*/ 10011 h 10384"/>
              <a:gd name="T26" fmla="*/ 4265 w 10200"/>
              <a:gd name="T27" fmla="*/ 9917 h 10384"/>
              <a:gd name="T28" fmla="*/ 5379 w 10200"/>
              <a:gd name="T29" fmla="*/ 8794 h 10384"/>
              <a:gd name="T30" fmla="*/ 7604 w 10200"/>
              <a:gd name="T31" fmla="*/ 10290 h 10384"/>
              <a:gd name="T32" fmla="*/ 7881 w 10200"/>
              <a:gd name="T33" fmla="*/ 10384 h 10384"/>
              <a:gd name="T34" fmla="*/ 8068 w 10200"/>
              <a:gd name="T35" fmla="*/ 10384 h 10384"/>
              <a:gd name="T36" fmla="*/ 8345 w 10200"/>
              <a:gd name="T37" fmla="*/ 10009 h 10384"/>
              <a:gd name="T38" fmla="*/ 10200 w 10200"/>
              <a:gd name="T39" fmla="*/ 655 h 10384"/>
              <a:gd name="T40" fmla="*/ 10015 w 10200"/>
              <a:gd name="T41" fmla="*/ 94 h 10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00" h="10384">
                <a:moveTo>
                  <a:pt x="10015" y="94"/>
                </a:moveTo>
                <a:cubicBezTo>
                  <a:pt x="9829" y="0"/>
                  <a:pt x="9644" y="0"/>
                  <a:pt x="9551" y="94"/>
                </a:cubicBezTo>
                <a:lnTo>
                  <a:pt x="278" y="4773"/>
                </a:lnTo>
                <a:cubicBezTo>
                  <a:pt x="91" y="4773"/>
                  <a:pt x="0" y="4960"/>
                  <a:pt x="0" y="5148"/>
                </a:cubicBezTo>
                <a:cubicBezTo>
                  <a:pt x="0" y="5335"/>
                  <a:pt x="93" y="5523"/>
                  <a:pt x="186" y="5523"/>
                </a:cubicBezTo>
                <a:lnTo>
                  <a:pt x="2411" y="6926"/>
                </a:lnTo>
                <a:cubicBezTo>
                  <a:pt x="2597" y="7020"/>
                  <a:pt x="2782" y="7020"/>
                  <a:pt x="2968" y="6832"/>
                </a:cubicBezTo>
                <a:lnTo>
                  <a:pt x="7882" y="2341"/>
                </a:lnTo>
                <a:lnTo>
                  <a:pt x="8069" y="2435"/>
                </a:lnTo>
                <a:lnTo>
                  <a:pt x="3616" y="7205"/>
                </a:lnTo>
                <a:cubicBezTo>
                  <a:pt x="3524" y="7299"/>
                  <a:pt x="3524" y="7393"/>
                  <a:pt x="3524" y="7485"/>
                </a:cubicBezTo>
                <a:lnTo>
                  <a:pt x="3524" y="9544"/>
                </a:lnTo>
                <a:cubicBezTo>
                  <a:pt x="3524" y="9731"/>
                  <a:pt x="3616" y="9919"/>
                  <a:pt x="3801" y="10011"/>
                </a:cubicBezTo>
                <a:cubicBezTo>
                  <a:pt x="3986" y="10104"/>
                  <a:pt x="4173" y="10011"/>
                  <a:pt x="4265" y="9917"/>
                </a:cubicBezTo>
                <a:lnTo>
                  <a:pt x="5379" y="8794"/>
                </a:lnTo>
                <a:lnTo>
                  <a:pt x="7604" y="10290"/>
                </a:lnTo>
                <a:cubicBezTo>
                  <a:pt x="7696" y="10384"/>
                  <a:pt x="7790" y="10384"/>
                  <a:pt x="7881" y="10384"/>
                </a:cubicBezTo>
                <a:lnTo>
                  <a:pt x="8068" y="10384"/>
                </a:lnTo>
                <a:cubicBezTo>
                  <a:pt x="8254" y="10290"/>
                  <a:pt x="8345" y="10196"/>
                  <a:pt x="8345" y="10009"/>
                </a:cubicBezTo>
                <a:lnTo>
                  <a:pt x="10200" y="655"/>
                </a:lnTo>
                <a:cubicBezTo>
                  <a:pt x="10200" y="374"/>
                  <a:pt x="10200" y="188"/>
                  <a:pt x="10015" y="94"/>
                </a:cubicBezTo>
                <a:close/>
              </a:path>
            </a:pathLst>
          </a:custGeom>
          <a:solidFill>
            <a:schemeClr val="accent2"/>
          </a:solidFill>
          <a:ln>
            <a:solidFill>
              <a:schemeClr val="accent2"/>
            </a:solidFill>
          </a:ln>
        </p:spPr>
        <p:txBody>
          <a:bodyPr/>
          <a:lstStyle/>
          <a:p>
            <a:endParaRPr lang="zh-CN" altLang="en-US" dirty="0">
              <a:solidFill>
                <a:prstClr val="black"/>
              </a:solidFill>
            </a:endParaRPr>
          </a:p>
        </p:txBody>
      </p:sp>
      <p:sp>
        <p:nvSpPr>
          <p:cNvPr id="11" name="文本框 10">
            <a:extLst>
              <a:ext uri="{FF2B5EF4-FFF2-40B4-BE49-F238E27FC236}">
                <a16:creationId xmlns:a16="http://schemas.microsoft.com/office/drawing/2014/main" id="{6224925F-4E6E-4A15-8451-8CEB55CB1DE3}"/>
              </a:ext>
            </a:extLst>
          </p:cNvPr>
          <p:cNvSpPr txBox="1"/>
          <p:nvPr/>
        </p:nvSpPr>
        <p:spPr>
          <a:xfrm>
            <a:off x="333788" y="3995673"/>
            <a:ext cx="6225362" cy="2680349"/>
          </a:xfrm>
          <a:prstGeom prst="rect">
            <a:avLst/>
          </a:prstGeom>
          <a:noFill/>
        </p:spPr>
        <p:txBody>
          <a:bodyPr wrap="square" rtlCol="0">
            <a:spAutoFit/>
          </a:bodyPr>
          <a:lstStyle/>
          <a:p>
            <a:pPr algn="just">
              <a:lnSpc>
                <a:spcPct val="125000"/>
              </a:lnSpc>
            </a:pPr>
            <a:r>
              <a:rPr lang="zh-CN" altLang="en-US" sz="1600" dirty="0">
                <a:solidFill>
                  <a:prstClr val="black"/>
                </a:solidFill>
                <a:latin typeface="微软雅黑" panose="020B0503020204020204" pitchFamily="34" charset="-122"/>
                <a:ea typeface="微软雅黑" panose="020B0503020204020204" pitchFamily="34" charset="-122"/>
              </a:rPr>
              <a:t>路上钞票是真是假，理论上有三种可能：</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25000"/>
              </a:lnSpc>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）钞票是假的，因为行人早就捡起过这张钞票，发现是假的后又丢在路上。</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25000"/>
              </a:lnSpc>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）钞票可能是真的，因为行人认为这张钞票都是假的，从未有人捡起过这张钞票。</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25000"/>
              </a:lnSpc>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）钞票可能是真的，因为这是刚刚经过这里的一个人遗落在路上。</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1600" dirty="0">
                <a:solidFill>
                  <a:srgbClr val="FF0000"/>
                </a:solidFill>
                <a:latin typeface="微软雅黑" panose="020B0503020204020204" pitchFamily="34" charset="-122"/>
                <a:ea typeface="微软雅黑" panose="020B0503020204020204" pitchFamily="34" charset="-122"/>
              </a:rPr>
              <a:t>请问：教授的观点体现了什么思想？另外两种观点从投资者角度又可以做何种解释？很多人只想到一种或两种答案说明了什么问题？</a:t>
            </a:r>
          </a:p>
        </p:txBody>
      </p:sp>
      <p:cxnSp>
        <p:nvCxnSpPr>
          <p:cNvPr id="12" name="直接连接符 11">
            <a:extLst>
              <a:ext uri="{FF2B5EF4-FFF2-40B4-BE49-F238E27FC236}">
                <a16:creationId xmlns:a16="http://schemas.microsoft.com/office/drawing/2014/main" id="{035FECAF-4C17-40A3-A63A-5B572553AADE}"/>
              </a:ext>
            </a:extLst>
          </p:cNvPr>
          <p:cNvCxnSpPr>
            <a:cxnSpLocks/>
          </p:cNvCxnSpPr>
          <p:nvPr/>
        </p:nvCxnSpPr>
        <p:spPr>
          <a:xfrm>
            <a:off x="6643868"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648A3CC7-E21B-4F83-BF26-F80056610F72}"/>
              </a:ext>
            </a:extLst>
          </p:cNvPr>
          <p:cNvSpPr/>
          <p:nvPr/>
        </p:nvSpPr>
        <p:spPr>
          <a:xfrm>
            <a:off x="6918312" y="1524880"/>
            <a:ext cx="4985807" cy="2169825"/>
          </a:xfrm>
          <a:prstGeom prst="rect">
            <a:avLst/>
          </a:prstGeom>
        </p:spPr>
        <p:txBody>
          <a:bodyPr wrap="square">
            <a:spAutoFit/>
          </a:bodyPr>
          <a:lstStyle/>
          <a:p>
            <a:pPr algn="just">
              <a:lnSpc>
                <a:spcPct val="150000"/>
              </a:lnSpc>
            </a:pPr>
            <a:r>
              <a:rPr lang="zh-CN" altLang="en-US" dirty="0">
                <a:solidFill>
                  <a:prstClr val="black"/>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股票价格波动</a:t>
            </a:r>
            <a:r>
              <a:rPr lang="zh-CN" altLang="en-US" dirty="0">
                <a:solidFill>
                  <a:prstClr val="black"/>
                </a:solidFill>
                <a:latin typeface="微软雅黑" panose="020B0503020204020204" pitchFamily="34" charset="-122"/>
                <a:ea typeface="微软雅黑" panose="020B0503020204020204" pitchFamily="34" charset="-122"/>
              </a:rPr>
              <a:t>具有随机性。有效市场假设认为，股票价格是股票价值的</a:t>
            </a:r>
            <a:r>
              <a:rPr lang="zh-CN" altLang="en-US" dirty="0">
                <a:solidFill>
                  <a:srgbClr val="FF0000"/>
                </a:solidFill>
                <a:latin typeface="微软雅黑" panose="020B0503020204020204" pitchFamily="34" charset="-122"/>
                <a:ea typeface="微软雅黑" panose="020B0503020204020204" pitchFamily="34" charset="-122"/>
              </a:rPr>
              <a:t>最佳体现</a:t>
            </a:r>
            <a:r>
              <a:rPr lang="zh-CN" altLang="en-US" dirty="0">
                <a:solidFill>
                  <a:prstClr val="black"/>
                </a:solidFill>
                <a:latin typeface="微软雅黑" panose="020B0503020204020204" pitchFamily="34" charset="-122"/>
                <a:ea typeface="微软雅黑" panose="020B0503020204020204" pitchFamily="34" charset="-122"/>
              </a:rPr>
              <a:t>。投资者是否认同有效市场，决定其投资策略是主动投资还是被动投资。</a:t>
            </a:r>
            <a:r>
              <a:rPr lang="zh-CN" altLang="en-US" dirty="0">
                <a:solidFill>
                  <a:srgbClr val="FF0000"/>
                </a:solidFill>
                <a:latin typeface="微软雅黑" panose="020B0503020204020204" pitchFamily="34" charset="-122"/>
                <a:ea typeface="微软雅黑" panose="020B0503020204020204" pitchFamily="34" charset="-122"/>
              </a:rPr>
              <a:t>行为金融学反对有效市场假设，分析投资者在投资市场的各种非理性行为。</a:t>
            </a:r>
          </a:p>
        </p:txBody>
      </p:sp>
      <p:sp>
        <p:nvSpPr>
          <p:cNvPr id="2" name="文本框 1"/>
          <p:cNvSpPr txBox="1"/>
          <p:nvPr/>
        </p:nvSpPr>
        <p:spPr>
          <a:xfrm>
            <a:off x="6655328" y="4366351"/>
            <a:ext cx="392891" cy="1938992"/>
          </a:xfrm>
          <a:prstGeom prst="rect">
            <a:avLst/>
          </a:prstGeom>
          <a:solidFill>
            <a:srgbClr val="FFFF00"/>
          </a:solidFill>
        </p:spPr>
        <p:txBody>
          <a:bodyPr wrap="square" rtlCol="0">
            <a:spAutoFit/>
          </a:bodyPr>
          <a:lstStyle/>
          <a:p>
            <a:r>
              <a:rPr lang="zh-CN" altLang="en-US" sz="2400" b="1" dirty="0" smtClean="0"/>
              <a:t>重点与难点</a:t>
            </a:r>
            <a:endParaRPr lang="zh-CN" altLang="en-US" sz="2400" b="1" dirty="0"/>
          </a:p>
        </p:txBody>
      </p:sp>
      <p:sp>
        <p:nvSpPr>
          <p:cNvPr id="3" name="圆角矩形 2"/>
          <p:cNvSpPr/>
          <p:nvPr/>
        </p:nvSpPr>
        <p:spPr>
          <a:xfrm>
            <a:off x="6918592" y="815248"/>
            <a:ext cx="2148289" cy="52881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主要内容</a:t>
            </a:r>
            <a:endParaRPr lang="zh-CN" altLang="en-US" sz="2400" b="1" dirty="0"/>
          </a:p>
        </p:txBody>
      </p:sp>
    </p:spTree>
    <p:custDataLst>
      <p:tags r:id="rId1"/>
    </p:custDataLst>
    <p:extLst>
      <p:ext uri="{BB962C8B-B14F-4D97-AF65-F5344CB8AC3E}">
        <p14:creationId xmlns:p14="http://schemas.microsoft.com/office/powerpoint/2010/main" val="660902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706">
                                            <p:bg/>
                                          </p:spTgt>
                                        </p:tgtEl>
                                        <p:attrNameLst>
                                          <p:attrName>style.visibility</p:attrName>
                                        </p:attrNameLst>
                                      </p:cBhvr>
                                      <p:to>
                                        <p:strVal val="visible"/>
                                      </p:to>
                                    </p:set>
                                    <p:animEffect transition="in" filter="fade">
                                      <p:cBhvr>
                                        <p:cTn id="10" dur="500"/>
                                        <p:tgtEl>
                                          <p:spTgt spid="72706">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2706">
                                            <p:txEl>
                                              <p:pRg st="0" end="0"/>
                                            </p:txEl>
                                          </p:spTgt>
                                        </p:tgtEl>
                                        <p:attrNameLst>
                                          <p:attrName>style.visibility</p:attrName>
                                        </p:attrNameLst>
                                      </p:cBhvr>
                                      <p:to>
                                        <p:strVal val="visible"/>
                                      </p:to>
                                    </p:set>
                                    <p:animEffect transition="in" filter="fade">
                                      <p:cBhvr>
                                        <p:cTn id="15" dur="500"/>
                                        <p:tgtEl>
                                          <p:spTgt spid="7270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2706">
                                            <p:txEl>
                                              <p:pRg st="1" end="1"/>
                                            </p:txEl>
                                          </p:spTgt>
                                        </p:tgtEl>
                                        <p:attrNameLst>
                                          <p:attrName>style.visibility</p:attrName>
                                        </p:attrNameLst>
                                      </p:cBhvr>
                                      <p:to>
                                        <p:strVal val="visible"/>
                                      </p:to>
                                    </p:set>
                                    <p:animEffect transition="in" filter="fade">
                                      <p:cBhvr>
                                        <p:cTn id="18" dur="500"/>
                                        <p:tgtEl>
                                          <p:spTgt spid="72706">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2706">
                                            <p:txEl>
                                              <p:pRg st="2" end="2"/>
                                            </p:txEl>
                                          </p:spTgt>
                                        </p:tgtEl>
                                        <p:attrNameLst>
                                          <p:attrName>style.visibility</p:attrName>
                                        </p:attrNameLst>
                                      </p:cBhvr>
                                      <p:to>
                                        <p:strVal val="visible"/>
                                      </p:to>
                                    </p:set>
                                    <p:animEffect transition="in" filter="fade">
                                      <p:cBhvr>
                                        <p:cTn id="21" dur="500"/>
                                        <p:tgtEl>
                                          <p:spTgt spid="72706">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2706">
                                            <p:txEl>
                                              <p:pRg st="3" end="3"/>
                                            </p:txEl>
                                          </p:spTgt>
                                        </p:tgtEl>
                                        <p:attrNameLst>
                                          <p:attrName>style.visibility</p:attrName>
                                        </p:attrNameLst>
                                      </p:cBhvr>
                                      <p:to>
                                        <p:strVal val="visible"/>
                                      </p:to>
                                    </p:set>
                                    <p:animEffect transition="in" filter="fade">
                                      <p:cBhvr>
                                        <p:cTn id="24" dur="500"/>
                                        <p:tgtEl>
                                          <p:spTgt spid="72706">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2706">
                                            <p:txEl>
                                              <p:pRg st="4" end="4"/>
                                            </p:txEl>
                                          </p:spTgt>
                                        </p:tgtEl>
                                        <p:attrNameLst>
                                          <p:attrName>style.visibility</p:attrName>
                                        </p:attrNameLst>
                                      </p:cBhvr>
                                      <p:to>
                                        <p:strVal val="visible"/>
                                      </p:to>
                                    </p:set>
                                    <p:animEffect transition="in" filter="fade">
                                      <p:cBhvr>
                                        <p:cTn id="27" dur="500"/>
                                        <p:tgtEl>
                                          <p:spTgt spid="7270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706">
                                            <p:txEl>
                                              <p:pRg st="5" end="5"/>
                                            </p:txEl>
                                          </p:spTgt>
                                        </p:tgtEl>
                                        <p:attrNameLst>
                                          <p:attrName>style.visibility</p:attrName>
                                        </p:attrNameLst>
                                      </p:cBhvr>
                                      <p:to>
                                        <p:strVal val="visible"/>
                                      </p:to>
                                    </p:set>
                                    <p:animEffect transition="in" filter="fade">
                                      <p:cBhvr>
                                        <p:cTn id="30" dur="500"/>
                                        <p:tgtEl>
                                          <p:spTgt spid="7270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build="p"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竖排文字占位符 2"/>
          <p:cNvSpPr txBox="1">
            <a:spLocks/>
          </p:cNvSpPr>
          <p:nvPr/>
        </p:nvSpPr>
        <p:spPr bwMode="auto">
          <a:xfrm>
            <a:off x="407368" y="1168189"/>
            <a:ext cx="4886739"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ts val="0"/>
              </a:spcBef>
              <a:buFont typeface="Arial" panose="020B0604020202020204" pitchFamily="34" charset="0"/>
              <a:buNone/>
            </a:pPr>
            <a:r>
              <a:rPr lang="en-US" altLang="zh-CN" sz="2800" dirty="0" smtClean="0">
                <a:solidFill>
                  <a:srgbClr val="FF0000"/>
                </a:solidFill>
              </a:rPr>
              <a:t>1</a:t>
            </a:r>
            <a:r>
              <a:rPr lang="zh-CN" altLang="en-US" sz="2800" dirty="0" smtClean="0">
                <a:solidFill>
                  <a:srgbClr val="FF0000"/>
                </a:solidFill>
              </a:rPr>
              <a:t>、界定与市场反应        </a:t>
            </a:r>
            <a:endParaRPr lang="en-US" altLang="zh-CN" sz="2800" dirty="0" smtClean="0">
              <a:solidFill>
                <a:srgbClr val="FF0000"/>
              </a:solidFill>
            </a:endParaRPr>
          </a:p>
          <a:p>
            <a:pPr marL="0" indent="0" eaLnBrk="1" hangingPunct="1">
              <a:spcBef>
                <a:spcPts val="0"/>
              </a:spcBef>
              <a:buFont typeface="Arial" panose="020B0604020202020204" pitchFamily="34" charset="0"/>
              <a:buNone/>
            </a:pPr>
            <a:r>
              <a:rPr lang="zh-CN" altLang="en-US" sz="2800" dirty="0" smtClean="0">
                <a:solidFill>
                  <a:srgbClr val="FF0000"/>
                </a:solidFill>
              </a:rPr>
              <a:t>    有效</a:t>
            </a:r>
            <a:r>
              <a:rPr lang="zh-CN" altLang="en-US" sz="2800" dirty="0">
                <a:solidFill>
                  <a:srgbClr val="FF0000"/>
                </a:solidFill>
              </a:rPr>
              <a:t>市场</a:t>
            </a:r>
            <a:r>
              <a:rPr lang="zh-CN" altLang="en-US" sz="2800" dirty="0">
                <a:solidFill>
                  <a:prstClr val="black"/>
                </a:solidFill>
              </a:rPr>
              <a:t>是指资产的市场价格能够充分反映所有相关、可用信息的资本市场。</a:t>
            </a:r>
            <a:endParaRPr lang="en-US" altLang="zh-CN" sz="2800" dirty="0">
              <a:solidFill>
                <a:prstClr val="black"/>
              </a:solidFill>
            </a:endParaRPr>
          </a:p>
          <a:p>
            <a:pPr marL="0" indent="0" eaLnBrk="1" hangingPunct="1">
              <a:spcBef>
                <a:spcPts val="0"/>
              </a:spcBef>
              <a:buFont typeface="Arial" panose="020B0604020202020204" pitchFamily="34" charset="0"/>
              <a:buNone/>
            </a:pPr>
            <a:r>
              <a:rPr lang="zh-CN" altLang="en-US" sz="2800" dirty="0">
                <a:solidFill>
                  <a:prstClr val="black"/>
                </a:solidFill>
              </a:rPr>
              <a:t>     </a:t>
            </a:r>
            <a:r>
              <a:rPr lang="zh-CN" altLang="en-US" sz="2800" dirty="0" smtClean="0">
                <a:solidFill>
                  <a:srgbClr val="FF0000"/>
                </a:solidFill>
              </a:rPr>
              <a:t>有效</a:t>
            </a:r>
            <a:r>
              <a:rPr lang="zh-CN" altLang="en-US" sz="2800" dirty="0">
                <a:solidFill>
                  <a:srgbClr val="FF0000"/>
                </a:solidFill>
              </a:rPr>
              <a:t>市场中</a:t>
            </a:r>
            <a:r>
              <a:rPr lang="zh-CN" altLang="en-US" sz="2800" dirty="0">
                <a:solidFill>
                  <a:prstClr val="black"/>
                </a:solidFill>
              </a:rPr>
              <a:t>，证券的现有市场价格反映了其基本现值或</a:t>
            </a:r>
            <a:r>
              <a:rPr lang="zh-CN" altLang="en-US" sz="2800" dirty="0">
                <a:solidFill>
                  <a:srgbClr val="FF0000"/>
                </a:solidFill>
              </a:rPr>
              <a:t>内在价值</a:t>
            </a:r>
            <a:r>
              <a:rPr lang="zh-CN" altLang="en-US" sz="2800" dirty="0">
                <a:solidFill>
                  <a:prstClr val="black"/>
                </a:solidFill>
              </a:rPr>
              <a:t>，</a:t>
            </a:r>
            <a:r>
              <a:rPr lang="zh-CN" altLang="en-US" sz="2800" dirty="0">
                <a:solidFill>
                  <a:srgbClr val="FF0000"/>
                </a:solidFill>
              </a:rPr>
              <a:t>不存在</a:t>
            </a:r>
            <a:r>
              <a:rPr lang="zh-CN" altLang="en-US" sz="2800" dirty="0">
                <a:solidFill>
                  <a:prstClr val="black"/>
                </a:solidFill>
              </a:rPr>
              <a:t>利用有关可用信息谋取或赚取非正常报酬（给定风险下，超过期望收益的部分；又称超额利润或剩余利润）的任何方法。</a:t>
            </a:r>
          </a:p>
          <a:p>
            <a:pPr marL="0" indent="0" eaLnBrk="1" hangingPunct="1">
              <a:spcBef>
                <a:spcPts val="0"/>
              </a:spcBef>
              <a:buFont typeface="Arial" panose="020B0604020202020204" pitchFamily="34" charset="0"/>
              <a:buNone/>
            </a:pPr>
            <a:endParaRPr lang="zh-CN" altLang="en-US" sz="2800" dirty="0">
              <a:solidFill>
                <a:prstClr val="black"/>
              </a:solidFill>
            </a:endParaRPr>
          </a:p>
        </p:txBody>
      </p:sp>
      <p:graphicFrame>
        <p:nvGraphicFramePr>
          <p:cNvPr id="17" name="Object 12"/>
          <p:cNvGraphicFramePr>
            <a:graphicFrameLocks noChangeAspect="1"/>
          </p:cNvGraphicFramePr>
          <p:nvPr>
            <p:extLst/>
          </p:nvPr>
        </p:nvGraphicFramePr>
        <p:xfrm>
          <a:off x="5049917" y="2411737"/>
          <a:ext cx="7028233" cy="4251411"/>
        </p:xfrm>
        <a:graphic>
          <a:graphicData uri="http://schemas.openxmlformats.org/presentationml/2006/ole">
            <mc:AlternateContent xmlns:mc="http://schemas.openxmlformats.org/markup-compatibility/2006">
              <mc:Choice xmlns:v="urn:schemas-microsoft-com:vml" Requires="v">
                <p:oleObj spid="_x0000_s44109" name="Visio" r:id="rId4" imgW="4534814" imgH="2734666" progId="Visio.Drawing.11">
                  <p:embed/>
                </p:oleObj>
              </mc:Choice>
              <mc:Fallback>
                <p:oleObj name="Visio" r:id="rId4" imgW="4534814" imgH="273466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9917" y="2411737"/>
                        <a:ext cx="7028233" cy="4251411"/>
                      </a:xfrm>
                      <a:prstGeom prst="rect">
                        <a:avLst/>
                      </a:prstGeom>
                      <a:noFill/>
                      <a:ln>
                        <a:noFill/>
                      </a:ln>
                    </p:spPr>
                  </p:pic>
                </p:oleObj>
              </mc:Fallback>
            </mc:AlternateContent>
          </a:graphicData>
        </a:graphic>
      </p:graphicFrame>
      <p:sp>
        <p:nvSpPr>
          <p:cNvPr id="2" name="标题 1"/>
          <p:cNvSpPr>
            <a:spLocks noGrp="1"/>
          </p:cNvSpPr>
          <p:nvPr>
            <p:ph type="title"/>
          </p:nvPr>
        </p:nvSpPr>
        <p:spPr/>
        <p:txBody>
          <a:bodyPr>
            <a:normAutofit fontScale="90000"/>
          </a:bodyPr>
          <a:lstStyle/>
          <a:p>
            <a:r>
              <a:rPr lang="en-US" altLang="zh-CN" sz="3200" dirty="0" smtClean="0">
                <a:solidFill>
                  <a:srgbClr val="0000FF"/>
                </a:solidFill>
              </a:rPr>
              <a:t/>
            </a:r>
            <a:br>
              <a:rPr lang="en-US" altLang="zh-CN" sz="3200" dirty="0" smtClean="0">
                <a:solidFill>
                  <a:srgbClr val="0000FF"/>
                </a:solidFill>
              </a:rPr>
            </a:br>
            <a:r>
              <a:rPr lang="zh-CN" altLang="en-US" sz="3200" dirty="0" smtClean="0">
                <a:solidFill>
                  <a:srgbClr val="0000FF"/>
                </a:solidFill>
              </a:rPr>
              <a:t>一、有效</a:t>
            </a:r>
            <a:r>
              <a:rPr lang="zh-CN" altLang="en-US" sz="3200" dirty="0">
                <a:solidFill>
                  <a:srgbClr val="0000FF"/>
                </a:solidFill>
              </a:rPr>
              <a:t>市场假说</a:t>
            </a:r>
            <a:r>
              <a:rPr lang="en-US" altLang="zh-CN" sz="3200" dirty="0">
                <a:solidFill>
                  <a:srgbClr val="0000CC"/>
                </a:solidFill>
              </a:rPr>
              <a:t/>
            </a:r>
            <a:br>
              <a:rPr lang="en-US" altLang="zh-CN" sz="3200" dirty="0">
                <a:solidFill>
                  <a:srgbClr val="0000CC"/>
                </a:solidFill>
              </a:rPr>
            </a:br>
            <a:endParaRPr lang="zh-CN" altLang="en-US" dirty="0"/>
          </a:p>
        </p:txBody>
      </p:sp>
      <p:pic>
        <p:nvPicPr>
          <p:cNvPr id="6" name="图片 5"/>
          <p:cNvPicPr>
            <a:picLocks noChangeAspect="1"/>
          </p:cNvPicPr>
          <p:nvPr/>
        </p:nvPicPr>
        <p:blipFill>
          <a:blip r:embed="rId6"/>
          <a:stretch>
            <a:fillRect/>
          </a:stretch>
        </p:blipFill>
        <p:spPr>
          <a:xfrm>
            <a:off x="5979003" y="1426682"/>
            <a:ext cx="5610225" cy="533400"/>
          </a:xfrm>
          <a:prstGeom prst="rect">
            <a:avLst/>
          </a:prstGeom>
          <a:solidFill>
            <a:srgbClr val="FF0000"/>
          </a:solidFill>
        </p:spPr>
      </p:pic>
      <p:sp>
        <p:nvSpPr>
          <p:cNvPr id="3" name="文本框 2"/>
          <p:cNvSpPr txBox="1"/>
          <p:nvPr/>
        </p:nvSpPr>
        <p:spPr>
          <a:xfrm>
            <a:off x="1729649" y="6096746"/>
            <a:ext cx="5210978" cy="369332"/>
          </a:xfrm>
          <a:prstGeom prst="rect">
            <a:avLst/>
          </a:prstGeom>
          <a:solidFill>
            <a:srgbClr val="FF0000"/>
          </a:solidFill>
        </p:spPr>
        <p:txBody>
          <a:bodyPr wrap="square" rtlCol="0">
            <a:spAutoFit/>
          </a:bodyPr>
          <a:lstStyle/>
          <a:p>
            <a:pPr algn="ctr"/>
            <a:r>
              <a:rPr lang="zh-CN" altLang="en-US" b="1" dirty="0" smtClean="0">
                <a:solidFill>
                  <a:schemeClr val="bg1"/>
                </a:solidFill>
              </a:rPr>
              <a:t>股价的高低能够较真实反映出股票价值的大小</a:t>
            </a:r>
            <a:endParaRPr lang="zh-CN" altLang="en-US" b="1" dirty="0">
              <a:solidFill>
                <a:schemeClr val="bg1"/>
              </a:solidFill>
            </a:endParaRPr>
          </a:p>
        </p:txBody>
      </p:sp>
      <p:sp>
        <p:nvSpPr>
          <p:cNvPr id="4" name="文本框 3"/>
          <p:cNvSpPr txBox="1"/>
          <p:nvPr/>
        </p:nvSpPr>
        <p:spPr>
          <a:xfrm>
            <a:off x="8564033" y="2313542"/>
            <a:ext cx="1174878" cy="369332"/>
          </a:xfrm>
          <a:prstGeom prst="rect">
            <a:avLst/>
          </a:prstGeom>
          <a:solidFill>
            <a:srgbClr val="FF0000"/>
          </a:solidFill>
        </p:spPr>
        <p:txBody>
          <a:bodyPr wrap="square" rtlCol="0">
            <a:spAutoFit/>
          </a:bodyPr>
          <a:lstStyle/>
          <a:p>
            <a:pPr algn="ctr"/>
            <a:r>
              <a:rPr lang="zh-CN" altLang="en-US" b="1" dirty="0" smtClean="0">
                <a:solidFill>
                  <a:schemeClr val="bg1"/>
                </a:solidFill>
              </a:rPr>
              <a:t>市场无效</a:t>
            </a:r>
            <a:endParaRPr lang="zh-CN" altLang="en-US" b="1" dirty="0">
              <a:solidFill>
                <a:schemeClr val="bg1"/>
              </a:solidFill>
            </a:endParaRPr>
          </a:p>
        </p:txBody>
      </p:sp>
    </p:spTree>
    <p:extLst>
      <p:ext uri="{BB962C8B-B14F-4D97-AF65-F5344CB8AC3E}">
        <p14:creationId xmlns:p14="http://schemas.microsoft.com/office/powerpoint/2010/main" val="1838072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竖排文字占位符 2"/>
          <p:cNvSpPr txBox="1">
            <a:spLocks/>
          </p:cNvSpPr>
          <p:nvPr/>
        </p:nvSpPr>
        <p:spPr bwMode="auto">
          <a:xfrm>
            <a:off x="429401" y="975028"/>
            <a:ext cx="11403632"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r>
              <a:rPr lang="zh-CN" altLang="en-US" sz="2800" dirty="0" smtClean="0">
                <a:solidFill>
                  <a:prstClr val="black"/>
                </a:solidFill>
              </a:rPr>
              <a:t>根据</a:t>
            </a:r>
            <a:r>
              <a:rPr lang="zh-CN" altLang="en-US" sz="2800" dirty="0">
                <a:solidFill>
                  <a:prstClr val="black"/>
                </a:solidFill>
              </a:rPr>
              <a:t>证券价格对不同信息的反映程度，将有效市场分为三种形式：</a:t>
            </a:r>
          </a:p>
          <a:p>
            <a:pPr marL="0" indent="0" eaLnBrk="1" hangingPunct="1">
              <a:spcBef>
                <a:spcPts val="0"/>
              </a:spcBef>
              <a:buFont typeface="Arial" panose="020B0604020202020204" pitchFamily="34" charset="0"/>
              <a:buNone/>
            </a:pPr>
            <a:endParaRPr lang="zh-CN" altLang="en-US" sz="2800" dirty="0">
              <a:solidFill>
                <a:prstClr val="black"/>
              </a:solidFill>
            </a:endParaRPr>
          </a:p>
        </p:txBody>
      </p:sp>
      <p:graphicFrame>
        <p:nvGraphicFramePr>
          <p:cNvPr id="8" name="Object 13"/>
          <p:cNvGraphicFramePr>
            <a:graphicFrameLocks noChangeAspect="1"/>
          </p:cNvGraphicFramePr>
          <p:nvPr>
            <p:extLst>
              <p:ext uri="{D42A27DB-BD31-4B8C-83A1-F6EECF244321}">
                <p14:modId xmlns:p14="http://schemas.microsoft.com/office/powerpoint/2010/main" val="3575881455"/>
              </p:ext>
            </p:extLst>
          </p:nvPr>
        </p:nvGraphicFramePr>
        <p:xfrm>
          <a:off x="2759367" y="1689408"/>
          <a:ext cx="6743700" cy="3448050"/>
        </p:xfrm>
        <a:graphic>
          <a:graphicData uri="http://schemas.openxmlformats.org/presentationml/2006/ole">
            <mc:AlternateContent xmlns:mc="http://schemas.openxmlformats.org/markup-compatibility/2006">
              <mc:Choice xmlns:v="urn:schemas-microsoft-com:vml" Requires="v">
                <p:oleObj spid="_x0000_s45134" name="Visio" r:id="rId4" imgW="3454603" imgH="1834591" progId="Visio.Drawing.11">
                  <p:embed/>
                </p:oleObj>
              </mc:Choice>
              <mc:Fallback>
                <p:oleObj name="Visio" r:id="rId4" imgW="3454603" imgH="183459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9367" y="1689408"/>
                        <a:ext cx="67437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normAutofit/>
          </a:bodyPr>
          <a:lstStyle/>
          <a:p>
            <a:r>
              <a:rPr lang="en-US" altLang="zh-CN" sz="3200" dirty="0" smtClean="0">
                <a:solidFill>
                  <a:srgbClr val="0000FF"/>
                </a:solidFill>
              </a:rPr>
              <a:t>2</a:t>
            </a:r>
            <a:r>
              <a:rPr lang="zh-CN" altLang="en-US" sz="3200" dirty="0" smtClean="0">
                <a:solidFill>
                  <a:srgbClr val="0000FF"/>
                </a:solidFill>
              </a:rPr>
              <a:t>、有效</a:t>
            </a:r>
            <a:r>
              <a:rPr lang="zh-CN" altLang="en-US" sz="3200" dirty="0">
                <a:solidFill>
                  <a:srgbClr val="0000FF"/>
                </a:solidFill>
              </a:rPr>
              <a:t>市场</a:t>
            </a:r>
            <a:r>
              <a:rPr lang="zh-CN" altLang="en-US" sz="3200" dirty="0" smtClean="0">
                <a:solidFill>
                  <a:srgbClr val="0000FF"/>
                </a:solidFill>
              </a:rPr>
              <a:t>假说：</a:t>
            </a:r>
            <a:r>
              <a:rPr lang="en-US" altLang="zh-CN" sz="3200" dirty="0" smtClean="0">
                <a:solidFill>
                  <a:srgbClr val="0000FF"/>
                </a:solidFill>
              </a:rPr>
              <a:t>1</a:t>
            </a:r>
            <a:r>
              <a:rPr lang="zh-CN" altLang="en-US" sz="3200" dirty="0" smtClean="0">
                <a:solidFill>
                  <a:srgbClr val="0000FF"/>
                </a:solidFill>
              </a:rPr>
              <a:t>）表现形式</a:t>
            </a:r>
            <a:endParaRPr lang="zh-CN" altLang="en-US" dirty="0"/>
          </a:p>
        </p:txBody>
      </p:sp>
      <p:pic>
        <p:nvPicPr>
          <p:cNvPr id="6" name="图片 5"/>
          <p:cNvPicPr>
            <a:picLocks noChangeAspect="1"/>
          </p:cNvPicPr>
          <p:nvPr/>
        </p:nvPicPr>
        <p:blipFill>
          <a:blip r:embed="rId6"/>
          <a:stretch>
            <a:fillRect/>
          </a:stretch>
        </p:blipFill>
        <p:spPr>
          <a:xfrm>
            <a:off x="723316" y="5230318"/>
            <a:ext cx="10239375" cy="847725"/>
          </a:xfrm>
          <a:prstGeom prst="rect">
            <a:avLst/>
          </a:prstGeom>
          <a:ln w="38100">
            <a:solidFill>
              <a:srgbClr val="FF0000"/>
            </a:solidFill>
          </a:ln>
        </p:spPr>
      </p:pic>
    </p:spTree>
    <p:extLst>
      <p:ext uri="{BB962C8B-B14F-4D97-AF65-F5344CB8AC3E}">
        <p14:creationId xmlns:p14="http://schemas.microsoft.com/office/powerpoint/2010/main" val="38874157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en-US" altLang="zh-CN" dirty="0" smtClean="0"/>
              <a:t>3</a:t>
            </a:r>
            <a:r>
              <a:rPr lang="zh-CN" altLang="en-US" dirty="0" smtClean="0"/>
              <a:t>、有效市场假说：</a:t>
            </a:r>
            <a:r>
              <a:rPr lang="en-US" altLang="zh-CN" dirty="0" smtClean="0"/>
              <a:t>2</a:t>
            </a:r>
            <a:r>
              <a:rPr lang="zh-CN" altLang="en-US" dirty="0" smtClean="0"/>
              <a:t>）分类</a:t>
            </a:r>
            <a:endParaRPr lang="zh-CN" altLang="en-US" dirty="0"/>
          </a:p>
        </p:txBody>
      </p:sp>
      <p:sp>
        <p:nvSpPr>
          <p:cNvPr id="9" name="矩形 8"/>
          <p:cNvSpPr/>
          <p:nvPr/>
        </p:nvSpPr>
        <p:spPr>
          <a:xfrm>
            <a:off x="381930" y="1841884"/>
            <a:ext cx="11196463" cy="432048"/>
          </a:xfrm>
          <a:prstGeom prst="rect">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a:solidFill>
                  <a:prstClr val="white"/>
                </a:solidFill>
                <a:latin typeface="仿宋" panose="02010609060101010101" pitchFamily="49" charset="-122"/>
                <a:ea typeface="仿宋" panose="02010609060101010101" pitchFamily="49" charset="-122"/>
              </a:rPr>
              <a:t>有效市场分类</a:t>
            </a:r>
          </a:p>
        </p:txBody>
      </p:sp>
      <p:sp>
        <p:nvSpPr>
          <p:cNvPr id="10" name="矩形 9"/>
          <p:cNvSpPr/>
          <p:nvPr/>
        </p:nvSpPr>
        <p:spPr>
          <a:xfrm>
            <a:off x="381930" y="2273932"/>
            <a:ext cx="3696887" cy="4251412"/>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1" name="矩形 10"/>
          <p:cNvSpPr/>
          <p:nvPr/>
        </p:nvSpPr>
        <p:spPr>
          <a:xfrm>
            <a:off x="381929" y="2330424"/>
            <a:ext cx="3696887" cy="4216539"/>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en-US"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弱型有效市场</a:t>
            </a:r>
            <a:endPar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股价已经充分反映了所有能够从市场交易数据中得到的</a:t>
            </a:r>
            <a:r>
              <a:rPr lang="zh-CN" altLang="en-US" sz="2400" b="1" dirty="0">
                <a:solidFill>
                  <a:srgbClr val="0000CC"/>
                </a:solidFill>
                <a:latin typeface="Times New Roman" panose="02020603050405020304" pitchFamily="18" charset="0"/>
                <a:ea typeface="仿宋" panose="02010609060101010101" pitchFamily="49" charset="-122"/>
                <a:cs typeface="Times New Roman" panose="02020603050405020304" pitchFamily="18" charset="0"/>
              </a:rPr>
              <a:t>历史信息</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，包括过去的股价、交易量、空头的利益等。</a:t>
            </a: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在弱型有效市场中，</a:t>
            </a:r>
            <a:r>
              <a:rPr lang="zh-CN" altLang="en-US" sz="2400" b="1" dirty="0">
                <a:solidFill>
                  <a:srgbClr val="0000CC"/>
                </a:solidFill>
                <a:latin typeface="Times New Roman" panose="02020603050405020304" pitchFamily="18" charset="0"/>
                <a:ea typeface="仿宋" panose="02010609060101010101" pitchFamily="49" charset="-122"/>
                <a:cs typeface="Times New Roman" panose="02020603050405020304" pitchFamily="18" charset="0"/>
              </a:rPr>
              <a:t>技术分析失去作用</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，任何投资者都不能依靠对历史数据的分析而获得非正常报酬。</a:t>
            </a:r>
          </a:p>
        </p:txBody>
      </p:sp>
      <p:sp>
        <p:nvSpPr>
          <p:cNvPr id="15" name="矩形 14"/>
          <p:cNvSpPr/>
          <p:nvPr/>
        </p:nvSpPr>
        <p:spPr>
          <a:xfrm>
            <a:off x="4078817" y="2254598"/>
            <a:ext cx="3860800" cy="4251412"/>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6" name="矩形 15"/>
          <p:cNvSpPr/>
          <p:nvPr/>
        </p:nvSpPr>
        <p:spPr>
          <a:xfrm>
            <a:off x="7939618" y="2235264"/>
            <a:ext cx="3638776" cy="4251412"/>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7" name="矩形 16"/>
          <p:cNvSpPr/>
          <p:nvPr/>
        </p:nvSpPr>
        <p:spPr>
          <a:xfrm>
            <a:off x="4166525" y="2291368"/>
            <a:ext cx="3696887" cy="4216539"/>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en-US"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半强型有效市场</a:t>
            </a: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股价已经充分反映了所有相关的</a:t>
            </a:r>
            <a:r>
              <a:rPr lang="zh-CN" altLang="en-US" sz="2400" b="1" dirty="0">
                <a:solidFill>
                  <a:srgbClr val="0000CC"/>
                </a:solidFill>
                <a:latin typeface="Times New Roman" panose="02020603050405020304" pitchFamily="18" charset="0"/>
                <a:ea typeface="仿宋" panose="02010609060101010101" pitchFamily="49" charset="-122"/>
                <a:cs typeface="Times New Roman" panose="02020603050405020304" pitchFamily="18" charset="0"/>
              </a:rPr>
              <a:t>公开可用信息</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。除历史信息外，这种信息包括公司生产线的基本数据、资产负债表的构成、利润的预测等。</a:t>
            </a: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lang="zh-CN" altLang="en-US" sz="2400" b="1" dirty="0">
                <a:solidFill>
                  <a:srgbClr val="0000CC"/>
                </a:solidFill>
                <a:latin typeface="Times New Roman" panose="02020603050405020304" pitchFamily="18" charset="0"/>
                <a:ea typeface="仿宋" panose="02010609060101010101" pitchFamily="49" charset="-122"/>
                <a:cs typeface="Times New Roman" panose="02020603050405020304" pitchFamily="18" charset="0"/>
              </a:rPr>
              <a:t>财务分析失去作用</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，任何投资者都不能依靠对公开信息的分析而获得非正常报酬。</a:t>
            </a:r>
          </a:p>
        </p:txBody>
      </p:sp>
      <p:sp>
        <p:nvSpPr>
          <p:cNvPr id="18" name="矩形 17"/>
          <p:cNvSpPr/>
          <p:nvPr/>
        </p:nvSpPr>
        <p:spPr>
          <a:xfrm>
            <a:off x="7970071" y="2293560"/>
            <a:ext cx="3696887" cy="2739211"/>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en-US"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强型有效市场</a:t>
            </a:r>
            <a:endPar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股价已经充分反映了与公司相关的</a:t>
            </a:r>
            <a:r>
              <a:rPr lang="zh-CN" altLang="en-US" sz="2400" b="1" dirty="0">
                <a:solidFill>
                  <a:srgbClr val="0000CC"/>
                </a:solidFill>
                <a:latin typeface="Times New Roman" panose="02020603050405020304" pitchFamily="18" charset="0"/>
                <a:ea typeface="仿宋" panose="02010609060101010101" pitchFamily="49" charset="-122"/>
                <a:cs typeface="Times New Roman" panose="02020603050405020304" pitchFamily="18" charset="0"/>
              </a:rPr>
              <a:t>所有信息</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，包括公开信息和内幕信息。</a:t>
            </a: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任何投资者都</a:t>
            </a:r>
            <a:r>
              <a:rPr lang="zh-CN" altLang="en-US" sz="2400" b="1" dirty="0">
                <a:solidFill>
                  <a:srgbClr val="0000CC"/>
                </a:solidFill>
                <a:latin typeface="Times New Roman" panose="02020603050405020304" pitchFamily="18" charset="0"/>
                <a:ea typeface="仿宋" panose="02010609060101010101" pitchFamily="49" charset="-122"/>
                <a:cs typeface="Times New Roman" panose="02020603050405020304" pitchFamily="18" charset="0"/>
              </a:rPr>
              <a:t>不能依靠任何渠道、任何形式的信息分析</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获得非正常报酬。</a:t>
            </a:r>
          </a:p>
        </p:txBody>
      </p:sp>
    </p:spTree>
    <p:extLst>
      <p:ext uri="{BB962C8B-B14F-4D97-AF65-F5344CB8AC3E}">
        <p14:creationId xmlns:p14="http://schemas.microsoft.com/office/powerpoint/2010/main" val="18350470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E50688B4-61A8-438B-B936-FDCB7337BD1C}"/>
              </a:ext>
            </a:extLst>
          </p:cNvPr>
          <p:cNvSpPr/>
          <p:nvPr/>
        </p:nvSpPr>
        <p:spPr>
          <a:xfrm>
            <a:off x="-45088" y="-517"/>
            <a:ext cx="6584783" cy="6858000"/>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右箭头 1073742897"/>
          <p:cNvSpPr/>
          <p:nvPr/>
        </p:nvSpPr>
        <p:spPr>
          <a:xfrm rot="20160869">
            <a:off x="7497883" y="4779574"/>
            <a:ext cx="977900" cy="188912"/>
          </a:xfrm>
          <a:prstGeom prst="rightArrow">
            <a:avLst>
              <a:gd name="adj1" fmla="val 50000"/>
              <a:gd name="adj2" fmla="val 141993"/>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solidFill>
                <a:prstClr val="black"/>
              </a:solidFill>
              <a:latin typeface="Times New Roman" panose="02020603050405020304" pitchFamily="18" charset="0"/>
              <a:ea typeface="宋体" panose="02010600030101010101" pitchFamily="2" charset="-122"/>
            </a:endParaRPr>
          </a:p>
        </p:txBody>
      </p:sp>
      <p:sp>
        <p:nvSpPr>
          <p:cNvPr id="25" name="iconfont-11255-5323814">
            <a:extLst>
              <a:ext uri="{FF2B5EF4-FFF2-40B4-BE49-F238E27FC236}">
                <a16:creationId xmlns:a16="http://schemas.microsoft.com/office/drawing/2014/main" id="{63A7A7AA-277C-4A5F-86CC-7604573A51B2}"/>
              </a:ext>
            </a:extLst>
          </p:cNvPr>
          <p:cNvSpPr>
            <a:spLocks noChangeAspect="1"/>
          </p:cNvSpPr>
          <p:nvPr/>
        </p:nvSpPr>
        <p:spPr bwMode="auto">
          <a:xfrm>
            <a:off x="295032" y="350341"/>
            <a:ext cx="358106" cy="364541"/>
          </a:xfrm>
          <a:custGeom>
            <a:avLst/>
            <a:gdLst>
              <a:gd name="T0" fmla="*/ 10015 w 10200"/>
              <a:gd name="T1" fmla="*/ 94 h 10384"/>
              <a:gd name="T2" fmla="*/ 9551 w 10200"/>
              <a:gd name="T3" fmla="*/ 94 h 10384"/>
              <a:gd name="T4" fmla="*/ 278 w 10200"/>
              <a:gd name="T5" fmla="*/ 4773 h 10384"/>
              <a:gd name="T6" fmla="*/ 0 w 10200"/>
              <a:gd name="T7" fmla="*/ 5148 h 10384"/>
              <a:gd name="T8" fmla="*/ 186 w 10200"/>
              <a:gd name="T9" fmla="*/ 5523 h 10384"/>
              <a:gd name="T10" fmla="*/ 2411 w 10200"/>
              <a:gd name="T11" fmla="*/ 6926 h 10384"/>
              <a:gd name="T12" fmla="*/ 2968 w 10200"/>
              <a:gd name="T13" fmla="*/ 6832 h 10384"/>
              <a:gd name="T14" fmla="*/ 7882 w 10200"/>
              <a:gd name="T15" fmla="*/ 2341 h 10384"/>
              <a:gd name="T16" fmla="*/ 8069 w 10200"/>
              <a:gd name="T17" fmla="*/ 2435 h 10384"/>
              <a:gd name="T18" fmla="*/ 3616 w 10200"/>
              <a:gd name="T19" fmla="*/ 7205 h 10384"/>
              <a:gd name="T20" fmla="*/ 3524 w 10200"/>
              <a:gd name="T21" fmla="*/ 7485 h 10384"/>
              <a:gd name="T22" fmla="*/ 3524 w 10200"/>
              <a:gd name="T23" fmla="*/ 9544 h 10384"/>
              <a:gd name="T24" fmla="*/ 3801 w 10200"/>
              <a:gd name="T25" fmla="*/ 10011 h 10384"/>
              <a:gd name="T26" fmla="*/ 4265 w 10200"/>
              <a:gd name="T27" fmla="*/ 9917 h 10384"/>
              <a:gd name="T28" fmla="*/ 5379 w 10200"/>
              <a:gd name="T29" fmla="*/ 8794 h 10384"/>
              <a:gd name="T30" fmla="*/ 7604 w 10200"/>
              <a:gd name="T31" fmla="*/ 10290 h 10384"/>
              <a:gd name="T32" fmla="*/ 7881 w 10200"/>
              <a:gd name="T33" fmla="*/ 10384 h 10384"/>
              <a:gd name="T34" fmla="*/ 8068 w 10200"/>
              <a:gd name="T35" fmla="*/ 10384 h 10384"/>
              <a:gd name="T36" fmla="*/ 8345 w 10200"/>
              <a:gd name="T37" fmla="*/ 10009 h 10384"/>
              <a:gd name="T38" fmla="*/ 10200 w 10200"/>
              <a:gd name="T39" fmla="*/ 655 h 10384"/>
              <a:gd name="T40" fmla="*/ 10015 w 10200"/>
              <a:gd name="T41" fmla="*/ 94 h 10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00" h="10384">
                <a:moveTo>
                  <a:pt x="10015" y="94"/>
                </a:moveTo>
                <a:cubicBezTo>
                  <a:pt x="9829" y="0"/>
                  <a:pt x="9644" y="0"/>
                  <a:pt x="9551" y="94"/>
                </a:cubicBezTo>
                <a:lnTo>
                  <a:pt x="278" y="4773"/>
                </a:lnTo>
                <a:cubicBezTo>
                  <a:pt x="91" y="4773"/>
                  <a:pt x="0" y="4960"/>
                  <a:pt x="0" y="5148"/>
                </a:cubicBezTo>
                <a:cubicBezTo>
                  <a:pt x="0" y="5335"/>
                  <a:pt x="93" y="5523"/>
                  <a:pt x="186" y="5523"/>
                </a:cubicBezTo>
                <a:lnTo>
                  <a:pt x="2411" y="6926"/>
                </a:lnTo>
                <a:cubicBezTo>
                  <a:pt x="2597" y="7020"/>
                  <a:pt x="2782" y="7020"/>
                  <a:pt x="2968" y="6832"/>
                </a:cubicBezTo>
                <a:lnTo>
                  <a:pt x="7882" y="2341"/>
                </a:lnTo>
                <a:lnTo>
                  <a:pt x="8069" y="2435"/>
                </a:lnTo>
                <a:lnTo>
                  <a:pt x="3616" y="7205"/>
                </a:lnTo>
                <a:cubicBezTo>
                  <a:pt x="3524" y="7299"/>
                  <a:pt x="3524" y="7393"/>
                  <a:pt x="3524" y="7485"/>
                </a:cubicBezTo>
                <a:lnTo>
                  <a:pt x="3524" y="9544"/>
                </a:lnTo>
                <a:cubicBezTo>
                  <a:pt x="3524" y="9731"/>
                  <a:pt x="3616" y="9919"/>
                  <a:pt x="3801" y="10011"/>
                </a:cubicBezTo>
                <a:cubicBezTo>
                  <a:pt x="3986" y="10104"/>
                  <a:pt x="4173" y="10011"/>
                  <a:pt x="4265" y="9917"/>
                </a:cubicBezTo>
                <a:lnTo>
                  <a:pt x="5379" y="8794"/>
                </a:lnTo>
                <a:lnTo>
                  <a:pt x="7604" y="10290"/>
                </a:lnTo>
                <a:cubicBezTo>
                  <a:pt x="7696" y="10384"/>
                  <a:pt x="7790" y="10384"/>
                  <a:pt x="7881" y="10384"/>
                </a:cubicBezTo>
                <a:lnTo>
                  <a:pt x="8068" y="10384"/>
                </a:lnTo>
                <a:cubicBezTo>
                  <a:pt x="8254" y="10290"/>
                  <a:pt x="8345" y="10196"/>
                  <a:pt x="8345" y="10009"/>
                </a:cubicBezTo>
                <a:lnTo>
                  <a:pt x="10200" y="655"/>
                </a:lnTo>
                <a:cubicBezTo>
                  <a:pt x="10200" y="374"/>
                  <a:pt x="10200" y="188"/>
                  <a:pt x="10015" y="94"/>
                </a:cubicBezTo>
                <a:close/>
              </a:path>
            </a:pathLst>
          </a:custGeom>
          <a:solidFill>
            <a:schemeClr val="accent2"/>
          </a:solidFill>
          <a:ln>
            <a:solidFill>
              <a:schemeClr val="accent2"/>
            </a:solidFill>
          </a:ln>
        </p:spPr>
        <p:txBody>
          <a:bodyPr/>
          <a:lstStyle/>
          <a:p>
            <a:endParaRPr lang="zh-CN" altLang="en-US" dirty="0">
              <a:solidFill>
                <a:prstClr val="black"/>
              </a:solidFill>
            </a:endParaRPr>
          </a:p>
        </p:txBody>
      </p:sp>
      <p:sp>
        <p:nvSpPr>
          <p:cNvPr id="4" name="矩形 3">
            <a:extLst>
              <a:ext uri="{FF2B5EF4-FFF2-40B4-BE49-F238E27FC236}">
                <a16:creationId xmlns:a16="http://schemas.microsoft.com/office/drawing/2014/main" id="{E83FC62E-C7AE-42A8-876D-9DDA6EA9801C}"/>
              </a:ext>
            </a:extLst>
          </p:cNvPr>
          <p:cNvSpPr/>
          <p:nvPr/>
        </p:nvSpPr>
        <p:spPr>
          <a:xfrm>
            <a:off x="653138" y="337393"/>
            <a:ext cx="2031326" cy="461665"/>
          </a:xfrm>
          <a:prstGeom prst="rect">
            <a:avLst/>
          </a:prstGeom>
        </p:spPr>
        <p:txBody>
          <a:bodyPr wrap="none">
            <a:spAutoFit/>
          </a:bodyPr>
          <a:lstStyle/>
          <a:p>
            <a:pPr algn="ctr"/>
            <a:r>
              <a:rPr lang="zh-CN" altLang="en-US" sz="2400" b="1" dirty="0">
                <a:solidFill>
                  <a:prstClr val="black"/>
                </a:solidFill>
                <a:latin typeface="微软雅黑" panose="020B0503020204020204" pitchFamily="34" charset="-122"/>
                <a:ea typeface="微软雅黑" panose="020B0503020204020204" pitchFamily="34" charset="-122"/>
              </a:rPr>
              <a:t>有效市场涵义</a:t>
            </a:r>
          </a:p>
        </p:txBody>
      </p:sp>
      <p:sp>
        <p:nvSpPr>
          <p:cNvPr id="26" name="矩形 25">
            <a:extLst>
              <a:ext uri="{FF2B5EF4-FFF2-40B4-BE49-F238E27FC236}">
                <a16:creationId xmlns:a16="http://schemas.microsoft.com/office/drawing/2014/main" id="{3313EA0B-A122-495C-ACF4-76DDB246F891}"/>
              </a:ext>
            </a:extLst>
          </p:cNvPr>
          <p:cNvSpPr/>
          <p:nvPr/>
        </p:nvSpPr>
        <p:spPr>
          <a:xfrm>
            <a:off x="388550" y="982493"/>
            <a:ext cx="5944169" cy="2634183"/>
          </a:xfrm>
          <a:prstGeom prst="rect">
            <a:avLst/>
          </a:prstGeom>
        </p:spPr>
        <p:txBody>
          <a:bodyPr wrap="square">
            <a:spAutoFit/>
          </a:bodyPr>
          <a:lstStyle/>
          <a:p>
            <a:pPr algn="just">
              <a:lnSpc>
                <a:spcPct val="150000"/>
              </a:lnSpc>
            </a:pPr>
            <a:r>
              <a:rPr lang="zh-CN" altLang="en-US" sz="1600" b="1" dirty="0">
                <a:solidFill>
                  <a:prstClr val="black"/>
                </a:solidFill>
                <a:latin typeface="微软雅黑" panose="020B0503020204020204" pitchFamily="34" charset="-122"/>
                <a:ea typeface="微软雅黑" panose="020B0503020204020204" pitchFamily="34" charset="-122"/>
              </a:rPr>
              <a:t>有效市场：</a:t>
            </a:r>
            <a:r>
              <a:rPr lang="zh-CN" altLang="en-US" sz="1600" dirty="0">
                <a:solidFill>
                  <a:prstClr val="black"/>
                </a:solidFill>
                <a:latin typeface="微软雅黑" panose="020B0503020204020204" pitchFamily="34" charset="-122"/>
                <a:ea typeface="微软雅黑" panose="020B0503020204020204" pitchFamily="34" charset="-122"/>
              </a:rPr>
              <a:t>证券价格迅速全面反映了所有有关价格的信息，是</a:t>
            </a:r>
            <a:r>
              <a:rPr lang="zh-CN" altLang="en-US" sz="1600" dirty="0">
                <a:solidFill>
                  <a:srgbClr val="FF0000"/>
                </a:solidFill>
                <a:latin typeface="微软雅黑" panose="020B0503020204020204" pitchFamily="34" charset="-122"/>
                <a:ea typeface="微软雅黑" panose="020B0503020204020204" pitchFamily="34" charset="-122"/>
              </a:rPr>
              <a:t>证券实际价值</a:t>
            </a:r>
            <a:r>
              <a:rPr lang="zh-CN" altLang="en-US" sz="1600" dirty="0">
                <a:solidFill>
                  <a:prstClr val="black"/>
                </a:solidFill>
                <a:latin typeface="微软雅黑" panose="020B0503020204020204" pitchFamily="34" charset="-122"/>
                <a:ea typeface="微软雅黑" panose="020B0503020204020204" pitchFamily="34" charset="-122"/>
              </a:rPr>
              <a:t>的最佳体现，投资者</a:t>
            </a:r>
            <a:r>
              <a:rPr lang="zh-CN" altLang="en-US" sz="1600" dirty="0">
                <a:solidFill>
                  <a:srgbClr val="FF0000"/>
                </a:solidFill>
                <a:latin typeface="微软雅黑" panose="020B0503020204020204" pitchFamily="34" charset="-122"/>
                <a:ea typeface="微软雅黑" panose="020B0503020204020204" pitchFamily="34" charset="-122"/>
              </a:rPr>
              <a:t>无法</a:t>
            </a:r>
            <a:r>
              <a:rPr lang="zh-CN" altLang="en-US" sz="1600" dirty="0">
                <a:solidFill>
                  <a:prstClr val="black"/>
                </a:solidFill>
                <a:latin typeface="微软雅黑" panose="020B0503020204020204" pitchFamily="34" charset="-122"/>
                <a:ea typeface="微软雅黑" panose="020B0503020204020204" pitchFamily="34" charset="-122"/>
              </a:rPr>
              <a:t>通过对证券价格走势的</a:t>
            </a:r>
            <a:r>
              <a:rPr lang="zh-CN" altLang="en-US" sz="1600" dirty="0">
                <a:solidFill>
                  <a:srgbClr val="FF0000"/>
                </a:solidFill>
                <a:latin typeface="微软雅黑" panose="020B0503020204020204" pitchFamily="34" charset="-122"/>
                <a:ea typeface="微软雅黑" panose="020B0503020204020204" pitchFamily="34" charset="-122"/>
              </a:rPr>
              <a:t>判断</a:t>
            </a:r>
            <a:r>
              <a:rPr lang="zh-CN" altLang="en-US" sz="1600" dirty="0">
                <a:solidFill>
                  <a:prstClr val="black"/>
                </a:solidFill>
                <a:latin typeface="微软雅黑" panose="020B0503020204020204" pitchFamily="34" charset="-122"/>
                <a:ea typeface="微软雅黑" panose="020B0503020204020204" pitchFamily="34" charset="-122"/>
              </a:rPr>
              <a:t>采取某些投资策略而始终如一地获取</a:t>
            </a:r>
            <a:r>
              <a:rPr lang="zh-CN" altLang="en-US" sz="1600" dirty="0">
                <a:solidFill>
                  <a:srgbClr val="FF0000"/>
                </a:solidFill>
                <a:latin typeface="微软雅黑" panose="020B0503020204020204" pitchFamily="34" charset="-122"/>
                <a:ea typeface="微软雅黑" panose="020B0503020204020204" pitchFamily="34" charset="-122"/>
              </a:rPr>
              <a:t>超额利润</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50000"/>
              </a:lnSpc>
            </a:pPr>
            <a:r>
              <a:rPr lang="zh-CN" altLang="en-US" sz="1600" b="1" dirty="0">
                <a:solidFill>
                  <a:prstClr val="black"/>
                </a:solidFill>
                <a:latin typeface="微软雅黑" panose="020B0503020204020204" pitchFamily="34" charset="-122"/>
                <a:ea typeface="微软雅黑" panose="020B0503020204020204" pitchFamily="34" charset="-122"/>
              </a:rPr>
              <a:t>三大基础：</a:t>
            </a:r>
            <a:r>
              <a:rPr lang="zh-CN" altLang="en-US" sz="1600" dirty="0">
                <a:solidFill>
                  <a:prstClr val="black"/>
                </a:solidFill>
                <a:latin typeface="微软雅黑" panose="020B0503020204020204" pitchFamily="34" charset="-122"/>
                <a:ea typeface="微软雅黑" panose="020B0503020204020204" pitchFamily="34" charset="-122"/>
              </a:rPr>
              <a:t>投资者理性；投资者偏离理性时存在独立偏差；存在无风险套利</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50000"/>
              </a:lnSpc>
            </a:pPr>
            <a:r>
              <a:rPr lang="zh-CN" altLang="en-US" sz="1600" b="1" dirty="0">
                <a:solidFill>
                  <a:prstClr val="black"/>
                </a:solidFill>
                <a:latin typeface="微软雅黑" panose="020B0503020204020204" pitchFamily="34" charset="-122"/>
                <a:ea typeface="微软雅黑" panose="020B0503020204020204" pitchFamily="34" charset="-122"/>
              </a:rPr>
              <a:t>注意三点：</a:t>
            </a:r>
            <a:r>
              <a:rPr lang="zh-CN" altLang="en-US" sz="1600" dirty="0">
                <a:solidFill>
                  <a:prstClr val="black"/>
                </a:solidFill>
                <a:latin typeface="微软雅黑" panose="020B0503020204020204" pitchFamily="34" charset="-122"/>
                <a:ea typeface="微软雅黑" panose="020B0503020204020204" pitchFamily="34" charset="-122"/>
              </a:rPr>
              <a:t>市场价格对内在价值的</a:t>
            </a:r>
            <a:r>
              <a:rPr lang="zh-CN" altLang="en-US" sz="1600" dirty="0">
                <a:solidFill>
                  <a:srgbClr val="FF0000"/>
                </a:solidFill>
                <a:latin typeface="微软雅黑" panose="020B0503020204020204" pitchFamily="34" charset="-122"/>
                <a:ea typeface="微软雅黑" panose="020B0503020204020204" pitchFamily="34" charset="-122"/>
              </a:rPr>
              <a:t>偏离是随机的</a:t>
            </a:r>
            <a:r>
              <a:rPr lang="zh-CN" altLang="en-US" sz="1600" dirty="0">
                <a:solidFill>
                  <a:prstClr val="black"/>
                </a:solidFill>
                <a:latin typeface="微软雅黑" panose="020B0503020204020204" pitchFamily="34" charset="-122"/>
                <a:ea typeface="微软雅黑" panose="020B0503020204020204" pitchFamily="34" charset="-122"/>
              </a:rPr>
              <a:t>；可以获得</a:t>
            </a:r>
            <a:r>
              <a:rPr lang="zh-CN" altLang="en-US" sz="1600" dirty="0">
                <a:solidFill>
                  <a:srgbClr val="FF0000"/>
                </a:solidFill>
                <a:latin typeface="微软雅黑" panose="020B0503020204020204" pitchFamily="34" charset="-122"/>
                <a:ea typeface="微软雅黑" panose="020B0503020204020204" pitchFamily="34" charset="-122"/>
              </a:rPr>
              <a:t>正常利润</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不能</a:t>
            </a:r>
            <a:r>
              <a:rPr lang="zh-CN" altLang="en-US" sz="1600" dirty="0">
                <a:solidFill>
                  <a:prstClr val="black"/>
                </a:solidFill>
                <a:latin typeface="微软雅黑" panose="020B0503020204020204" pitchFamily="34" charset="-122"/>
                <a:ea typeface="微软雅黑" panose="020B0503020204020204" pitchFamily="34" charset="-122"/>
              </a:rPr>
              <a:t>长期获得超额利润。</a:t>
            </a:r>
          </a:p>
        </p:txBody>
      </p:sp>
      <p:sp>
        <p:nvSpPr>
          <p:cNvPr id="28" name="矩形 27">
            <a:extLst>
              <a:ext uri="{FF2B5EF4-FFF2-40B4-BE49-F238E27FC236}">
                <a16:creationId xmlns:a16="http://schemas.microsoft.com/office/drawing/2014/main" id="{0BC2146E-BA94-45A7-966F-FAD4037EBE7C}"/>
              </a:ext>
            </a:extLst>
          </p:cNvPr>
          <p:cNvSpPr/>
          <p:nvPr/>
        </p:nvSpPr>
        <p:spPr>
          <a:xfrm>
            <a:off x="810928" y="4159290"/>
            <a:ext cx="2069193" cy="461665"/>
          </a:xfrm>
          <a:prstGeom prst="rect">
            <a:avLst/>
          </a:prstGeom>
        </p:spPr>
        <p:txBody>
          <a:bodyPr wrap="square">
            <a:spAutoFit/>
          </a:bodyPr>
          <a:lstStyle/>
          <a:p>
            <a:pPr algn="ctr"/>
            <a:r>
              <a:rPr lang="zh-CN" altLang="en-US" sz="2400" b="1" dirty="0">
                <a:solidFill>
                  <a:prstClr val="black"/>
                </a:solidFill>
                <a:latin typeface="微软雅黑" panose="020B0503020204020204" pitchFamily="34" charset="-122"/>
                <a:ea typeface="微软雅黑" panose="020B0503020204020204" pitchFamily="34" charset="-122"/>
              </a:rPr>
              <a:t>市场异常现象</a:t>
            </a:r>
          </a:p>
        </p:txBody>
      </p:sp>
      <p:sp>
        <p:nvSpPr>
          <p:cNvPr id="29" name="矩形 28">
            <a:extLst>
              <a:ext uri="{FF2B5EF4-FFF2-40B4-BE49-F238E27FC236}">
                <a16:creationId xmlns:a16="http://schemas.microsoft.com/office/drawing/2014/main" id="{65C0CC2C-EE3A-4357-9CC0-AFABFBC533BA}"/>
              </a:ext>
            </a:extLst>
          </p:cNvPr>
          <p:cNvSpPr/>
          <p:nvPr/>
        </p:nvSpPr>
        <p:spPr>
          <a:xfrm>
            <a:off x="433578" y="4734009"/>
            <a:ext cx="5944169" cy="1895519"/>
          </a:xfrm>
          <a:prstGeom prst="rect">
            <a:avLst/>
          </a:prstGeom>
        </p:spPr>
        <p:txBody>
          <a:bodyPr wrap="square">
            <a:spAutoFit/>
          </a:bodyPr>
          <a:lstStyle/>
          <a:p>
            <a:pPr marL="285750" indent="-285750" algn="just">
              <a:lnSpc>
                <a:spcPct val="150000"/>
              </a:lnSpc>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投资市场上存在大量不能用有效市场假设解释的投资现象。</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周末效应（周五卖股票，周一买股票）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小公司效应（小公司收益率高）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市盈率效应（低市盈率股票收益率高）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对信息反应不足和反应过度</a:t>
            </a:r>
          </a:p>
        </p:txBody>
      </p:sp>
      <p:sp>
        <p:nvSpPr>
          <p:cNvPr id="31" name="Rounded Rectangle 2">
            <a:extLst>
              <a:ext uri="{FF2B5EF4-FFF2-40B4-BE49-F238E27FC236}">
                <a16:creationId xmlns:a16="http://schemas.microsoft.com/office/drawing/2014/main" id="{2546DFF9-04E8-4E7C-AAA5-D74835D46092}"/>
              </a:ext>
            </a:extLst>
          </p:cNvPr>
          <p:cNvSpPr/>
          <p:nvPr/>
        </p:nvSpPr>
        <p:spPr>
          <a:xfrm>
            <a:off x="6783020" y="337393"/>
            <a:ext cx="503120" cy="467869"/>
          </a:xfrm>
          <a:custGeom>
            <a:avLst/>
            <a:gdLst>
              <a:gd name="T0" fmla="*/ 9602 w 10668"/>
              <a:gd name="T1" fmla="*/ 5333 h 10666"/>
              <a:gd name="T2" fmla="*/ 7572 w 10668"/>
              <a:gd name="T3" fmla="*/ 1700 h 10666"/>
              <a:gd name="T4" fmla="*/ 3414 w 10668"/>
              <a:gd name="T5" fmla="*/ 1524 h 10666"/>
              <a:gd name="T6" fmla="*/ 1084 w 10668"/>
              <a:gd name="T7" fmla="*/ 4971 h 10666"/>
              <a:gd name="T8" fmla="*/ 2797 w 10668"/>
              <a:gd name="T9" fmla="*/ 8763 h 10666"/>
              <a:gd name="T10" fmla="*/ 2917 w 10668"/>
              <a:gd name="T11" fmla="*/ 9515 h 10666"/>
              <a:gd name="T12" fmla="*/ 2163 w 10668"/>
              <a:gd name="T13" fmla="*/ 9620 h 10666"/>
              <a:gd name="T14" fmla="*/ 2 w 10668"/>
              <a:gd name="T15" fmla="*/ 5333 h 10666"/>
              <a:gd name="T16" fmla="*/ 5335 w 10668"/>
              <a:gd name="T17" fmla="*/ 0 h 10666"/>
              <a:gd name="T18" fmla="*/ 10668 w 10668"/>
              <a:gd name="T19" fmla="*/ 5333 h 10666"/>
              <a:gd name="T20" fmla="*/ 5335 w 10668"/>
              <a:gd name="T21" fmla="*/ 10666 h 10666"/>
              <a:gd name="T22" fmla="*/ 4802 w 10668"/>
              <a:gd name="T23" fmla="*/ 10133 h 10666"/>
              <a:gd name="T24" fmla="*/ 4802 w 10668"/>
              <a:gd name="T25" fmla="*/ 9066 h 10666"/>
              <a:gd name="T26" fmla="*/ 5335 w 10668"/>
              <a:gd name="T27" fmla="*/ 8533 h 10666"/>
              <a:gd name="T28" fmla="*/ 5868 w 10668"/>
              <a:gd name="T29" fmla="*/ 9066 h 10666"/>
              <a:gd name="T30" fmla="*/ 5868 w 10668"/>
              <a:gd name="T31" fmla="*/ 9567 h 10666"/>
              <a:gd name="T32" fmla="*/ 9602 w 10668"/>
              <a:gd name="T33" fmla="*/ 5333 h 10666"/>
              <a:gd name="T34" fmla="*/ 4268 w 10668"/>
              <a:gd name="T35" fmla="*/ 4266 h 10666"/>
              <a:gd name="T36" fmla="*/ 3735 w 10668"/>
              <a:gd name="T37" fmla="*/ 4800 h 10666"/>
              <a:gd name="T38" fmla="*/ 3202 w 10668"/>
              <a:gd name="T39" fmla="*/ 4266 h 10666"/>
              <a:gd name="T40" fmla="*/ 4140 w 10668"/>
              <a:gd name="T41" fmla="*/ 2499 h 10666"/>
              <a:gd name="T42" fmla="*/ 6130 w 10668"/>
              <a:gd name="T43" fmla="*/ 2287 h 10666"/>
              <a:gd name="T44" fmla="*/ 7420 w 10668"/>
              <a:gd name="T45" fmla="*/ 3816 h 10666"/>
              <a:gd name="T46" fmla="*/ 6876 w 10668"/>
              <a:gd name="T47" fmla="*/ 5742 h 10666"/>
              <a:gd name="T48" fmla="*/ 6203 w 10668"/>
              <a:gd name="T49" fmla="*/ 6164 h 10666"/>
              <a:gd name="T50" fmla="*/ 5868 w 10668"/>
              <a:gd name="T51" fmla="*/ 6659 h 10666"/>
              <a:gd name="T52" fmla="*/ 5868 w 10668"/>
              <a:gd name="T53" fmla="*/ 7200 h 10666"/>
              <a:gd name="T54" fmla="*/ 5335 w 10668"/>
              <a:gd name="T55" fmla="*/ 7733 h 10666"/>
              <a:gd name="T56" fmla="*/ 4802 w 10668"/>
              <a:gd name="T57" fmla="*/ 7200 h 10666"/>
              <a:gd name="T58" fmla="*/ 4802 w 10668"/>
              <a:gd name="T59" fmla="*/ 6659 h 10666"/>
              <a:gd name="T60" fmla="*/ 5806 w 10668"/>
              <a:gd name="T61" fmla="*/ 5175 h 10666"/>
              <a:gd name="T62" fmla="*/ 6106 w 10668"/>
              <a:gd name="T63" fmla="*/ 5004 h 10666"/>
              <a:gd name="T64" fmla="*/ 6378 w 10668"/>
              <a:gd name="T65" fmla="*/ 4041 h 10666"/>
              <a:gd name="T66" fmla="*/ 5732 w 10668"/>
              <a:gd name="T67" fmla="*/ 3277 h 10666"/>
              <a:gd name="T68" fmla="*/ 4268 w 10668"/>
              <a:gd name="T69" fmla="*/ 4266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68" h="10666">
                <a:moveTo>
                  <a:pt x="9602" y="5333"/>
                </a:moveTo>
                <a:cubicBezTo>
                  <a:pt x="9602" y="3852"/>
                  <a:pt x="8833" y="2477"/>
                  <a:pt x="7572" y="1700"/>
                </a:cubicBezTo>
                <a:cubicBezTo>
                  <a:pt x="6311" y="924"/>
                  <a:pt x="4737" y="857"/>
                  <a:pt x="3414" y="1524"/>
                </a:cubicBezTo>
                <a:cubicBezTo>
                  <a:pt x="2092" y="2190"/>
                  <a:pt x="1209" y="3495"/>
                  <a:pt x="1084" y="4971"/>
                </a:cubicBezTo>
                <a:cubicBezTo>
                  <a:pt x="958" y="6447"/>
                  <a:pt x="1607" y="7882"/>
                  <a:pt x="2797" y="8763"/>
                </a:cubicBezTo>
                <a:cubicBezTo>
                  <a:pt x="3041" y="8936"/>
                  <a:pt x="3094" y="9275"/>
                  <a:pt x="2917" y="9515"/>
                </a:cubicBezTo>
                <a:cubicBezTo>
                  <a:pt x="2739" y="9755"/>
                  <a:pt x="2399" y="9803"/>
                  <a:pt x="2163" y="9620"/>
                </a:cubicBezTo>
                <a:cubicBezTo>
                  <a:pt x="802" y="8616"/>
                  <a:pt x="0" y="7024"/>
                  <a:pt x="2" y="5333"/>
                </a:cubicBezTo>
                <a:cubicBezTo>
                  <a:pt x="2" y="2387"/>
                  <a:pt x="2389" y="0"/>
                  <a:pt x="5335" y="0"/>
                </a:cubicBezTo>
                <a:cubicBezTo>
                  <a:pt x="8281" y="0"/>
                  <a:pt x="10668" y="2387"/>
                  <a:pt x="10668" y="5333"/>
                </a:cubicBezTo>
                <a:cubicBezTo>
                  <a:pt x="10668" y="8279"/>
                  <a:pt x="8281" y="10666"/>
                  <a:pt x="5335" y="10666"/>
                </a:cubicBezTo>
                <a:cubicBezTo>
                  <a:pt x="5040" y="10666"/>
                  <a:pt x="4802" y="10428"/>
                  <a:pt x="4802" y="10133"/>
                </a:cubicBezTo>
                <a:lnTo>
                  <a:pt x="4802" y="9066"/>
                </a:lnTo>
                <a:cubicBezTo>
                  <a:pt x="4802" y="8772"/>
                  <a:pt x="5040" y="8533"/>
                  <a:pt x="5335" y="8533"/>
                </a:cubicBezTo>
                <a:cubicBezTo>
                  <a:pt x="5630" y="8533"/>
                  <a:pt x="5868" y="8772"/>
                  <a:pt x="5868" y="9066"/>
                </a:cubicBezTo>
                <a:lnTo>
                  <a:pt x="5868" y="9567"/>
                </a:lnTo>
                <a:cubicBezTo>
                  <a:pt x="8002" y="9298"/>
                  <a:pt x="9602" y="7483"/>
                  <a:pt x="9602" y="5333"/>
                </a:cubicBezTo>
                <a:close/>
                <a:moveTo>
                  <a:pt x="4268" y="4266"/>
                </a:moveTo>
                <a:cubicBezTo>
                  <a:pt x="4268" y="4561"/>
                  <a:pt x="4030" y="4800"/>
                  <a:pt x="3735" y="4800"/>
                </a:cubicBezTo>
                <a:cubicBezTo>
                  <a:pt x="3440" y="4800"/>
                  <a:pt x="3202" y="4561"/>
                  <a:pt x="3202" y="4266"/>
                </a:cubicBezTo>
                <a:cubicBezTo>
                  <a:pt x="3202" y="3558"/>
                  <a:pt x="3553" y="2896"/>
                  <a:pt x="4140" y="2499"/>
                </a:cubicBezTo>
                <a:cubicBezTo>
                  <a:pt x="4727" y="2103"/>
                  <a:pt x="5472" y="2023"/>
                  <a:pt x="6130" y="2287"/>
                </a:cubicBezTo>
                <a:cubicBezTo>
                  <a:pt x="6787" y="2551"/>
                  <a:pt x="7271" y="3124"/>
                  <a:pt x="7420" y="3816"/>
                </a:cubicBezTo>
                <a:cubicBezTo>
                  <a:pt x="7570" y="4508"/>
                  <a:pt x="7366" y="5230"/>
                  <a:pt x="6876" y="5742"/>
                </a:cubicBezTo>
                <a:cubicBezTo>
                  <a:pt x="6711" y="5914"/>
                  <a:pt x="6487" y="6051"/>
                  <a:pt x="6203" y="6164"/>
                </a:cubicBezTo>
                <a:cubicBezTo>
                  <a:pt x="6001" y="6246"/>
                  <a:pt x="5868" y="6441"/>
                  <a:pt x="5868" y="6659"/>
                </a:cubicBezTo>
                <a:lnTo>
                  <a:pt x="5868" y="7200"/>
                </a:lnTo>
                <a:cubicBezTo>
                  <a:pt x="5868" y="7494"/>
                  <a:pt x="5630" y="7733"/>
                  <a:pt x="5335" y="7733"/>
                </a:cubicBezTo>
                <a:cubicBezTo>
                  <a:pt x="5040" y="7733"/>
                  <a:pt x="4802" y="7494"/>
                  <a:pt x="4802" y="7200"/>
                </a:cubicBezTo>
                <a:lnTo>
                  <a:pt x="4802" y="6659"/>
                </a:lnTo>
                <a:cubicBezTo>
                  <a:pt x="4802" y="6006"/>
                  <a:pt x="5199" y="5418"/>
                  <a:pt x="5806" y="5175"/>
                </a:cubicBezTo>
                <a:cubicBezTo>
                  <a:pt x="5960" y="5113"/>
                  <a:pt x="6059" y="5052"/>
                  <a:pt x="6106" y="5004"/>
                </a:cubicBezTo>
                <a:cubicBezTo>
                  <a:pt x="6351" y="4748"/>
                  <a:pt x="6452" y="4387"/>
                  <a:pt x="6378" y="4041"/>
                </a:cubicBezTo>
                <a:cubicBezTo>
                  <a:pt x="6303" y="3695"/>
                  <a:pt x="6061" y="3409"/>
                  <a:pt x="5732" y="3277"/>
                </a:cubicBezTo>
                <a:cubicBezTo>
                  <a:pt x="5032" y="2995"/>
                  <a:pt x="4268" y="3511"/>
                  <a:pt x="4268" y="4266"/>
                </a:cubicBezTo>
                <a:close/>
              </a:path>
            </a:pathLst>
          </a:cu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B6E4068-C2E8-4FB5-8681-BC669FA2CF88}"/>
              </a:ext>
            </a:extLst>
          </p:cNvPr>
          <p:cNvSpPr/>
          <p:nvPr/>
        </p:nvSpPr>
        <p:spPr>
          <a:xfrm>
            <a:off x="7286140" y="353968"/>
            <a:ext cx="2646878" cy="461665"/>
          </a:xfrm>
          <a:prstGeom prst="rect">
            <a:avLst/>
          </a:prstGeom>
        </p:spPr>
        <p:txBody>
          <a:bodyPr wrap="none">
            <a:spAutoFit/>
          </a:bodyPr>
          <a:lstStyle/>
          <a:p>
            <a:pPr algn="ctr"/>
            <a:r>
              <a:rPr lang="zh-CN" altLang="en-US" sz="2400" b="1" dirty="0">
                <a:solidFill>
                  <a:prstClr val="black"/>
                </a:solidFill>
                <a:latin typeface="微软雅黑" panose="020B0503020204020204" pitchFamily="34" charset="-122"/>
                <a:ea typeface="微软雅黑" panose="020B0503020204020204" pitchFamily="34" charset="-122"/>
              </a:rPr>
              <a:t>市场何以有效悖论</a:t>
            </a:r>
          </a:p>
        </p:txBody>
      </p:sp>
      <p:sp>
        <p:nvSpPr>
          <p:cNvPr id="34" name="矩形 33">
            <a:extLst>
              <a:ext uri="{FF2B5EF4-FFF2-40B4-BE49-F238E27FC236}">
                <a16:creationId xmlns:a16="http://schemas.microsoft.com/office/drawing/2014/main" id="{7E89CFED-5AD4-4966-8DE3-9AE4F19861F5}"/>
              </a:ext>
            </a:extLst>
          </p:cNvPr>
          <p:cNvSpPr/>
          <p:nvPr/>
        </p:nvSpPr>
        <p:spPr>
          <a:xfrm>
            <a:off x="6699222" y="938888"/>
            <a:ext cx="5379850" cy="2862322"/>
          </a:xfrm>
          <a:prstGeom prst="rect">
            <a:avLst/>
          </a:prstGeom>
        </p:spPr>
        <p:txBody>
          <a:bodyPr wrap="square">
            <a:spAutoFit/>
          </a:bodyPr>
          <a:lstStyle/>
          <a:p>
            <a:pPr algn="just">
              <a:lnSpc>
                <a:spcPct val="125000"/>
              </a:lnSpc>
            </a:pPr>
            <a:r>
              <a:rPr lang="zh-CN" altLang="en-US" sz="1600" dirty="0">
                <a:solidFill>
                  <a:prstClr val="black"/>
                </a:solidFill>
                <a:latin typeface="微软雅黑" panose="020B0503020204020204" pitchFamily="34" charset="-122"/>
                <a:ea typeface="微软雅黑" panose="020B0503020204020204" pitchFamily="34" charset="-122"/>
              </a:rPr>
              <a:t>         你可能会想，既然</a:t>
            </a:r>
            <a:r>
              <a:rPr lang="zh-CN" altLang="en-US" sz="1600" dirty="0">
                <a:solidFill>
                  <a:srgbClr val="FF0000"/>
                </a:solidFill>
                <a:latin typeface="微软雅黑" panose="020B0503020204020204" pitchFamily="34" charset="-122"/>
                <a:ea typeface="微软雅黑" panose="020B0503020204020204" pitchFamily="34" charset="-122"/>
              </a:rPr>
              <a:t>市场有效</a:t>
            </a:r>
            <a:r>
              <a:rPr lang="zh-CN" altLang="en-US" sz="1600" dirty="0">
                <a:solidFill>
                  <a:prstClr val="black"/>
                </a:solidFill>
                <a:latin typeface="微软雅黑" panose="020B0503020204020204" pitchFamily="34" charset="-122"/>
                <a:ea typeface="微软雅黑" panose="020B0503020204020204" pitchFamily="34" charset="-122"/>
              </a:rPr>
              <a:t>，不可能持续获得超额利润，则投资人的</a:t>
            </a:r>
            <a:r>
              <a:rPr lang="zh-CN" altLang="en-US" sz="1600" dirty="0">
                <a:solidFill>
                  <a:srgbClr val="FF0000"/>
                </a:solidFill>
                <a:latin typeface="微软雅黑" panose="020B0503020204020204" pitchFamily="34" charset="-122"/>
                <a:ea typeface="微软雅黑" panose="020B0503020204020204" pitchFamily="34" charset="-122"/>
              </a:rPr>
              <a:t>最优策略</a:t>
            </a:r>
            <a:r>
              <a:rPr lang="zh-CN" altLang="en-US" sz="1600" dirty="0">
                <a:solidFill>
                  <a:prstClr val="black"/>
                </a:solidFill>
                <a:latin typeface="微软雅黑" panose="020B0503020204020204" pitchFamily="34" charset="-122"/>
                <a:ea typeface="微软雅黑" panose="020B0503020204020204" pitchFamily="34" charset="-122"/>
              </a:rPr>
              <a:t>就是，不再耗费时间和精力去</a:t>
            </a:r>
            <a:r>
              <a:rPr lang="zh-CN" altLang="en-US" sz="1600" dirty="0">
                <a:solidFill>
                  <a:srgbClr val="FF0000"/>
                </a:solidFill>
                <a:latin typeface="微软雅黑" panose="020B0503020204020204" pitchFamily="34" charset="-122"/>
                <a:ea typeface="微软雅黑" panose="020B0503020204020204" pitchFamily="34" charset="-122"/>
              </a:rPr>
              <a:t>研究投资市场</a:t>
            </a:r>
            <a:r>
              <a:rPr lang="zh-CN" altLang="en-US" sz="1600" dirty="0">
                <a:solidFill>
                  <a:prstClr val="black"/>
                </a:solidFill>
                <a:latin typeface="微软雅黑" panose="020B0503020204020204" pitchFamily="34" charset="-122"/>
                <a:ea typeface="微软雅黑" panose="020B0503020204020204" pitchFamily="34" charset="-122"/>
              </a:rPr>
              <a:t>。但就像马路上百元钞票，大家都认为是</a:t>
            </a:r>
            <a:r>
              <a:rPr lang="zh-CN" altLang="en-US" sz="1600" dirty="0">
                <a:solidFill>
                  <a:srgbClr val="FF0000"/>
                </a:solidFill>
                <a:latin typeface="微软雅黑" panose="020B0503020204020204" pitchFamily="34" charset="-122"/>
                <a:ea typeface="微软雅黑" panose="020B0503020204020204" pitchFamily="34" charset="-122"/>
              </a:rPr>
              <a:t>假钞而不去捡</a:t>
            </a:r>
            <a:r>
              <a:rPr lang="zh-CN" altLang="en-US" sz="1600" dirty="0">
                <a:solidFill>
                  <a:prstClr val="black"/>
                </a:solidFill>
                <a:latin typeface="微软雅黑" panose="020B0503020204020204" pitchFamily="34" charset="-122"/>
                <a:ea typeface="微软雅黑" panose="020B0503020204020204" pitchFamily="34" charset="-122"/>
              </a:rPr>
              <a:t>时，一定会在路上留下许多</a:t>
            </a:r>
            <a:r>
              <a:rPr lang="zh-CN" altLang="en-US" sz="1600" dirty="0">
                <a:solidFill>
                  <a:srgbClr val="FF0000"/>
                </a:solidFill>
                <a:latin typeface="微软雅黑" panose="020B0503020204020204" pitchFamily="34" charset="-122"/>
                <a:ea typeface="微软雅黑" panose="020B0503020204020204" pitchFamily="34" charset="-122"/>
              </a:rPr>
              <a:t>真钞票</a:t>
            </a:r>
            <a:r>
              <a:rPr lang="zh-CN" altLang="en-US" sz="1600" dirty="0">
                <a:solidFill>
                  <a:prstClr val="black"/>
                </a:solidFill>
                <a:latin typeface="微软雅黑" panose="020B0503020204020204" pitchFamily="34" charset="-122"/>
                <a:ea typeface="微软雅黑" panose="020B0503020204020204" pitchFamily="34" charset="-122"/>
              </a:rPr>
              <a:t>一样，投资者</a:t>
            </a:r>
            <a:r>
              <a:rPr lang="zh-CN" altLang="en-US" sz="1600" dirty="0">
                <a:solidFill>
                  <a:srgbClr val="FF0000"/>
                </a:solidFill>
                <a:latin typeface="微软雅黑" panose="020B0503020204020204" pitchFamily="34" charset="-122"/>
                <a:ea typeface="微软雅黑" panose="020B0503020204020204" pitchFamily="34" charset="-122"/>
              </a:rPr>
              <a:t>不花</a:t>
            </a:r>
            <a:r>
              <a:rPr lang="zh-CN" altLang="en-US" sz="1600" dirty="0">
                <a:solidFill>
                  <a:prstClr val="black"/>
                </a:solidFill>
                <a:latin typeface="微软雅黑" panose="020B0503020204020204" pitchFamily="34" charset="-122"/>
                <a:ea typeface="微软雅黑" panose="020B0503020204020204" pitchFamily="34" charset="-122"/>
              </a:rPr>
              <a:t>成本搜集和分析信息，证券价格就</a:t>
            </a:r>
            <a:r>
              <a:rPr lang="zh-CN" altLang="en-US" sz="1600" dirty="0">
                <a:solidFill>
                  <a:srgbClr val="FF0000"/>
                </a:solidFill>
                <a:latin typeface="微软雅黑" panose="020B0503020204020204" pitchFamily="34" charset="-122"/>
                <a:ea typeface="微软雅黑" panose="020B0503020204020204" pitchFamily="34" charset="-122"/>
              </a:rPr>
              <a:t>无法反应</a:t>
            </a:r>
            <a:r>
              <a:rPr lang="zh-CN" altLang="en-US" sz="1600" dirty="0">
                <a:solidFill>
                  <a:prstClr val="black"/>
                </a:solidFill>
                <a:latin typeface="微软雅黑" panose="020B0503020204020204" pitchFamily="34" charset="-122"/>
                <a:ea typeface="微软雅黑" panose="020B0503020204020204" pitchFamily="34" charset="-122"/>
              </a:rPr>
              <a:t>证券内在价值，投资市场上也将充斥着</a:t>
            </a:r>
            <a:r>
              <a:rPr lang="zh-CN" altLang="en-US" sz="1600" dirty="0">
                <a:solidFill>
                  <a:srgbClr val="FF0000"/>
                </a:solidFill>
                <a:latin typeface="微软雅黑" panose="020B0503020204020204" pitchFamily="34" charset="-122"/>
                <a:ea typeface="微软雅黑" panose="020B0503020204020204" pitchFamily="34" charset="-122"/>
              </a:rPr>
              <a:t>被高估和被低估</a:t>
            </a:r>
            <a:r>
              <a:rPr lang="zh-CN" altLang="en-US" sz="1600" dirty="0">
                <a:solidFill>
                  <a:prstClr val="black"/>
                </a:solidFill>
                <a:latin typeface="微软雅黑" panose="020B0503020204020204" pitchFamily="34" charset="-122"/>
                <a:ea typeface="微软雅黑" panose="020B0503020204020204" pitchFamily="34" charset="-122"/>
              </a:rPr>
              <a:t>的股票，市场上此时实际上无效。由市场有效推演出市场无效，这被称为</a:t>
            </a:r>
            <a:r>
              <a:rPr lang="zh-CN" altLang="en-US" sz="1600" b="1" dirty="0">
                <a:solidFill>
                  <a:srgbClr val="FF0000"/>
                </a:solidFill>
                <a:latin typeface="微软雅黑" panose="020B0503020204020204" pitchFamily="34" charset="-122"/>
                <a:ea typeface="微软雅黑" panose="020B0503020204020204" pitchFamily="34" charset="-122"/>
              </a:rPr>
              <a:t>格罗斯曼</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斯蒂格利茨悖论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Grossman-Stiglitz Paradox</a:t>
            </a:r>
            <a:r>
              <a:rPr lang="zh-CN" altLang="en-US" sz="1600" dirty="0">
                <a:solidFill>
                  <a:prstClr val="black"/>
                </a:solidFill>
                <a:latin typeface="微软雅黑" panose="020B0503020204020204" pitchFamily="34" charset="-122"/>
                <a:ea typeface="微软雅黑" panose="020B0503020204020204" pitchFamily="34" charset="-122"/>
              </a:rPr>
              <a:t>）</a:t>
            </a:r>
          </a:p>
        </p:txBody>
      </p:sp>
      <p:sp>
        <p:nvSpPr>
          <p:cNvPr id="35" name="iconfont-11255-5323814">
            <a:extLst>
              <a:ext uri="{FF2B5EF4-FFF2-40B4-BE49-F238E27FC236}">
                <a16:creationId xmlns:a16="http://schemas.microsoft.com/office/drawing/2014/main" id="{44A04EA7-CA0E-4DF9-A340-64612A9DECC9}"/>
              </a:ext>
            </a:extLst>
          </p:cNvPr>
          <p:cNvSpPr>
            <a:spLocks noChangeAspect="1"/>
          </p:cNvSpPr>
          <p:nvPr/>
        </p:nvSpPr>
        <p:spPr bwMode="auto">
          <a:xfrm>
            <a:off x="388550" y="4207851"/>
            <a:ext cx="358106" cy="364541"/>
          </a:xfrm>
          <a:custGeom>
            <a:avLst/>
            <a:gdLst>
              <a:gd name="T0" fmla="*/ 10015 w 10200"/>
              <a:gd name="T1" fmla="*/ 94 h 10384"/>
              <a:gd name="T2" fmla="*/ 9551 w 10200"/>
              <a:gd name="T3" fmla="*/ 94 h 10384"/>
              <a:gd name="T4" fmla="*/ 278 w 10200"/>
              <a:gd name="T5" fmla="*/ 4773 h 10384"/>
              <a:gd name="T6" fmla="*/ 0 w 10200"/>
              <a:gd name="T7" fmla="*/ 5148 h 10384"/>
              <a:gd name="T8" fmla="*/ 186 w 10200"/>
              <a:gd name="T9" fmla="*/ 5523 h 10384"/>
              <a:gd name="T10" fmla="*/ 2411 w 10200"/>
              <a:gd name="T11" fmla="*/ 6926 h 10384"/>
              <a:gd name="T12" fmla="*/ 2968 w 10200"/>
              <a:gd name="T13" fmla="*/ 6832 h 10384"/>
              <a:gd name="T14" fmla="*/ 7882 w 10200"/>
              <a:gd name="T15" fmla="*/ 2341 h 10384"/>
              <a:gd name="T16" fmla="*/ 8069 w 10200"/>
              <a:gd name="T17" fmla="*/ 2435 h 10384"/>
              <a:gd name="T18" fmla="*/ 3616 w 10200"/>
              <a:gd name="T19" fmla="*/ 7205 h 10384"/>
              <a:gd name="T20" fmla="*/ 3524 w 10200"/>
              <a:gd name="T21" fmla="*/ 7485 h 10384"/>
              <a:gd name="T22" fmla="*/ 3524 w 10200"/>
              <a:gd name="T23" fmla="*/ 9544 h 10384"/>
              <a:gd name="T24" fmla="*/ 3801 w 10200"/>
              <a:gd name="T25" fmla="*/ 10011 h 10384"/>
              <a:gd name="T26" fmla="*/ 4265 w 10200"/>
              <a:gd name="T27" fmla="*/ 9917 h 10384"/>
              <a:gd name="T28" fmla="*/ 5379 w 10200"/>
              <a:gd name="T29" fmla="*/ 8794 h 10384"/>
              <a:gd name="T30" fmla="*/ 7604 w 10200"/>
              <a:gd name="T31" fmla="*/ 10290 h 10384"/>
              <a:gd name="T32" fmla="*/ 7881 w 10200"/>
              <a:gd name="T33" fmla="*/ 10384 h 10384"/>
              <a:gd name="T34" fmla="*/ 8068 w 10200"/>
              <a:gd name="T35" fmla="*/ 10384 h 10384"/>
              <a:gd name="T36" fmla="*/ 8345 w 10200"/>
              <a:gd name="T37" fmla="*/ 10009 h 10384"/>
              <a:gd name="T38" fmla="*/ 10200 w 10200"/>
              <a:gd name="T39" fmla="*/ 655 h 10384"/>
              <a:gd name="T40" fmla="*/ 10015 w 10200"/>
              <a:gd name="T41" fmla="*/ 94 h 10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00" h="10384">
                <a:moveTo>
                  <a:pt x="10015" y="94"/>
                </a:moveTo>
                <a:cubicBezTo>
                  <a:pt x="9829" y="0"/>
                  <a:pt x="9644" y="0"/>
                  <a:pt x="9551" y="94"/>
                </a:cubicBezTo>
                <a:lnTo>
                  <a:pt x="278" y="4773"/>
                </a:lnTo>
                <a:cubicBezTo>
                  <a:pt x="91" y="4773"/>
                  <a:pt x="0" y="4960"/>
                  <a:pt x="0" y="5148"/>
                </a:cubicBezTo>
                <a:cubicBezTo>
                  <a:pt x="0" y="5335"/>
                  <a:pt x="93" y="5523"/>
                  <a:pt x="186" y="5523"/>
                </a:cubicBezTo>
                <a:lnTo>
                  <a:pt x="2411" y="6926"/>
                </a:lnTo>
                <a:cubicBezTo>
                  <a:pt x="2597" y="7020"/>
                  <a:pt x="2782" y="7020"/>
                  <a:pt x="2968" y="6832"/>
                </a:cubicBezTo>
                <a:lnTo>
                  <a:pt x="7882" y="2341"/>
                </a:lnTo>
                <a:lnTo>
                  <a:pt x="8069" y="2435"/>
                </a:lnTo>
                <a:lnTo>
                  <a:pt x="3616" y="7205"/>
                </a:lnTo>
                <a:cubicBezTo>
                  <a:pt x="3524" y="7299"/>
                  <a:pt x="3524" y="7393"/>
                  <a:pt x="3524" y="7485"/>
                </a:cubicBezTo>
                <a:lnTo>
                  <a:pt x="3524" y="9544"/>
                </a:lnTo>
                <a:cubicBezTo>
                  <a:pt x="3524" y="9731"/>
                  <a:pt x="3616" y="9919"/>
                  <a:pt x="3801" y="10011"/>
                </a:cubicBezTo>
                <a:cubicBezTo>
                  <a:pt x="3986" y="10104"/>
                  <a:pt x="4173" y="10011"/>
                  <a:pt x="4265" y="9917"/>
                </a:cubicBezTo>
                <a:lnTo>
                  <a:pt x="5379" y="8794"/>
                </a:lnTo>
                <a:lnTo>
                  <a:pt x="7604" y="10290"/>
                </a:lnTo>
                <a:cubicBezTo>
                  <a:pt x="7696" y="10384"/>
                  <a:pt x="7790" y="10384"/>
                  <a:pt x="7881" y="10384"/>
                </a:cubicBezTo>
                <a:lnTo>
                  <a:pt x="8068" y="10384"/>
                </a:lnTo>
                <a:cubicBezTo>
                  <a:pt x="8254" y="10290"/>
                  <a:pt x="8345" y="10196"/>
                  <a:pt x="8345" y="10009"/>
                </a:cubicBezTo>
                <a:lnTo>
                  <a:pt x="10200" y="655"/>
                </a:lnTo>
                <a:cubicBezTo>
                  <a:pt x="10200" y="374"/>
                  <a:pt x="10200" y="188"/>
                  <a:pt x="10015" y="94"/>
                </a:cubicBezTo>
                <a:close/>
              </a:path>
            </a:pathLst>
          </a:custGeom>
          <a:solidFill>
            <a:schemeClr val="accent2"/>
          </a:solidFill>
          <a:ln>
            <a:solidFill>
              <a:schemeClr val="accent2"/>
            </a:solidFill>
          </a:ln>
        </p:spPr>
        <p:txBody>
          <a:bodyPr/>
          <a:lstStyle/>
          <a:p>
            <a:endParaRPr lang="zh-CN" altLang="en-US" dirty="0">
              <a:solidFill>
                <a:prstClr val="black"/>
              </a:solidFill>
            </a:endParaRPr>
          </a:p>
        </p:txBody>
      </p:sp>
      <p:sp>
        <p:nvSpPr>
          <p:cNvPr id="13" name="矩形: 圆角 12">
            <a:extLst>
              <a:ext uri="{FF2B5EF4-FFF2-40B4-BE49-F238E27FC236}">
                <a16:creationId xmlns:a16="http://schemas.microsoft.com/office/drawing/2014/main" id="{685083E6-3B42-4F9D-9BB7-703D4F5F3EA6}"/>
              </a:ext>
            </a:extLst>
          </p:cNvPr>
          <p:cNvSpPr/>
          <p:nvPr/>
        </p:nvSpPr>
        <p:spPr>
          <a:xfrm>
            <a:off x="8618636" y="4499286"/>
            <a:ext cx="1394623" cy="368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获取信息</a:t>
            </a:r>
          </a:p>
        </p:txBody>
      </p:sp>
      <p:sp>
        <p:nvSpPr>
          <p:cNvPr id="37" name="矩形: 圆角 36">
            <a:extLst>
              <a:ext uri="{FF2B5EF4-FFF2-40B4-BE49-F238E27FC236}">
                <a16:creationId xmlns:a16="http://schemas.microsoft.com/office/drawing/2014/main" id="{CBE6E01F-A276-42C4-A339-EE6CE440C09E}"/>
              </a:ext>
            </a:extLst>
          </p:cNvPr>
          <p:cNvSpPr/>
          <p:nvPr/>
        </p:nvSpPr>
        <p:spPr>
          <a:xfrm>
            <a:off x="6848295" y="5224704"/>
            <a:ext cx="1394623" cy="3683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prstClr val="black"/>
                </a:solidFill>
                <a:latin typeface="微软雅黑" panose="020B0503020204020204" pitchFamily="34" charset="-122"/>
                <a:ea typeface="微软雅黑" panose="020B0503020204020204" pitchFamily="34" charset="-122"/>
              </a:rPr>
              <a:t>信息发布</a:t>
            </a:r>
          </a:p>
        </p:txBody>
      </p:sp>
      <p:sp>
        <p:nvSpPr>
          <p:cNvPr id="38" name="矩形: 圆角 37">
            <a:extLst>
              <a:ext uri="{FF2B5EF4-FFF2-40B4-BE49-F238E27FC236}">
                <a16:creationId xmlns:a16="http://schemas.microsoft.com/office/drawing/2014/main" id="{738F34FA-4A22-4C77-B19B-1292DA900730}"/>
              </a:ext>
            </a:extLst>
          </p:cNvPr>
          <p:cNvSpPr/>
          <p:nvPr/>
        </p:nvSpPr>
        <p:spPr>
          <a:xfrm>
            <a:off x="10432541" y="5227647"/>
            <a:ext cx="1394623" cy="3683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prstClr val="black"/>
                </a:solidFill>
                <a:latin typeface="微软雅黑" panose="020B0503020204020204" pitchFamily="34" charset="-122"/>
                <a:ea typeface="微软雅黑" panose="020B0503020204020204" pitchFamily="34" charset="-122"/>
              </a:rPr>
              <a:t>价格变化</a:t>
            </a:r>
          </a:p>
        </p:txBody>
      </p:sp>
      <p:sp>
        <p:nvSpPr>
          <p:cNvPr id="39" name="矩形: 圆角 38">
            <a:extLst>
              <a:ext uri="{FF2B5EF4-FFF2-40B4-BE49-F238E27FC236}">
                <a16:creationId xmlns:a16="http://schemas.microsoft.com/office/drawing/2014/main" id="{DE3E2382-D5E0-4075-9585-701D5A8DD543}"/>
              </a:ext>
            </a:extLst>
          </p:cNvPr>
          <p:cNvSpPr/>
          <p:nvPr/>
        </p:nvSpPr>
        <p:spPr>
          <a:xfrm>
            <a:off x="8618636" y="5224704"/>
            <a:ext cx="1394623" cy="368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分析信息</a:t>
            </a:r>
          </a:p>
        </p:txBody>
      </p:sp>
      <p:sp>
        <p:nvSpPr>
          <p:cNvPr id="40" name="矩形: 圆角 39">
            <a:extLst>
              <a:ext uri="{FF2B5EF4-FFF2-40B4-BE49-F238E27FC236}">
                <a16:creationId xmlns:a16="http://schemas.microsoft.com/office/drawing/2014/main" id="{5C5591A3-9696-478D-A175-18DBE984434B}"/>
              </a:ext>
            </a:extLst>
          </p:cNvPr>
          <p:cNvSpPr/>
          <p:nvPr/>
        </p:nvSpPr>
        <p:spPr>
          <a:xfrm>
            <a:off x="8618636" y="5988018"/>
            <a:ext cx="1394623" cy="368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交易执行</a:t>
            </a:r>
          </a:p>
        </p:txBody>
      </p:sp>
      <p:sp>
        <p:nvSpPr>
          <p:cNvPr id="41" name="右箭头 1073742897">
            <a:extLst>
              <a:ext uri="{FF2B5EF4-FFF2-40B4-BE49-F238E27FC236}">
                <a16:creationId xmlns:a16="http://schemas.microsoft.com/office/drawing/2014/main" id="{07483C98-1622-44CB-B9D4-D7F794DEAEA3}"/>
              </a:ext>
            </a:extLst>
          </p:cNvPr>
          <p:cNvSpPr/>
          <p:nvPr/>
        </p:nvSpPr>
        <p:spPr>
          <a:xfrm rot="5400000">
            <a:off x="9107859" y="4715993"/>
            <a:ext cx="368302" cy="684380"/>
          </a:xfrm>
          <a:prstGeom prst="rightArrow">
            <a:avLst>
              <a:gd name="adj1" fmla="val 50000"/>
              <a:gd name="adj2" fmla="val 60787"/>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solidFill>
                <a:prstClr val="black"/>
              </a:solidFill>
              <a:latin typeface="Times New Roman" panose="02020603050405020304" pitchFamily="18" charset="0"/>
              <a:ea typeface="宋体" panose="02010600030101010101" pitchFamily="2" charset="-122"/>
            </a:endParaRPr>
          </a:p>
        </p:txBody>
      </p:sp>
      <p:sp>
        <p:nvSpPr>
          <p:cNvPr id="42" name="右箭头 1073742897">
            <a:extLst>
              <a:ext uri="{FF2B5EF4-FFF2-40B4-BE49-F238E27FC236}">
                <a16:creationId xmlns:a16="http://schemas.microsoft.com/office/drawing/2014/main" id="{46259F03-9CEB-4AAB-83B1-381A5EE43900}"/>
              </a:ext>
            </a:extLst>
          </p:cNvPr>
          <p:cNvSpPr/>
          <p:nvPr/>
        </p:nvSpPr>
        <p:spPr>
          <a:xfrm rot="5400000">
            <a:off x="9131796" y="5448321"/>
            <a:ext cx="368302" cy="684380"/>
          </a:xfrm>
          <a:prstGeom prst="rightArrow">
            <a:avLst>
              <a:gd name="adj1" fmla="val 50000"/>
              <a:gd name="adj2" fmla="val 60787"/>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solidFill>
                <a:prstClr val="black"/>
              </a:solidFill>
              <a:latin typeface="Times New Roman" panose="02020603050405020304" pitchFamily="18" charset="0"/>
              <a:ea typeface="宋体" panose="02010600030101010101" pitchFamily="2" charset="-122"/>
            </a:endParaRPr>
          </a:p>
        </p:txBody>
      </p:sp>
      <p:sp>
        <p:nvSpPr>
          <p:cNvPr id="43" name="右箭头 1073742897">
            <a:extLst>
              <a:ext uri="{FF2B5EF4-FFF2-40B4-BE49-F238E27FC236}">
                <a16:creationId xmlns:a16="http://schemas.microsoft.com/office/drawing/2014/main" id="{85297AA5-D703-4AEC-993C-5ED7E5E21EE4}"/>
              </a:ext>
            </a:extLst>
          </p:cNvPr>
          <p:cNvSpPr/>
          <p:nvPr/>
        </p:nvSpPr>
        <p:spPr>
          <a:xfrm rot="20122300">
            <a:off x="10084786" y="5805120"/>
            <a:ext cx="1042033" cy="266105"/>
          </a:xfrm>
          <a:prstGeom prst="rightArrow">
            <a:avLst>
              <a:gd name="adj1" fmla="val 50000"/>
              <a:gd name="adj2" fmla="val 141993"/>
            </a:avLst>
          </a:prstGeom>
          <a:solidFill>
            <a:srgbClr val="FFFFFF"/>
          </a:solidFill>
          <a:ln w="9525" cap="flat" cmpd="sng">
            <a:solidFill>
              <a:srgbClr val="000000"/>
            </a:solidFill>
            <a:prstDash val="solid"/>
            <a:miter/>
            <a:headEnd type="none" w="med" len="med"/>
            <a:tailEnd type="none" w="med" len="med"/>
          </a:ln>
        </p:spPr>
        <p:txBody>
          <a:bodyPr anchor="t"/>
          <a:lstStyle/>
          <a:p>
            <a:endParaRPr lang="zh-CN" altLang="en-US" dirty="0">
              <a:solidFill>
                <a:prstClr val="black"/>
              </a:solidFill>
              <a:latin typeface="Times New Roman" panose="02020603050405020304" pitchFamily="18" charset="0"/>
              <a:ea typeface="宋体" panose="02010600030101010101" pitchFamily="2" charset="-122"/>
            </a:endParaRPr>
          </a:p>
        </p:txBody>
      </p:sp>
      <p:grpSp>
        <p:nvGrpSpPr>
          <p:cNvPr id="16" name="组合 15">
            <a:extLst>
              <a:ext uri="{FF2B5EF4-FFF2-40B4-BE49-F238E27FC236}">
                <a16:creationId xmlns:a16="http://schemas.microsoft.com/office/drawing/2014/main" id="{85812B56-4F0C-4B6A-915F-A02FEF0553FD}"/>
              </a:ext>
            </a:extLst>
          </p:cNvPr>
          <p:cNvGrpSpPr/>
          <p:nvPr/>
        </p:nvGrpSpPr>
        <p:grpSpPr>
          <a:xfrm>
            <a:off x="6699222" y="3845157"/>
            <a:ext cx="5286779" cy="2701758"/>
            <a:chOff x="6699222" y="3845157"/>
            <a:chExt cx="5286779" cy="2701758"/>
          </a:xfrm>
        </p:grpSpPr>
        <p:sp>
          <p:nvSpPr>
            <p:cNvPr id="15" name="矩形 14">
              <a:extLst>
                <a:ext uri="{FF2B5EF4-FFF2-40B4-BE49-F238E27FC236}">
                  <a16:creationId xmlns:a16="http://schemas.microsoft.com/office/drawing/2014/main" id="{B2B0A0E5-81FF-4378-B4C8-AE07EDAE9D19}"/>
                </a:ext>
              </a:extLst>
            </p:cNvPr>
            <p:cNvSpPr/>
            <p:nvPr/>
          </p:nvSpPr>
          <p:spPr>
            <a:xfrm>
              <a:off x="6699222" y="4316326"/>
              <a:ext cx="5286779" cy="223058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a:extLst>
                <a:ext uri="{FF2B5EF4-FFF2-40B4-BE49-F238E27FC236}">
                  <a16:creationId xmlns:a16="http://schemas.microsoft.com/office/drawing/2014/main" id="{6FBF6D01-AB0D-48B2-9255-A8529E21D07B}"/>
                </a:ext>
              </a:extLst>
            </p:cNvPr>
            <p:cNvSpPr/>
            <p:nvPr/>
          </p:nvSpPr>
          <p:spPr>
            <a:xfrm>
              <a:off x="7986833" y="3845157"/>
              <a:ext cx="2492990" cy="369332"/>
            </a:xfrm>
            <a:prstGeom prst="rect">
              <a:avLst/>
            </a:prstGeom>
            <a:noFill/>
          </p:spPr>
          <p:txBody>
            <a:bodyPr wrap="none">
              <a:spAutoFit/>
            </a:bodyPr>
            <a:lstStyle/>
            <a:p>
              <a:pPr algn="ctr"/>
              <a:r>
                <a:rPr lang="zh-CN" altLang="en-US" b="1" dirty="0">
                  <a:solidFill>
                    <a:prstClr val="black"/>
                  </a:solidFill>
                  <a:latin typeface="微软雅黑" panose="020B0503020204020204" pitchFamily="34" charset="-122"/>
                  <a:ea typeface="微软雅黑" panose="020B0503020204020204" pitchFamily="34" charset="-122"/>
                </a:rPr>
                <a:t>信息到股价的传导机制</a:t>
              </a:r>
            </a:p>
          </p:txBody>
        </p:sp>
      </p:grpSp>
      <p:sp>
        <p:nvSpPr>
          <p:cNvPr id="2" name="圆角矩形 1"/>
          <p:cNvSpPr/>
          <p:nvPr/>
        </p:nvSpPr>
        <p:spPr>
          <a:xfrm>
            <a:off x="4384713" y="3683758"/>
            <a:ext cx="1366092" cy="54994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争论</a:t>
            </a:r>
            <a:endParaRPr lang="zh-CN" altLang="en-US" sz="3200" dirty="0"/>
          </a:p>
        </p:txBody>
      </p:sp>
      <p:sp>
        <p:nvSpPr>
          <p:cNvPr id="3" name="圆角矩形 2"/>
          <p:cNvSpPr/>
          <p:nvPr/>
        </p:nvSpPr>
        <p:spPr>
          <a:xfrm>
            <a:off x="4505899" y="5593004"/>
            <a:ext cx="2129847" cy="39501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rPr>
              <a:t>实务界？反对</a:t>
            </a:r>
            <a:endParaRPr lang="zh-CN" altLang="en-US" sz="2400" b="1" dirty="0">
              <a:solidFill>
                <a:srgbClr val="FF0000"/>
              </a:solidFill>
            </a:endParaRPr>
          </a:p>
        </p:txBody>
      </p:sp>
      <p:sp>
        <p:nvSpPr>
          <p:cNvPr id="6" name="文本框 5"/>
          <p:cNvSpPr txBox="1"/>
          <p:nvPr/>
        </p:nvSpPr>
        <p:spPr>
          <a:xfrm>
            <a:off x="4374565" y="6290859"/>
            <a:ext cx="2261181" cy="400110"/>
          </a:xfrm>
          <a:prstGeom prst="rect">
            <a:avLst/>
          </a:prstGeom>
          <a:solidFill>
            <a:srgbClr val="FFC000"/>
          </a:solidFill>
        </p:spPr>
        <p:txBody>
          <a:bodyPr wrap="square" rtlCol="0">
            <a:spAutoFit/>
          </a:bodyPr>
          <a:lstStyle/>
          <a:p>
            <a:pPr algn="ctr"/>
            <a:r>
              <a:rPr lang="zh-CN" altLang="en-US" sz="2000" dirty="0" smtClean="0"/>
              <a:t>专业与学术地位</a:t>
            </a:r>
            <a:endParaRPr lang="zh-CN" altLang="en-US" sz="2000" dirty="0"/>
          </a:p>
        </p:txBody>
      </p:sp>
    </p:spTree>
    <p:extLst>
      <p:ext uri="{BB962C8B-B14F-4D97-AF65-F5344CB8AC3E}">
        <p14:creationId xmlns:p14="http://schemas.microsoft.com/office/powerpoint/2010/main" val="818198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blinds(horizontal)">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blinds(horizontal)">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blinds(horizontal)">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6" grpId="0"/>
      <p:bldP spid="29" grpId="0"/>
      <p:bldP spid="34" grpId="0"/>
      <p:bldP spid="13" grpId="0" animBg="1"/>
      <p:bldP spid="37" grpId="0" animBg="1"/>
      <p:bldP spid="38" grpId="0" animBg="1"/>
      <p:bldP spid="39" grpId="0" animBg="1"/>
      <p:bldP spid="40" grpId="0" animBg="1"/>
      <p:bldP spid="41" grpId="0" bldLvl="0" animBg="1"/>
      <p:bldP spid="42" grpId="0" bldLvl="0" animBg="1"/>
      <p:bldP spid="43"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568277" y="2176394"/>
            <a:ext cx="5438103" cy="2938960"/>
          </a:xfrm>
          <a:prstGeom prst="rect">
            <a:avLst/>
          </a:prstGeom>
        </p:spPr>
      </p:pic>
      <p:sp>
        <p:nvSpPr>
          <p:cNvPr id="7" name="标题 1539073">
            <a:extLst>
              <a:ext uri="{FF2B5EF4-FFF2-40B4-BE49-F238E27FC236}">
                <a16:creationId xmlns:a16="http://schemas.microsoft.com/office/drawing/2014/main" id="{3F9A9889-A870-4B4C-A39C-7C93BB24CC86}"/>
              </a:ext>
            </a:extLst>
          </p:cNvPr>
          <p:cNvSpPr txBox="1">
            <a:spLocks/>
          </p:cNvSpPr>
          <p:nvPr/>
        </p:nvSpPr>
        <p:spPr>
          <a:xfrm>
            <a:off x="147888" y="179854"/>
            <a:ext cx="4276381" cy="658801"/>
          </a:xfrm>
          <a:prstGeom prst="roundRect">
            <a:avLst/>
          </a:prstGeom>
          <a:solidFill>
            <a:srgbClr val="FF0000"/>
          </a:solidFill>
          <a:ln>
            <a:solidFill>
              <a:srgbClr val="FF0000"/>
            </a:solidFill>
          </a:ln>
        </p:spPr>
        <p:txBody>
          <a:bodyPr wrap="square" lIns="91440" tIns="45720" rIns="91440" bIns="45720" anchor="ct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2000" b="1" dirty="0">
                <a:solidFill>
                  <a:prstClr val="white"/>
                </a:solidFill>
                <a:ea typeface="微软雅黑" panose="020B0503020204020204" charset="-122"/>
              </a:rPr>
              <a:t>有效市场假设的争论及其实践意义</a:t>
            </a:r>
          </a:p>
        </p:txBody>
      </p:sp>
      <p:sp>
        <p:nvSpPr>
          <p:cNvPr id="8" name="文本框 7">
            <a:extLst>
              <a:ext uri="{FF2B5EF4-FFF2-40B4-BE49-F238E27FC236}">
                <a16:creationId xmlns:a16="http://schemas.microsoft.com/office/drawing/2014/main" id="{FEC7ED9B-782B-430C-900F-B55418177FD9}"/>
              </a:ext>
            </a:extLst>
          </p:cNvPr>
          <p:cNvSpPr txBox="1"/>
          <p:nvPr/>
        </p:nvSpPr>
        <p:spPr>
          <a:xfrm>
            <a:off x="326941" y="1612529"/>
            <a:ext cx="6143307" cy="5065617"/>
          </a:xfrm>
          <a:prstGeom prst="rect">
            <a:avLst/>
          </a:prstGeom>
          <a:noFill/>
        </p:spPr>
        <p:txBody>
          <a:bodyPr wrap="square" rtlCol="0">
            <a:spAutoFit/>
          </a:bodyPr>
          <a:lstStyle/>
          <a:p>
            <a:pPr algn="just">
              <a:lnSpc>
                <a:spcPct val="125000"/>
              </a:lnSpc>
            </a:pPr>
            <a:r>
              <a:rPr lang="en-US" altLang="zh-CN" sz="1600" dirty="0">
                <a:solidFill>
                  <a:prstClr val="black"/>
                </a:solidFill>
                <a:latin typeface="微软雅黑" panose="020B0503020204020204" pitchFamily="34" charset="-122"/>
                <a:ea typeface="微软雅黑" panose="020B0503020204020204" pitchFamily="34" charset="-122"/>
              </a:rPr>
              <a:t>       2014</a:t>
            </a:r>
            <a:r>
              <a:rPr lang="zh-CN" altLang="en-US" sz="1600" dirty="0">
                <a:solidFill>
                  <a:prstClr val="black"/>
                </a:solidFill>
                <a:latin typeface="微软雅黑" panose="020B0503020204020204" pitchFamily="34" charset="-122"/>
                <a:ea typeface="微软雅黑" panose="020B0503020204020204" pitchFamily="34" charset="-122"/>
              </a:rPr>
              <a:t>年</a:t>
            </a:r>
            <a:r>
              <a:rPr lang="en-US" altLang="zh-CN" sz="1600" dirty="0">
                <a:solidFill>
                  <a:prstClr val="black"/>
                </a:solidFill>
                <a:latin typeface="微软雅黑" panose="020B0503020204020204" pitchFamily="34" charset="-122"/>
                <a:ea typeface="微软雅黑" panose="020B0503020204020204" pitchFamily="34" charset="-122"/>
              </a:rPr>
              <a:t>12</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30</a:t>
            </a:r>
            <a:r>
              <a:rPr lang="zh-CN" altLang="en-US" sz="1600" dirty="0">
                <a:solidFill>
                  <a:prstClr val="black"/>
                </a:solidFill>
                <a:latin typeface="微软雅黑" panose="020B0503020204020204" pitchFamily="34" charset="-122"/>
                <a:ea typeface="微软雅黑" panose="020B0503020204020204" pitchFamily="34" charset="-122"/>
              </a:rPr>
              <a:t>日，</a:t>
            </a:r>
            <a:r>
              <a:rPr lang="zh-CN" altLang="en-US" sz="1600" dirty="0">
                <a:solidFill>
                  <a:srgbClr val="FF0000"/>
                </a:solidFill>
                <a:latin typeface="微软雅黑" panose="020B0503020204020204" pitchFamily="34" charset="-122"/>
                <a:ea typeface="微软雅黑" panose="020B0503020204020204" pitchFamily="34" charset="-122"/>
              </a:rPr>
              <a:t>中国南车和中国北</a:t>
            </a:r>
            <a:r>
              <a:rPr lang="zh-CN" altLang="en-US" sz="1600" dirty="0">
                <a:solidFill>
                  <a:prstClr val="black"/>
                </a:solidFill>
                <a:latin typeface="微软雅黑" panose="020B0503020204020204" pitchFamily="34" charset="-122"/>
                <a:ea typeface="微软雅黑" panose="020B0503020204020204" pitchFamily="34" charset="-122"/>
              </a:rPr>
              <a:t>车宣布将合并为中国中车，以解决两家公司在国外市场长期存在的恶性竞争问题。</a:t>
            </a:r>
            <a:r>
              <a:rPr lang="en-US" altLang="zh-CN" sz="1600" dirty="0">
                <a:solidFill>
                  <a:prstClr val="black"/>
                </a:solidFill>
                <a:latin typeface="微软雅黑" panose="020B0503020204020204" pitchFamily="34" charset="-122"/>
                <a:ea typeface="微软雅黑" panose="020B0503020204020204" pitchFamily="34" charset="-122"/>
              </a:rPr>
              <a:t>12</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31</a:t>
            </a:r>
            <a:r>
              <a:rPr lang="zh-CN" altLang="en-US" sz="1600" dirty="0">
                <a:solidFill>
                  <a:prstClr val="black"/>
                </a:solidFill>
                <a:latin typeface="微软雅黑" panose="020B0503020204020204" pitchFamily="34" charset="-122"/>
                <a:ea typeface="微软雅黑" panose="020B0503020204020204" pitchFamily="34" charset="-122"/>
              </a:rPr>
              <a:t>日群益证券（香港）发布研究报告称，</a:t>
            </a:r>
            <a:r>
              <a:rPr lang="zh-CN" altLang="en-US" sz="1600" dirty="0">
                <a:solidFill>
                  <a:srgbClr val="FF0000"/>
                </a:solidFill>
                <a:latin typeface="微软雅黑" panose="020B0503020204020204" pitchFamily="34" charset="-122"/>
                <a:ea typeface="微软雅黑" panose="020B0503020204020204" pitchFamily="34" charset="-122"/>
              </a:rPr>
              <a:t>中国南车目标价格</a:t>
            </a:r>
            <a:r>
              <a:rPr lang="zh-CN" altLang="en-US" sz="1600" dirty="0">
                <a:solidFill>
                  <a:prstClr val="black"/>
                </a:solidFill>
                <a:latin typeface="微软雅黑" panose="020B0503020204020204" pitchFamily="34" charset="-122"/>
                <a:ea typeface="微软雅黑" panose="020B0503020204020204" pitchFamily="34" charset="-122"/>
              </a:rPr>
              <a:t>为</a:t>
            </a:r>
            <a:r>
              <a:rPr lang="en-US" altLang="zh-CN" sz="1600" dirty="0">
                <a:solidFill>
                  <a:prstClr val="black"/>
                </a:solidFill>
                <a:latin typeface="微软雅黑" panose="020B0503020204020204" pitchFamily="34" charset="-122"/>
                <a:ea typeface="微软雅黑" panose="020B0503020204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rPr>
              <a:t>元，较此前收盘价格</a:t>
            </a:r>
            <a:r>
              <a:rPr lang="en-US" altLang="zh-CN" sz="1600" dirty="0">
                <a:solidFill>
                  <a:srgbClr val="FF0000"/>
                </a:solidFill>
                <a:latin typeface="微软雅黑" panose="020B0503020204020204" pitchFamily="34" charset="-122"/>
                <a:ea typeface="微软雅黑" panose="020B0503020204020204" pitchFamily="34" charset="-122"/>
              </a:rPr>
              <a:t>5.8</a:t>
            </a:r>
            <a:r>
              <a:rPr lang="zh-CN" altLang="en-US" sz="1600" dirty="0">
                <a:solidFill>
                  <a:srgbClr val="FF0000"/>
                </a:solidFill>
                <a:latin typeface="微软雅黑" panose="020B0503020204020204" pitchFamily="34" charset="-122"/>
                <a:ea typeface="微软雅黑" panose="020B0503020204020204" pitchFamily="34" charset="-122"/>
              </a:rPr>
              <a:t>元的涨幅高达</a:t>
            </a:r>
            <a:r>
              <a:rPr lang="en-US" altLang="zh-CN" sz="1600" dirty="0">
                <a:solidFill>
                  <a:srgbClr val="FF0000"/>
                </a:solidFill>
                <a:latin typeface="微软雅黑" panose="020B0503020204020204" pitchFamily="34" charset="-122"/>
                <a:ea typeface="微软雅黑" panose="020B0503020204020204" pitchFamily="34" charset="-122"/>
              </a:rPr>
              <a:t>89.66%</a:t>
            </a:r>
            <a:r>
              <a:rPr lang="zh-CN" altLang="en-US" sz="1600" dirty="0">
                <a:solidFill>
                  <a:prstClr val="black"/>
                </a:solidFill>
                <a:latin typeface="微软雅黑" panose="020B0503020204020204" pitchFamily="34" charset="-122"/>
                <a:ea typeface="微软雅黑" panose="020B0503020204020204" pitchFamily="34" charset="-122"/>
              </a:rPr>
              <a:t>。受合并利好影响，</a:t>
            </a:r>
            <a:r>
              <a:rPr lang="zh-CN" altLang="en-US" sz="1600" dirty="0">
                <a:solidFill>
                  <a:srgbClr val="FF0000"/>
                </a:solidFill>
                <a:latin typeface="微软雅黑" panose="020B0503020204020204" pitchFamily="34" charset="-122"/>
                <a:ea typeface="微软雅黑" panose="020B0503020204020204" pitchFamily="34" charset="-122"/>
              </a:rPr>
              <a:t>中国中车股价连续</a:t>
            </a:r>
            <a:r>
              <a:rPr lang="en-US" altLang="zh-CN" sz="1600" dirty="0">
                <a:solidFill>
                  <a:srgbClr val="FF0000"/>
                </a:solidFill>
                <a:latin typeface="微软雅黑" panose="020B0503020204020204" pitchFamily="34" charset="-122"/>
                <a:ea typeface="微软雅黑" panose="020B0503020204020204" pitchFamily="34" charset="-122"/>
              </a:rPr>
              <a:t>6</a:t>
            </a:r>
            <a:r>
              <a:rPr lang="zh-CN" altLang="en-US" sz="1600" dirty="0">
                <a:solidFill>
                  <a:srgbClr val="FF0000"/>
                </a:solidFill>
                <a:latin typeface="微软雅黑" panose="020B0503020204020204" pitchFamily="34" charset="-122"/>
                <a:ea typeface="微软雅黑" panose="020B0503020204020204" pitchFamily="34" charset="-122"/>
              </a:rPr>
              <a:t>天一字涨停，第</a:t>
            </a:r>
            <a:r>
              <a:rPr lang="en-US" altLang="zh-CN" sz="1600" dirty="0">
                <a:solidFill>
                  <a:srgbClr val="FF0000"/>
                </a:solidFill>
                <a:latin typeface="微软雅黑" panose="020B0503020204020204" pitchFamily="34" charset="-122"/>
                <a:ea typeface="微软雅黑" panose="020B0503020204020204" pitchFamily="34" charset="-122"/>
              </a:rPr>
              <a:t>7</a:t>
            </a:r>
            <a:r>
              <a:rPr lang="zh-CN" altLang="en-US" sz="1600" dirty="0">
                <a:solidFill>
                  <a:srgbClr val="FF0000"/>
                </a:solidFill>
                <a:latin typeface="微软雅黑" panose="020B0503020204020204" pitchFamily="34" charset="-122"/>
                <a:ea typeface="微软雅黑" panose="020B0503020204020204" pitchFamily="34" charset="-122"/>
              </a:rPr>
              <a:t>天</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2015</a:t>
            </a:r>
            <a:r>
              <a:rPr lang="zh-CN" altLang="en-US" sz="1600" dirty="0">
                <a:solidFill>
                  <a:prstClr val="black"/>
                </a:solidFill>
                <a:latin typeface="微软雅黑" panose="020B0503020204020204" pitchFamily="34" charset="-122"/>
                <a:ea typeface="微软雅黑" panose="020B0503020204020204" pitchFamily="34" charset="-122"/>
              </a:rPr>
              <a:t>年</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12</a:t>
            </a:r>
            <a:r>
              <a:rPr lang="zh-CN" altLang="en-US" sz="1600" dirty="0">
                <a:solidFill>
                  <a:prstClr val="black"/>
                </a:solidFill>
                <a:latin typeface="微软雅黑" panose="020B0503020204020204" pitchFamily="34" charset="-122"/>
                <a:ea typeface="微软雅黑" panose="020B0503020204020204" pitchFamily="34" charset="-122"/>
              </a:rPr>
              <a:t>日）收盘价为</a:t>
            </a:r>
            <a:r>
              <a:rPr lang="en-US" altLang="zh-CN" sz="1600" dirty="0">
                <a:solidFill>
                  <a:prstClr val="black"/>
                </a:solidFill>
                <a:latin typeface="微软雅黑" panose="020B0503020204020204" pitchFamily="34" charset="-122"/>
                <a:ea typeface="微软雅黑" panose="020B0503020204020204" pitchFamily="34" charset="-122"/>
              </a:rPr>
              <a:t>10.13</a:t>
            </a:r>
            <a:r>
              <a:rPr lang="zh-CN" altLang="en-US" sz="1600" dirty="0">
                <a:solidFill>
                  <a:prstClr val="black"/>
                </a:solidFill>
                <a:latin typeface="微软雅黑" panose="020B0503020204020204" pitchFamily="34" charset="-122"/>
                <a:ea typeface="微软雅黑" panose="020B0503020204020204" pitchFamily="34" charset="-122"/>
              </a:rPr>
              <a:t>元，基本达到</a:t>
            </a:r>
            <a:r>
              <a:rPr lang="en-US" altLang="zh-CN" sz="1600" dirty="0">
                <a:solidFill>
                  <a:prstClr val="black"/>
                </a:solidFill>
                <a:latin typeface="微软雅黑" panose="020B0503020204020204" pitchFamily="34" charset="-122"/>
                <a:ea typeface="微软雅黑" panose="020B0503020204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rPr>
              <a:t>元目标价。此后两个多月（至</a:t>
            </a:r>
            <a:r>
              <a:rPr lang="en-US" altLang="zh-CN" sz="1600" dirty="0">
                <a:solidFill>
                  <a:prstClr val="black"/>
                </a:solidFill>
                <a:latin typeface="微软雅黑" panose="020B0503020204020204" pitchFamily="34" charset="-122"/>
                <a:ea typeface="微软雅黑" panose="020B0503020204020204" pitchFamily="34" charset="-122"/>
              </a:rPr>
              <a:t>2015</a:t>
            </a:r>
            <a:r>
              <a:rPr lang="zh-CN" altLang="en-US" sz="1600" dirty="0">
                <a:solidFill>
                  <a:prstClr val="black"/>
                </a:solidFill>
                <a:latin typeface="微软雅黑" panose="020B0503020204020204" pitchFamily="34" charset="-122"/>
                <a:ea typeface="微软雅黑" panose="020B0503020204020204" pitchFamily="34" charset="-122"/>
              </a:rPr>
              <a:t>年</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17</a:t>
            </a:r>
            <a:r>
              <a:rPr lang="zh-CN" altLang="en-US" sz="1600" dirty="0">
                <a:solidFill>
                  <a:prstClr val="black"/>
                </a:solidFill>
                <a:latin typeface="微软雅黑" panose="020B0503020204020204" pitchFamily="34" charset="-122"/>
                <a:ea typeface="微软雅黑" panose="020B0503020204020204" pitchFamily="34" charset="-122"/>
              </a:rPr>
              <a:t>日），</a:t>
            </a:r>
            <a:r>
              <a:rPr lang="zh-CN" altLang="en-US" sz="1600" dirty="0">
                <a:solidFill>
                  <a:srgbClr val="FF0000"/>
                </a:solidFill>
                <a:latin typeface="微软雅黑" panose="020B0503020204020204" pitchFamily="34" charset="-122"/>
                <a:ea typeface="微软雅黑" panose="020B0503020204020204" pitchFamily="34" charset="-122"/>
              </a:rPr>
              <a:t>中国南车股价一直在</a:t>
            </a:r>
            <a:r>
              <a:rPr lang="en-US" altLang="zh-CN" sz="1600" dirty="0">
                <a:solidFill>
                  <a:srgbClr val="FF0000"/>
                </a:solidFill>
                <a:latin typeface="微软雅黑" panose="020B0503020204020204" pitchFamily="34" charset="-122"/>
                <a:ea typeface="微软雅黑" panose="020B0503020204020204" pitchFamily="34" charset="-122"/>
              </a:rPr>
              <a:t>10-15</a:t>
            </a:r>
            <a:r>
              <a:rPr lang="zh-CN" altLang="en-US" sz="1600" dirty="0">
                <a:solidFill>
                  <a:srgbClr val="FF0000"/>
                </a:solidFill>
                <a:latin typeface="微软雅黑" panose="020B0503020204020204" pitchFamily="34" charset="-122"/>
                <a:ea typeface="微软雅黑" panose="020B0503020204020204" pitchFamily="34" charset="-122"/>
              </a:rPr>
              <a:t>元区间震荡</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18</a:t>
            </a:r>
            <a:r>
              <a:rPr lang="zh-CN" altLang="en-US" sz="1600" dirty="0">
                <a:solidFill>
                  <a:prstClr val="black"/>
                </a:solidFill>
                <a:latin typeface="微软雅黑" panose="020B0503020204020204" pitchFamily="34" charset="-122"/>
                <a:ea typeface="微软雅黑" panose="020B0503020204020204" pitchFamily="34" charset="-122"/>
              </a:rPr>
              <a:t>日后，在合并即将实施的预期下，</a:t>
            </a:r>
            <a:r>
              <a:rPr lang="zh-CN" altLang="en-US" sz="1600" dirty="0">
                <a:solidFill>
                  <a:srgbClr val="FF0000"/>
                </a:solidFill>
                <a:latin typeface="微软雅黑" panose="020B0503020204020204" pitchFamily="34" charset="-122"/>
                <a:ea typeface="微软雅黑" panose="020B0503020204020204" pitchFamily="34" charset="-122"/>
              </a:rPr>
              <a:t>中国南车股价持续暴涨</a:t>
            </a:r>
            <a:r>
              <a:rPr lang="zh-CN" altLang="en-US" sz="1600" dirty="0">
                <a:solidFill>
                  <a:prstClr val="black"/>
                </a:solidFill>
                <a:latin typeface="微软雅黑" panose="020B0503020204020204" pitchFamily="34" charset="-122"/>
                <a:ea typeface="微软雅黑" panose="020B0503020204020204" pitchFamily="34" charset="-122"/>
              </a:rPr>
              <a:t>，至</a:t>
            </a:r>
            <a:r>
              <a:rPr lang="en-US" altLang="zh-CN" sz="1600" dirty="0">
                <a:solidFill>
                  <a:prstClr val="black"/>
                </a:solidFill>
                <a:latin typeface="微软雅黑" panose="020B0503020204020204" pitchFamily="34" charset="-122"/>
                <a:ea typeface="微软雅黑" panose="020B0503020204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20</a:t>
            </a:r>
            <a:r>
              <a:rPr lang="zh-CN" altLang="en-US" sz="1600" dirty="0">
                <a:solidFill>
                  <a:prstClr val="black"/>
                </a:solidFill>
                <a:latin typeface="微软雅黑" panose="020B0503020204020204" pitchFamily="34" charset="-122"/>
                <a:ea typeface="微软雅黑" panose="020B0503020204020204" pitchFamily="34" charset="-122"/>
              </a:rPr>
              <a:t>日最高上冲到</a:t>
            </a:r>
            <a:r>
              <a:rPr lang="en-US" altLang="zh-CN" sz="1600" dirty="0">
                <a:solidFill>
                  <a:prstClr val="black"/>
                </a:solidFill>
                <a:latin typeface="微软雅黑" panose="020B0503020204020204" pitchFamily="34" charset="-122"/>
                <a:ea typeface="微软雅黑" panose="020B0503020204020204" pitchFamily="34" charset="-122"/>
              </a:rPr>
              <a:t>39.47</a:t>
            </a:r>
            <a:r>
              <a:rPr lang="zh-CN" altLang="en-US" sz="1600" dirty="0">
                <a:solidFill>
                  <a:prstClr val="black"/>
                </a:solidFill>
                <a:latin typeface="微软雅黑" panose="020B0503020204020204" pitchFamily="34" charset="-122"/>
                <a:ea typeface="微软雅黑" panose="020B0503020204020204" pitchFamily="34" charset="-122"/>
              </a:rPr>
              <a:t>元，在高位盘整几日后，中国南车股价持续下跌，至</a:t>
            </a:r>
            <a:r>
              <a:rPr lang="en-US" altLang="zh-CN" sz="1600" dirty="0">
                <a:solidFill>
                  <a:prstClr val="black"/>
                </a:solidFill>
                <a:latin typeface="微软雅黑" panose="020B0503020204020204" pitchFamily="34" charset="-122"/>
                <a:ea typeface="微软雅黑" panose="020B0503020204020204" pitchFamily="34" charset="-122"/>
              </a:rPr>
              <a:t>2015</a:t>
            </a:r>
            <a:r>
              <a:rPr lang="zh-CN" altLang="en-US" sz="1600" dirty="0">
                <a:solidFill>
                  <a:prstClr val="black"/>
                </a:solidFill>
                <a:latin typeface="微软雅黑" panose="020B0503020204020204" pitchFamily="34" charset="-122"/>
                <a:ea typeface="微软雅黑" panose="020B0503020204020204" pitchFamily="34" charset="-122"/>
              </a:rPr>
              <a:t>年</a:t>
            </a:r>
            <a:r>
              <a:rPr lang="en-US" altLang="zh-CN" sz="1600" dirty="0">
                <a:solidFill>
                  <a:prstClr val="black"/>
                </a:solidFill>
                <a:latin typeface="微软雅黑" panose="020B0503020204020204" pitchFamily="34" charset="-122"/>
                <a:ea typeface="微软雅黑" panose="020B0503020204020204" pitchFamily="34" charset="-122"/>
              </a:rPr>
              <a:t>9</a:t>
            </a:r>
            <a:r>
              <a:rPr lang="zh-CN" altLang="en-US" sz="1600" dirty="0">
                <a:solidFill>
                  <a:prstClr val="black"/>
                </a:solidFill>
                <a:latin typeface="微软雅黑" panose="020B0503020204020204" pitchFamily="34" charset="-122"/>
                <a:ea typeface="微软雅黑" panose="020B0503020204020204" pitchFamily="34" charset="-122"/>
              </a:rPr>
              <a:t>月以后，股价基本又</a:t>
            </a:r>
            <a:r>
              <a:rPr lang="zh-CN" altLang="en-US" sz="1600" dirty="0">
                <a:solidFill>
                  <a:srgbClr val="FF0000"/>
                </a:solidFill>
                <a:latin typeface="微软雅黑" panose="020B0503020204020204" pitchFamily="34" charset="-122"/>
                <a:ea typeface="微软雅黑" panose="020B0503020204020204" pitchFamily="34" charset="-122"/>
              </a:rPr>
              <a:t>在区间</a:t>
            </a:r>
            <a:r>
              <a:rPr lang="en-US" altLang="zh-CN" sz="1600" dirty="0">
                <a:solidFill>
                  <a:srgbClr val="FF0000"/>
                </a:solidFill>
                <a:latin typeface="微软雅黑" panose="020B0503020204020204" pitchFamily="34" charset="-122"/>
                <a:ea typeface="微软雅黑" panose="020B0503020204020204" pitchFamily="34" charset="-122"/>
              </a:rPr>
              <a:t>10-15</a:t>
            </a:r>
            <a:r>
              <a:rPr lang="zh-CN" altLang="en-US" sz="1600" dirty="0">
                <a:solidFill>
                  <a:srgbClr val="FF0000"/>
                </a:solidFill>
                <a:latin typeface="微软雅黑" panose="020B0503020204020204" pitchFamily="34" charset="-122"/>
                <a:ea typeface="微软雅黑" panose="020B0503020204020204" pitchFamily="34" charset="-122"/>
              </a:rPr>
              <a:t>元区间</a:t>
            </a:r>
            <a:r>
              <a:rPr lang="zh-CN" altLang="en-US" sz="1600" dirty="0">
                <a:solidFill>
                  <a:prstClr val="black"/>
                </a:solidFill>
                <a:latin typeface="微软雅黑" panose="020B0503020204020204" pitchFamily="34" charset="-122"/>
                <a:ea typeface="微软雅黑" panose="020B0503020204020204" pitchFamily="34" charset="-122"/>
              </a:rPr>
              <a:t>震荡。</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25000"/>
              </a:lnSpc>
              <a:spcBef>
                <a:spcPts val="600"/>
              </a:spcBef>
            </a:pPr>
            <a:r>
              <a:rPr lang="zh-CN" altLang="en-US" sz="1600" dirty="0">
                <a:solidFill>
                  <a:prstClr val="black"/>
                </a:solidFill>
                <a:latin typeface="微软雅黑" panose="020B0503020204020204" pitchFamily="34" charset="-122"/>
                <a:ea typeface="微软雅黑" panose="020B0503020204020204" pitchFamily="34" charset="-122"/>
              </a:rPr>
              <a:t>       从中国南车股价变动图（右图）来看，合并消息发布后价格迅速达到其合理价值</a:t>
            </a:r>
            <a:r>
              <a:rPr lang="en-US" altLang="zh-CN" sz="1600" dirty="0">
                <a:solidFill>
                  <a:prstClr val="black"/>
                </a:solidFill>
                <a:latin typeface="微软雅黑" panose="020B0503020204020204" pitchFamily="34" charset="-122"/>
                <a:ea typeface="微软雅黑" panose="020B0503020204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rPr>
              <a:t>元附近，显示出市场具有</a:t>
            </a:r>
            <a:r>
              <a:rPr lang="zh-CN" altLang="en-US" sz="1600" dirty="0">
                <a:solidFill>
                  <a:srgbClr val="FF0000"/>
                </a:solidFill>
                <a:latin typeface="微软雅黑" panose="020B0503020204020204" pitchFamily="34" charset="-122"/>
                <a:ea typeface="微软雅黑" panose="020B0503020204020204" pitchFamily="34" charset="-122"/>
              </a:rPr>
              <a:t>较强的有效性</a:t>
            </a:r>
            <a:r>
              <a:rPr lang="zh-CN" altLang="en-US" sz="1600" dirty="0">
                <a:solidFill>
                  <a:prstClr val="black"/>
                </a:solidFill>
                <a:latin typeface="微软雅黑" panose="020B0503020204020204" pitchFamily="34" charset="-122"/>
                <a:ea typeface="微软雅黑" panose="020B0503020204020204" pitchFamily="34" charset="-122"/>
              </a:rPr>
              <a:t>。股价在</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18</a:t>
            </a:r>
            <a:r>
              <a:rPr lang="zh-CN" altLang="en-US" sz="1600" dirty="0">
                <a:solidFill>
                  <a:prstClr val="black"/>
                </a:solidFill>
                <a:latin typeface="微软雅黑" panose="020B0503020204020204" pitchFamily="34" charset="-122"/>
                <a:ea typeface="微软雅黑" panose="020B0503020204020204" pitchFamily="34" charset="-122"/>
              </a:rPr>
              <a:t>日至</a:t>
            </a:r>
            <a:r>
              <a:rPr lang="en-US" altLang="zh-CN" sz="1600" dirty="0">
                <a:solidFill>
                  <a:prstClr val="black"/>
                </a:solidFill>
                <a:latin typeface="微软雅黑" panose="020B0503020204020204" pitchFamily="34" charset="-122"/>
                <a:ea typeface="微软雅黑" panose="020B0503020204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20</a:t>
            </a:r>
            <a:r>
              <a:rPr lang="zh-CN" altLang="en-US" sz="1600" dirty="0">
                <a:solidFill>
                  <a:prstClr val="black"/>
                </a:solidFill>
                <a:latin typeface="微软雅黑" panose="020B0503020204020204" pitchFamily="34" charset="-122"/>
                <a:ea typeface="微软雅黑" panose="020B0503020204020204" pitchFamily="34" charset="-122"/>
              </a:rPr>
              <a:t>日持续暴涨，</a:t>
            </a:r>
            <a:r>
              <a:rPr lang="zh-CN" altLang="en-US" sz="1600" dirty="0">
                <a:solidFill>
                  <a:srgbClr val="FF0000"/>
                </a:solidFill>
                <a:latin typeface="微软雅黑" panose="020B0503020204020204" pitchFamily="34" charset="-122"/>
                <a:ea typeface="微软雅黑" panose="020B0503020204020204" pitchFamily="34" charset="-122"/>
              </a:rPr>
              <a:t>价格远远高于其合理价值</a:t>
            </a:r>
            <a:r>
              <a:rPr lang="zh-CN" altLang="en-US" sz="1600" dirty="0">
                <a:solidFill>
                  <a:prstClr val="black"/>
                </a:solidFill>
                <a:latin typeface="微软雅黑" panose="020B0503020204020204" pitchFamily="34" charset="-122"/>
                <a:ea typeface="微软雅黑" panose="020B0503020204020204" pitchFamily="34" charset="-122"/>
              </a:rPr>
              <a:t>，显示出市场在这段时间对合并利好消息有</a:t>
            </a:r>
            <a:r>
              <a:rPr lang="zh-CN" altLang="en-US" sz="1600" dirty="0">
                <a:solidFill>
                  <a:srgbClr val="FF0000"/>
                </a:solidFill>
                <a:latin typeface="微软雅黑" panose="020B0503020204020204" pitchFamily="34" charset="-122"/>
                <a:ea typeface="微软雅黑" panose="020B0503020204020204" pitchFamily="34" charset="-122"/>
              </a:rPr>
              <a:t>过度反应</a:t>
            </a:r>
            <a:r>
              <a:rPr lang="zh-CN" altLang="en-US" sz="1600" dirty="0">
                <a:solidFill>
                  <a:prstClr val="black"/>
                </a:solidFill>
                <a:latin typeface="微软雅黑" panose="020B0503020204020204" pitchFamily="34" charset="-122"/>
                <a:ea typeface="微软雅黑" panose="020B0503020204020204" pitchFamily="34" charset="-122"/>
              </a:rPr>
              <a:t>。这种过度反应在</a:t>
            </a:r>
            <a:r>
              <a:rPr lang="en-US" altLang="zh-CN" sz="1600" dirty="0">
                <a:solidFill>
                  <a:prstClr val="black"/>
                </a:solidFill>
                <a:latin typeface="微软雅黑" panose="020B0503020204020204" pitchFamily="34" charset="-122"/>
                <a:ea typeface="微软雅黑" panose="020B0503020204020204" pitchFamily="34" charset="-122"/>
              </a:rPr>
              <a:t>2015</a:t>
            </a:r>
            <a:r>
              <a:rPr lang="zh-CN" altLang="en-US" sz="1600" dirty="0">
                <a:solidFill>
                  <a:prstClr val="black"/>
                </a:solidFill>
                <a:latin typeface="微软雅黑" panose="020B0503020204020204" pitchFamily="34" charset="-122"/>
                <a:ea typeface="微软雅黑" panose="020B0503020204020204" pitchFamily="34" charset="-122"/>
              </a:rPr>
              <a:t>年</a:t>
            </a:r>
            <a:r>
              <a:rPr lang="en-US" altLang="zh-CN" sz="1600" dirty="0">
                <a:solidFill>
                  <a:prstClr val="black"/>
                </a:solidFill>
                <a:latin typeface="微软雅黑" panose="020B0503020204020204" pitchFamily="34" charset="-122"/>
                <a:ea typeface="微软雅黑" panose="020B0503020204020204" pitchFamily="34" charset="-122"/>
              </a:rPr>
              <a:t>9</a:t>
            </a:r>
            <a:r>
              <a:rPr lang="zh-CN" altLang="en-US" sz="1600" dirty="0">
                <a:solidFill>
                  <a:prstClr val="black"/>
                </a:solidFill>
                <a:latin typeface="微软雅黑" panose="020B0503020204020204" pitchFamily="34" charset="-122"/>
                <a:ea typeface="微软雅黑" panose="020B0503020204020204" pitchFamily="34" charset="-122"/>
              </a:rPr>
              <a:t>月得到修正。因此，中国南车股价变化显示：</a:t>
            </a:r>
            <a:r>
              <a:rPr lang="zh-CN" altLang="en-US" sz="1600" dirty="0">
                <a:solidFill>
                  <a:srgbClr val="FF0000"/>
                </a:solidFill>
                <a:latin typeface="微软雅黑" panose="020B0503020204020204" pitchFamily="34" charset="-122"/>
                <a:ea typeface="微软雅黑" panose="020B0503020204020204" pitchFamily="34" charset="-122"/>
              </a:rPr>
              <a:t>市场有效和无效经常融合交叉，难以截然分开。</a:t>
            </a:r>
          </a:p>
        </p:txBody>
      </p:sp>
      <p:sp>
        <p:nvSpPr>
          <p:cNvPr id="9" name="iconfont-11255-5323814">
            <a:extLst>
              <a:ext uri="{FF2B5EF4-FFF2-40B4-BE49-F238E27FC236}">
                <a16:creationId xmlns:a16="http://schemas.microsoft.com/office/drawing/2014/main" id="{3FF2E56F-55B3-4CEA-97B6-B62A1E5E97BE}"/>
              </a:ext>
            </a:extLst>
          </p:cNvPr>
          <p:cNvSpPr>
            <a:spLocks noChangeAspect="1"/>
          </p:cNvSpPr>
          <p:nvPr/>
        </p:nvSpPr>
        <p:spPr bwMode="auto">
          <a:xfrm>
            <a:off x="326941" y="1188013"/>
            <a:ext cx="358106" cy="364541"/>
          </a:xfrm>
          <a:custGeom>
            <a:avLst/>
            <a:gdLst>
              <a:gd name="T0" fmla="*/ 10015 w 10200"/>
              <a:gd name="T1" fmla="*/ 94 h 10384"/>
              <a:gd name="T2" fmla="*/ 9551 w 10200"/>
              <a:gd name="T3" fmla="*/ 94 h 10384"/>
              <a:gd name="T4" fmla="*/ 278 w 10200"/>
              <a:gd name="T5" fmla="*/ 4773 h 10384"/>
              <a:gd name="T6" fmla="*/ 0 w 10200"/>
              <a:gd name="T7" fmla="*/ 5148 h 10384"/>
              <a:gd name="T8" fmla="*/ 186 w 10200"/>
              <a:gd name="T9" fmla="*/ 5523 h 10384"/>
              <a:gd name="T10" fmla="*/ 2411 w 10200"/>
              <a:gd name="T11" fmla="*/ 6926 h 10384"/>
              <a:gd name="T12" fmla="*/ 2968 w 10200"/>
              <a:gd name="T13" fmla="*/ 6832 h 10384"/>
              <a:gd name="T14" fmla="*/ 7882 w 10200"/>
              <a:gd name="T15" fmla="*/ 2341 h 10384"/>
              <a:gd name="T16" fmla="*/ 8069 w 10200"/>
              <a:gd name="T17" fmla="*/ 2435 h 10384"/>
              <a:gd name="T18" fmla="*/ 3616 w 10200"/>
              <a:gd name="T19" fmla="*/ 7205 h 10384"/>
              <a:gd name="T20" fmla="*/ 3524 w 10200"/>
              <a:gd name="T21" fmla="*/ 7485 h 10384"/>
              <a:gd name="T22" fmla="*/ 3524 w 10200"/>
              <a:gd name="T23" fmla="*/ 9544 h 10384"/>
              <a:gd name="T24" fmla="*/ 3801 w 10200"/>
              <a:gd name="T25" fmla="*/ 10011 h 10384"/>
              <a:gd name="T26" fmla="*/ 4265 w 10200"/>
              <a:gd name="T27" fmla="*/ 9917 h 10384"/>
              <a:gd name="T28" fmla="*/ 5379 w 10200"/>
              <a:gd name="T29" fmla="*/ 8794 h 10384"/>
              <a:gd name="T30" fmla="*/ 7604 w 10200"/>
              <a:gd name="T31" fmla="*/ 10290 h 10384"/>
              <a:gd name="T32" fmla="*/ 7881 w 10200"/>
              <a:gd name="T33" fmla="*/ 10384 h 10384"/>
              <a:gd name="T34" fmla="*/ 8068 w 10200"/>
              <a:gd name="T35" fmla="*/ 10384 h 10384"/>
              <a:gd name="T36" fmla="*/ 8345 w 10200"/>
              <a:gd name="T37" fmla="*/ 10009 h 10384"/>
              <a:gd name="T38" fmla="*/ 10200 w 10200"/>
              <a:gd name="T39" fmla="*/ 655 h 10384"/>
              <a:gd name="T40" fmla="*/ 10015 w 10200"/>
              <a:gd name="T41" fmla="*/ 94 h 10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00" h="10384">
                <a:moveTo>
                  <a:pt x="10015" y="94"/>
                </a:moveTo>
                <a:cubicBezTo>
                  <a:pt x="9829" y="0"/>
                  <a:pt x="9644" y="0"/>
                  <a:pt x="9551" y="94"/>
                </a:cubicBezTo>
                <a:lnTo>
                  <a:pt x="278" y="4773"/>
                </a:lnTo>
                <a:cubicBezTo>
                  <a:pt x="91" y="4773"/>
                  <a:pt x="0" y="4960"/>
                  <a:pt x="0" y="5148"/>
                </a:cubicBezTo>
                <a:cubicBezTo>
                  <a:pt x="0" y="5335"/>
                  <a:pt x="93" y="5523"/>
                  <a:pt x="186" y="5523"/>
                </a:cubicBezTo>
                <a:lnTo>
                  <a:pt x="2411" y="6926"/>
                </a:lnTo>
                <a:cubicBezTo>
                  <a:pt x="2597" y="7020"/>
                  <a:pt x="2782" y="7020"/>
                  <a:pt x="2968" y="6832"/>
                </a:cubicBezTo>
                <a:lnTo>
                  <a:pt x="7882" y="2341"/>
                </a:lnTo>
                <a:lnTo>
                  <a:pt x="8069" y="2435"/>
                </a:lnTo>
                <a:lnTo>
                  <a:pt x="3616" y="7205"/>
                </a:lnTo>
                <a:cubicBezTo>
                  <a:pt x="3524" y="7299"/>
                  <a:pt x="3524" y="7393"/>
                  <a:pt x="3524" y="7485"/>
                </a:cubicBezTo>
                <a:lnTo>
                  <a:pt x="3524" y="9544"/>
                </a:lnTo>
                <a:cubicBezTo>
                  <a:pt x="3524" y="9731"/>
                  <a:pt x="3616" y="9919"/>
                  <a:pt x="3801" y="10011"/>
                </a:cubicBezTo>
                <a:cubicBezTo>
                  <a:pt x="3986" y="10104"/>
                  <a:pt x="4173" y="10011"/>
                  <a:pt x="4265" y="9917"/>
                </a:cubicBezTo>
                <a:lnTo>
                  <a:pt x="5379" y="8794"/>
                </a:lnTo>
                <a:lnTo>
                  <a:pt x="7604" y="10290"/>
                </a:lnTo>
                <a:cubicBezTo>
                  <a:pt x="7696" y="10384"/>
                  <a:pt x="7790" y="10384"/>
                  <a:pt x="7881" y="10384"/>
                </a:cubicBezTo>
                <a:lnTo>
                  <a:pt x="8068" y="10384"/>
                </a:lnTo>
                <a:cubicBezTo>
                  <a:pt x="8254" y="10290"/>
                  <a:pt x="8345" y="10196"/>
                  <a:pt x="8345" y="10009"/>
                </a:cubicBezTo>
                <a:lnTo>
                  <a:pt x="10200" y="655"/>
                </a:lnTo>
                <a:cubicBezTo>
                  <a:pt x="10200" y="374"/>
                  <a:pt x="10200" y="188"/>
                  <a:pt x="10015" y="94"/>
                </a:cubicBezTo>
                <a:close/>
              </a:path>
            </a:pathLst>
          </a:custGeom>
          <a:solidFill>
            <a:schemeClr val="accent2"/>
          </a:solidFill>
          <a:ln>
            <a:solidFill>
              <a:schemeClr val="accent2"/>
            </a:solidFill>
          </a:ln>
        </p:spPr>
        <p:txBody>
          <a:bodyPr/>
          <a:lstStyle/>
          <a:p>
            <a:endParaRPr lang="zh-CN" altLang="en-US" dirty="0">
              <a:solidFill>
                <a:prstClr val="black"/>
              </a:solidFill>
            </a:endParaRPr>
          </a:p>
        </p:txBody>
      </p:sp>
      <p:sp>
        <p:nvSpPr>
          <p:cNvPr id="10" name="文本框 9">
            <a:extLst>
              <a:ext uri="{FF2B5EF4-FFF2-40B4-BE49-F238E27FC236}">
                <a16:creationId xmlns:a16="http://schemas.microsoft.com/office/drawing/2014/main" id="{76DFB42B-CCA1-4C5D-8412-044F9332BB45}"/>
              </a:ext>
            </a:extLst>
          </p:cNvPr>
          <p:cNvSpPr txBox="1"/>
          <p:nvPr/>
        </p:nvSpPr>
        <p:spPr>
          <a:xfrm>
            <a:off x="735635" y="1139452"/>
            <a:ext cx="9056547"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案例：中国南北车合并前后股价变动验证市场有效性问题</a:t>
            </a:r>
          </a:p>
        </p:txBody>
      </p:sp>
      <p:sp>
        <p:nvSpPr>
          <p:cNvPr id="11" name="矩形 10">
            <a:extLst>
              <a:ext uri="{FF2B5EF4-FFF2-40B4-BE49-F238E27FC236}">
                <a16:creationId xmlns:a16="http://schemas.microsoft.com/office/drawing/2014/main" id="{DF5ADA4D-B394-4A97-B45D-35375902A831}"/>
              </a:ext>
            </a:extLst>
          </p:cNvPr>
          <p:cNvSpPr/>
          <p:nvPr/>
        </p:nvSpPr>
        <p:spPr>
          <a:xfrm>
            <a:off x="7348335" y="5487715"/>
            <a:ext cx="3877985" cy="461665"/>
          </a:xfrm>
          <a:prstGeom prst="rect">
            <a:avLst/>
          </a:prstGeom>
        </p:spPr>
        <p:txBody>
          <a:bodyPr wrap="none">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讨论：积极还是被动投资者</a:t>
            </a:r>
          </a:p>
        </p:txBody>
      </p:sp>
      <p:sp>
        <p:nvSpPr>
          <p:cNvPr id="12" name="矩形 11">
            <a:extLst>
              <a:ext uri="{FF2B5EF4-FFF2-40B4-BE49-F238E27FC236}">
                <a16:creationId xmlns:a16="http://schemas.microsoft.com/office/drawing/2014/main" id="{D0724622-0C77-4020-BCE5-C7A33E1E9F16}"/>
              </a:ext>
            </a:extLst>
          </p:cNvPr>
          <p:cNvSpPr/>
          <p:nvPr/>
        </p:nvSpPr>
        <p:spPr>
          <a:xfrm>
            <a:off x="5263908" y="363380"/>
            <a:ext cx="6340197" cy="461665"/>
          </a:xfrm>
          <a:prstGeom prst="rect">
            <a:avLst/>
          </a:prstGeom>
        </p:spPr>
        <p:txBody>
          <a:bodyPr wrap="none">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对市场有效假设赞成与否将决定你的投资策略</a:t>
            </a:r>
          </a:p>
        </p:txBody>
      </p:sp>
    </p:spTree>
    <p:extLst>
      <p:ext uri="{BB962C8B-B14F-4D97-AF65-F5344CB8AC3E}">
        <p14:creationId xmlns:p14="http://schemas.microsoft.com/office/powerpoint/2010/main" val="3956541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76F01F-A5A3-4A0D-9884-1193CC9877EC}"/>
              </a:ext>
            </a:extLst>
          </p:cNvPr>
          <p:cNvSpPr/>
          <p:nvPr/>
        </p:nvSpPr>
        <p:spPr>
          <a:xfrm>
            <a:off x="413156" y="1166904"/>
            <a:ext cx="5351474" cy="5286062"/>
          </a:xfrm>
          <a:prstGeom prst="rect">
            <a:avLst/>
          </a:prstGeom>
        </p:spPr>
        <p:txBody>
          <a:bodyPr wrap="square">
            <a:spAutoFit/>
          </a:bodyPr>
          <a:lstStyle/>
          <a:p>
            <a:pPr marL="285750" indent="-285750">
              <a:lnSpc>
                <a:spcPct val="125000"/>
              </a:lnSpc>
              <a:buFont typeface="Wingdings" panose="05000000000000000000" pitchFamily="2" charset="2"/>
              <a:buChar char="n"/>
            </a:pPr>
            <a:r>
              <a:rPr lang="zh-CN" altLang="en-US" dirty="0">
                <a:solidFill>
                  <a:prstClr val="black"/>
                </a:solidFill>
                <a:latin typeface="微软雅黑" panose="020B0503020204020204" pitchFamily="34" charset="-122"/>
                <a:ea typeface="微软雅黑" panose="020B0503020204020204" pitchFamily="34" charset="-122"/>
              </a:rPr>
              <a:t>是</a:t>
            </a:r>
            <a:r>
              <a:rPr lang="zh-CN" altLang="en-US" b="1" dirty="0">
                <a:solidFill>
                  <a:srgbClr val="FF0000"/>
                </a:solidFill>
                <a:latin typeface="微软雅黑" panose="020B0503020204020204" pitchFamily="34" charset="-122"/>
                <a:ea typeface="微软雅黑" panose="020B0503020204020204" pitchFamily="34" charset="-122"/>
              </a:rPr>
              <a:t>金融学、心理学、行为学、社会学</a:t>
            </a:r>
            <a:r>
              <a:rPr lang="zh-CN" altLang="en-US" dirty="0">
                <a:solidFill>
                  <a:prstClr val="black"/>
                </a:solidFill>
                <a:latin typeface="微软雅黑" panose="020B0503020204020204" pitchFamily="34" charset="-122"/>
                <a:ea typeface="微软雅黑" panose="020B0503020204020204" pitchFamily="34" charset="-122"/>
              </a:rPr>
              <a:t>等学科相交叉的边缘学科，其力图揭示金融市场的</a:t>
            </a:r>
            <a:r>
              <a:rPr lang="zh-CN" altLang="en-US" b="1" dirty="0">
                <a:solidFill>
                  <a:srgbClr val="FF0000"/>
                </a:solidFill>
                <a:latin typeface="微软雅黑" panose="020B0503020204020204" pitchFamily="34" charset="-122"/>
                <a:ea typeface="微软雅黑" panose="020B0503020204020204" pitchFamily="34" charset="-122"/>
              </a:rPr>
              <a:t>非理性行为和决策规律。 </a:t>
            </a:r>
          </a:p>
          <a:p>
            <a:pPr marL="285750" indent="-285750">
              <a:lnSpc>
                <a:spcPct val="125000"/>
              </a:lnSpc>
              <a:buFont typeface="Wingdings" panose="05000000000000000000" pitchFamily="2" charset="2"/>
              <a:buChar char="n"/>
            </a:pPr>
            <a:r>
              <a:rPr lang="zh-CN" altLang="en-US" dirty="0">
                <a:solidFill>
                  <a:prstClr val="black"/>
                </a:solidFill>
                <a:latin typeface="微软雅黑" panose="020B0503020204020204" pitchFamily="34" charset="-122"/>
                <a:ea typeface="微软雅黑" panose="020B0503020204020204" pitchFamily="34" charset="-122"/>
              </a:rPr>
              <a:t>证券的</a:t>
            </a:r>
            <a:r>
              <a:rPr lang="zh-CN" altLang="en-US" dirty="0">
                <a:solidFill>
                  <a:srgbClr val="FF0000"/>
                </a:solidFill>
                <a:latin typeface="微软雅黑" panose="020B0503020204020204" pitchFamily="34" charset="-122"/>
                <a:ea typeface="微软雅黑" panose="020B0503020204020204" pitchFamily="34" charset="-122"/>
              </a:rPr>
              <a:t>市场价格</a:t>
            </a:r>
            <a:r>
              <a:rPr lang="zh-CN" altLang="en-US" dirty="0">
                <a:solidFill>
                  <a:prstClr val="black"/>
                </a:solidFill>
                <a:latin typeface="微软雅黑" panose="020B0503020204020204" pitchFamily="34" charset="-122"/>
                <a:ea typeface="微软雅黑" panose="020B0503020204020204" pitchFamily="34" charset="-122"/>
              </a:rPr>
              <a:t>并不只由证券内在价值所决定，投资者</a:t>
            </a:r>
            <a:r>
              <a:rPr lang="zh-CN" altLang="en-US" dirty="0">
                <a:solidFill>
                  <a:srgbClr val="FF0000"/>
                </a:solidFill>
                <a:latin typeface="微软雅黑" panose="020B0503020204020204" pitchFamily="34" charset="-122"/>
                <a:ea typeface="微软雅黑" panose="020B0503020204020204" pitchFamily="34" charset="-122"/>
              </a:rPr>
              <a:t>心理与行为</a:t>
            </a:r>
            <a:r>
              <a:rPr lang="zh-CN" altLang="en-US" dirty="0">
                <a:solidFill>
                  <a:prstClr val="black"/>
                </a:solidFill>
                <a:latin typeface="微软雅黑" panose="020B0503020204020204" pitchFamily="34" charset="-122"/>
                <a:ea typeface="微软雅黑" panose="020B0503020204020204" pitchFamily="34" charset="-122"/>
              </a:rPr>
              <a:t>对证券市场的价格决定及其变动具有重大影响。</a:t>
            </a:r>
            <a:endParaRPr lang="zh-CN" altLang="zh-CN" dirty="0">
              <a:solidFill>
                <a:prstClr val="black"/>
              </a:solidFill>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n"/>
            </a:pPr>
            <a:r>
              <a:rPr lang="zh-CN" altLang="en-US" dirty="0">
                <a:solidFill>
                  <a:prstClr val="black"/>
                </a:solidFill>
                <a:latin typeface="微软雅黑" panose="020B0503020204020204" pitchFamily="34" charset="-122"/>
                <a:ea typeface="微软雅黑" panose="020B0503020204020204" pitchFamily="34" charset="-122"/>
              </a:rPr>
              <a:t>投资者在投资过程中的</a:t>
            </a:r>
            <a:r>
              <a:rPr lang="zh-CN" altLang="en-US" dirty="0">
                <a:solidFill>
                  <a:srgbClr val="FF0000"/>
                </a:solidFill>
                <a:latin typeface="微软雅黑" panose="020B0503020204020204" pitchFamily="34" charset="-122"/>
                <a:ea typeface="微软雅黑" panose="020B0503020204020204" pitchFamily="34" charset="-122"/>
              </a:rPr>
              <a:t>理性</a:t>
            </a:r>
            <a:r>
              <a:rPr lang="zh-CN" altLang="en-US" dirty="0">
                <a:solidFill>
                  <a:prstClr val="black"/>
                </a:solidFill>
                <a:latin typeface="微软雅黑" panose="020B0503020204020204" pitchFamily="34" charset="-122"/>
                <a:ea typeface="微软雅黑" panose="020B0503020204020204" pitchFamily="34" charset="-122"/>
              </a:rPr>
              <a:t>是</a:t>
            </a:r>
            <a:r>
              <a:rPr lang="zh-CN" altLang="en-US" dirty="0">
                <a:solidFill>
                  <a:srgbClr val="FF0000"/>
                </a:solidFill>
                <a:latin typeface="微软雅黑" panose="020B0503020204020204" pitchFamily="34" charset="-122"/>
                <a:ea typeface="微软雅黑" panose="020B0503020204020204" pitchFamily="34" charset="-122"/>
              </a:rPr>
              <a:t>有限的。</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n"/>
            </a:pPr>
            <a:r>
              <a:rPr lang="zh-CN" altLang="en-US" dirty="0">
                <a:solidFill>
                  <a:srgbClr val="FF0000"/>
                </a:solidFill>
                <a:latin typeface="微软雅黑" panose="020B0503020204020204" pitchFamily="34" charset="-122"/>
                <a:ea typeface="微软雅黑" panose="020B0503020204020204" pitchFamily="34" charset="-122"/>
              </a:rPr>
              <a:t>没有什么事情比在一个无理性的世界中追求理性的投资政策更危险。</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凯恩斯 </a:t>
            </a:r>
            <a:endParaRPr lang="en-US" altLang="zh-CN" dirty="0">
              <a:solidFill>
                <a:prstClr val="black"/>
              </a:solidFill>
              <a:latin typeface="微软雅黑" panose="020B0503020204020204" pitchFamily="34" charset="-122"/>
              <a:ea typeface="微软雅黑" panose="020B0503020204020204" pitchFamily="34" charset="-122"/>
            </a:endParaRPr>
          </a:p>
          <a:p>
            <a:pPr marL="342900" indent="-342900" defTabSz="457200">
              <a:spcBef>
                <a:spcPts val="2400"/>
              </a:spcBef>
              <a:buClr>
                <a:prstClr val="black"/>
              </a:buClr>
              <a:buSzPct val="80000"/>
              <a:buFont typeface="Wingdings" panose="05000000000000000000" pitchFamily="2" charset="2"/>
              <a:buChar char="n"/>
            </a:pPr>
            <a:r>
              <a:rPr lang="zh-CN" altLang="en-US" dirty="0">
                <a:solidFill>
                  <a:prstClr val="black"/>
                </a:solidFill>
                <a:latin typeface="微软雅黑" panose="020B0503020204020204" pitchFamily="34" charset="-122"/>
                <a:ea typeface="微软雅黑" panose="020B0503020204020204" pitchFamily="34" charset="-122"/>
              </a:rPr>
              <a:t>人性的多面性：既是天使，又是魔鬼；既追求自利，又同情他人。</a:t>
            </a:r>
            <a:endParaRPr lang="en-US" altLang="zh-CN" dirty="0">
              <a:solidFill>
                <a:prstClr val="black"/>
              </a:solidFill>
              <a:latin typeface="微软雅黑" panose="020B0503020204020204" pitchFamily="34" charset="-122"/>
              <a:ea typeface="微软雅黑" panose="020B0503020204020204" pitchFamily="34" charset="-122"/>
            </a:endParaRPr>
          </a:p>
          <a:p>
            <a:pPr marL="342900" indent="-342900" defTabSz="457200">
              <a:spcBef>
                <a:spcPts val="1000"/>
              </a:spcBef>
              <a:buClr>
                <a:prstClr val="black"/>
              </a:buClr>
              <a:buSzPct val="80000"/>
              <a:buFont typeface="Wingdings" panose="05000000000000000000" pitchFamily="2" charset="2"/>
              <a:buChar char="n"/>
            </a:pPr>
            <a:r>
              <a:rPr lang="zh-CN" altLang="en-US" dirty="0">
                <a:solidFill>
                  <a:srgbClr val="FF0000"/>
                </a:solidFill>
                <a:latin typeface="微软雅黑" panose="020B0503020204020204" pitchFamily="34" charset="-122"/>
                <a:ea typeface="微软雅黑" panose="020B0503020204020204" pitchFamily="34" charset="-122"/>
              </a:rPr>
              <a:t>混沌理论</a:t>
            </a:r>
            <a:r>
              <a:rPr lang="zh-CN" altLang="en-US" dirty="0">
                <a:solidFill>
                  <a:prstClr val="black"/>
                </a:solidFill>
                <a:latin typeface="微软雅黑" panose="020B0503020204020204" pitchFamily="34" charset="-122"/>
                <a:ea typeface="微软雅黑" panose="020B0503020204020204" pitchFamily="34" charset="-122"/>
              </a:rPr>
              <a:t>：亚马逊蝴蝶；失之毫厘，谬以千里。</a:t>
            </a:r>
            <a:endParaRPr lang="en-US" altLang="zh-CN" dirty="0">
              <a:solidFill>
                <a:prstClr val="black"/>
              </a:solidFill>
              <a:latin typeface="微软雅黑" panose="020B0503020204020204" pitchFamily="34" charset="-122"/>
              <a:ea typeface="微软雅黑" panose="020B0503020204020204" pitchFamily="34" charset="-122"/>
            </a:endParaRPr>
          </a:p>
          <a:p>
            <a:pPr marL="342900" indent="-342900" defTabSz="457200">
              <a:spcBef>
                <a:spcPts val="1000"/>
              </a:spcBef>
              <a:buClr>
                <a:prstClr val="black"/>
              </a:buClr>
              <a:buSzPct val="80000"/>
              <a:buFont typeface="Wingdings" panose="05000000000000000000" pitchFamily="2" charset="2"/>
              <a:buChar char="n"/>
            </a:pPr>
            <a:r>
              <a:rPr lang="zh-CN" altLang="en-US" dirty="0">
                <a:solidFill>
                  <a:srgbClr val="FF0000"/>
                </a:solidFill>
                <a:latin typeface="微软雅黑" panose="020B0503020204020204" pitchFamily="34" charset="-122"/>
                <a:ea typeface="微软雅黑" panose="020B0503020204020204" pitchFamily="34" charset="-122"/>
              </a:rPr>
              <a:t>在</a:t>
            </a:r>
            <a:r>
              <a:rPr lang="en-US" altLang="zh-CN" dirty="0">
                <a:solidFill>
                  <a:srgbClr val="FF0000"/>
                </a:solidFill>
                <a:latin typeface="微软雅黑" panose="020B0503020204020204" pitchFamily="34" charset="-122"/>
                <a:ea typeface="微软雅黑" panose="020B0503020204020204" pitchFamily="34" charset="-122"/>
              </a:rPr>
              <a:t>1-100</a:t>
            </a:r>
            <a:r>
              <a:rPr lang="zh-CN" altLang="en-US" dirty="0">
                <a:solidFill>
                  <a:srgbClr val="FF0000"/>
                </a:solidFill>
                <a:latin typeface="微软雅黑" panose="020B0503020204020204" pitchFamily="34" charset="-122"/>
                <a:ea typeface="微软雅黑" panose="020B0503020204020204" pitchFamily="34" charset="-122"/>
              </a:rPr>
              <a:t>之间随机选数字的实验。</a:t>
            </a:r>
          </a:p>
          <a:p>
            <a:pPr marL="342900" indent="-342900" defTabSz="457200">
              <a:spcBef>
                <a:spcPts val="1000"/>
              </a:spcBef>
              <a:buClr>
                <a:prstClr val="black"/>
              </a:buClr>
              <a:buSzPct val="80000"/>
              <a:buFont typeface="Wingdings" panose="05000000000000000000" pitchFamily="2" charset="2"/>
              <a:buChar char="n"/>
            </a:pPr>
            <a:r>
              <a:rPr lang="zh-CN" altLang="en-US" dirty="0">
                <a:solidFill>
                  <a:srgbClr val="FF0000"/>
                </a:solidFill>
                <a:latin typeface="微软雅黑" panose="020B0503020204020204" pitchFamily="34" charset="-122"/>
                <a:ea typeface="微软雅黑" panose="020B0503020204020204" pitchFamily="34" charset="-122"/>
              </a:rPr>
              <a:t>噪音理论</a:t>
            </a:r>
            <a:r>
              <a:rPr lang="zh-CN" altLang="en-US" dirty="0">
                <a:solidFill>
                  <a:prstClr val="black"/>
                </a:solidFill>
                <a:latin typeface="微软雅黑" panose="020B0503020204020204" pitchFamily="34" charset="-122"/>
                <a:ea typeface="微软雅黑" panose="020B0503020204020204" pitchFamily="34" charset="-122"/>
              </a:rPr>
              <a:t>：理性的套利者被噪音交易者驱逐。</a:t>
            </a:r>
          </a:p>
        </p:txBody>
      </p:sp>
      <p:sp>
        <p:nvSpPr>
          <p:cNvPr id="20" name="矩形 19">
            <a:extLst>
              <a:ext uri="{FF2B5EF4-FFF2-40B4-BE49-F238E27FC236}">
                <a16:creationId xmlns:a16="http://schemas.microsoft.com/office/drawing/2014/main" id="{8896A765-F53B-467A-B89B-E0737E22AD2E}"/>
              </a:ext>
            </a:extLst>
          </p:cNvPr>
          <p:cNvSpPr/>
          <p:nvPr/>
        </p:nvSpPr>
        <p:spPr>
          <a:xfrm>
            <a:off x="6261572" y="0"/>
            <a:ext cx="5930428" cy="6858000"/>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iconfont-11255-5323814">
            <a:extLst>
              <a:ext uri="{FF2B5EF4-FFF2-40B4-BE49-F238E27FC236}">
                <a16:creationId xmlns:a16="http://schemas.microsoft.com/office/drawing/2014/main" id="{5F7728DF-A882-47A4-9C65-1FF1767BE082}"/>
              </a:ext>
            </a:extLst>
          </p:cNvPr>
          <p:cNvSpPr>
            <a:spLocks noChangeAspect="1"/>
          </p:cNvSpPr>
          <p:nvPr/>
        </p:nvSpPr>
        <p:spPr bwMode="auto">
          <a:xfrm>
            <a:off x="154889" y="263332"/>
            <a:ext cx="358106" cy="364541"/>
          </a:xfrm>
          <a:custGeom>
            <a:avLst/>
            <a:gdLst>
              <a:gd name="T0" fmla="*/ 10015 w 10200"/>
              <a:gd name="T1" fmla="*/ 94 h 10384"/>
              <a:gd name="T2" fmla="*/ 9551 w 10200"/>
              <a:gd name="T3" fmla="*/ 94 h 10384"/>
              <a:gd name="T4" fmla="*/ 278 w 10200"/>
              <a:gd name="T5" fmla="*/ 4773 h 10384"/>
              <a:gd name="T6" fmla="*/ 0 w 10200"/>
              <a:gd name="T7" fmla="*/ 5148 h 10384"/>
              <a:gd name="T8" fmla="*/ 186 w 10200"/>
              <a:gd name="T9" fmla="*/ 5523 h 10384"/>
              <a:gd name="T10" fmla="*/ 2411 w 10200"/>
              <a:gd name="T11" fmla="*/ 6926 h 10384"/>
              <a:gd name="T12" fmla="*/ 2968 w 10200"/>
              <a:gd name="T13" fmla="*/ 6832 h 10384"/>
              <a:gd name="T14" fmla="*/ 7882 w 10200"/>
              <a:gd name="T15" fmla="*/ 2341 h 10384"/>
              <a:gd name="T16" fmla="*/ 8069 w 10200"/>
              <a:gd name="T17" fmla="*/ 2435 h 10384"/>
              <a:gd name="T18" fmla="*/ 3616 w 10200"/>
              <a:gd name="T19" fmla="*/ 7205 h 10384"/>
              <a:gd name="T20" fmla="*/ 3524 w 10200"/>
              <a:gd name="T21" fmla="*/ 7485 h 10384"/>
              <a:gd name="T22" fmla="*/ 3524 w 10200"/>
              <a:gd name="T23" fmla="*/ 9544 h 10384"/>
              <a:gd name="T24" fmla="*/ 3801 w 10200"/>
              <a:gd name="T25" fmla="*/ 10011 h 10384"/>
              <a:gd name="T26" fmla="*/ 4265 w 10200"/>
              <a:gd name="T27" fmla="*/ 9917 h 10384"/>
              <a:gd name="T28" fmla="*/ 5379 w 10200"/>
              <a:gd name="T29" fmla="*/ 8794 h 10384"/>
              <a:gd name="T30" fmla="*/ 7604 w 10200"/>
              <a:gd name="T31" fmla="*/ 10290 h 10384"/>
              <a:gd name="T32" fmla="*/ 7881 w 10200"/>
              <a:gd name="T33" fmla="*/ 10384 h 10384"/>
              <a:gd name="T34" fmla="*/ 8068 w 10200"/>
              <a:gd name="T35" fmla="*/ 10384 h 10384"/>
              <a:gd name="T36" fmla="*/ 8345 w 10200"/>
              <a:gd name="T37" fmla="*/ 10009 h 10384"/>
              <a:gd name="T38" fmla="*/ 10200 w 10200"/>
              <a:gd name="T39" fmla="*/ 655 h 10384"/>
              <a:gd name="T40" fmla="*/ 10015 w 10200"/>
              <a:gd name="T41" fmla="*/ 94 h 10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00" h="10384">
                <a:moveTo>
                  <a:pt x="10015" y="94"/>
                </a:moveTo>
                <a:cubicBezTo>
                  <a:pt x="9829" y="0"/>
                  <a:pt x="9644" y="0"/>
                  <a:pt x="9551" y="94"/>
                </a:cubicBezTo>
                <a:lnTo>
                  <a:pt x="278" y="4773"/>
                </a:lnTo>
                <a:cubicBezTo>
                  <a:pt x="91" y="4773"/>
                  <a:pt x="0" y="4960"/>
                  <a:pt x="0" y="5148"/>
                </a:cubicBezTo>
                <a:cubicBezTo>
                  <a:pt x="0" y="5335"/>
                  <a:pt x="93" y="5523"/>
                  <a:pt x="186" y="5523"/>
                </a:cubicBezTo>
                <a:lnTo>
                  <a:pt x="2411" y="6926"/>
                </a:lnTo>
                <a:cubicBezTo>
                  <a:pt x="2597" y="7020"/>
                  <a:pt x="2782" y="7020"/>
                  <a:pt x="2968" y="6832"/>
                </a:cubicBezTo>
                <a:lnTo>
                  <a:pt x="7882" y="2341"/>
                </a:lnTo>
                <a:lnTo>
                  <a:pt x="8069" y="2435"/>
                </a:lnTo>
                <a:lnTo>
                  <a:pt x="3616" y="7205"/>
                </a:lnTo>
                <a:cubicBezTo>
                  <a:pt x="3524" y="7299"/>
                  <a:pt x="3524" y="7393"/>
                  <a:pt x="3524" y="7485"/>
                </a:cubicBezTo>
                <a:lnTo>
                  <a:pt x="3524" y="9544"/>
                </a:lnTo>
                <a:cubicBezTo>
                  <a:pt x="3524" y="9731"/>
                  <a:pt x="3616" y="9919"/>
                  <a:pt x="3801" y="10011"/>
                </a:cubicBezTo>
                <a:cubicBezTo>
                  <a:pt x="3986" y="10104"/>
                  <a:pt x="4173" y="10011"/>
                  <a:pt x="4265" y="9917"/>
                </a:cubicBezTo>
                <a:lnTo>
                  <a:pt x="5379" y="8794"/>
                </a:lnTo>
                <a:lnTo>
                  <a:pt x="7604" y="10290"/>
                </a:lnTo>
                <a:cubicBezTo>
                  <a:pt x="7696" y="10384"/>
                  <a:pt x="7790" y="10384"/>
                  <a:pt x="7881" y="10384"/>
                </a:cubicBezTo>
                <a:lnTo>
                  <a:pt x="8068" y="10384"/>
                </a:lnTo>
                <a:cubicBezTo>
                  <a:pt x="8254" y="10290"/>
                  <a:pt x="8345" y="10196"/>
                  <a:pt x="8345" y="10009"/>
                </a:cubicBezTo>
                <a:lnTo>
                  <a:pt x="10200" y="655"/>
                </a:lnTo>
                <a:cubicBezTo>
                  <a:pt x="10200" y="374"/>
                  <a:pt x="10200" y="188"/>
                  <a:pt x="10015" y="94"/>
                </a:cubicBezTo>
                <a:close/>
              </a:path>
            </a:pathLst>
          </a:custGeom>
          <a:solidFill>
            <a:schemeClr val="accent2"/>
          </a:solidFill>
          <a:ln>
            <a:solidFill>
              <a:schemeClr val="accent2"/>
            </a:solidFill>
          </a:ln>
        </p:spPr>
        <p:txBody>
          <a:bodyPr/>
          <a:lstStyle/>
          <a:p>
            <a:endParaRPr lang="zh-CN" altLang="en-US" dirty="0">
              <a:solidFill>
                <a:prstClr val="black"/>
              </a:solidFill>
            </a:endParaRPr>
          </a:p>
        </p:txBody>
      </p:sp>
      <p:sp>
        <p:nvSpPr>
          <p:cNvPr id="9" name="矩形 8">
            <a:extLst>
              <a:ext uri="{FF2B5EF4-FFF2-40B4-BE49-F238E27FC236}">
                <a16:creationId xmlns:a16="http://schemas.microsoft.com/office/drawing/2014/main" id="{B19866FA-0310-41E1-9580-1DCAFFD15C3F}"/>
              </a:ext>
            </a:extLst>
          </p:cNvPr>
          <p:cNvSpPr/>
          <p:nvPr/>
        </p:nvSpPr>
        <p:spPr>
          <a:xfrm>
            <a:off x="512995" y="230582"/>
            <a:ext cx="5464958" cy="461665"/>
          </a:xfrm>
          <a:prstGeom prst="rect">
            <a:avLst/>
          </a:prstGeom>
        </p:spPr>
        <p:txBody>
          <a:bodyPr wrap="none">
            <a:spAutoFit/>
          </a:bodyPr>
          <a:lstStyle/>
          <a:p>
            <a:pPr algn="ctr"/>
            <a:r>
              <a:rPr lang="zh-CN" altLang="en-US" sz="2400" b="1" dirty="0">
                <a:solidFill>
                  <a:prstClr val="black"/>
                </a:solidFill>
                <a:latin typeface="微软雅黑" panose="020B0503020204020204" pitchFamily="34" charset="-122"/>
                <a:ea typeface="微软雅黑" panose="020B0503020204020204" pitchFamily="34" charset="-122"/>
              </a:rPr>
              <a:t>有效市场假设的反对者</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行为金融学</a:t>
            </a:r>
          </a:p>
        </p:txBody>
      </p:sp>
      <p:sp>
        <p:nvSpPr>
          <p:cNvPr id="7" name="圆角矩形 6"/>
          <p:cNvSpPr/>
          <p:nvPr/>
        </p:nvSpPr>
        <p:spPr>
          <a:xfrm>
            <a:off x="4337187" y="5649479"/>
            <a:ext cx="870333" cy="36189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基础</a:t>
            </a:r>
          </a:p>
        </p:txBody>
      </p:sp>
      <p:cxnSp>
        <p:nvCxnSpPr>
          <p:cNvPr id="13" name="直接连接符 12">
            <a:extLst>
              <a:ext uri="{FF2B5EF4-FFF2-40B4-BE49-F238E27FC236}">
                <a16:creationId xmlns:a16="http://schemas.microsoft.com/office/drawing/2014/main" id="{22964F88-7969-4534-8398-5B49B9293D4F}"/>
              </a:ext>
            </a:extLst>
          </p:cNvPr>
          <p:cNvCxnSpPr>
            <a:cxnSpLocks/>
          </p:cNvCxnSpPr>
          <p:nvPr/>
        </p:nvCxnSpPr>
        <p:spPr>
          <a:xfrm>
            <a:off x="-883920" y="8369155"/>
            <a:ext cx="5656274" cy="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BC842F26-8C70-4ED6-BB4E-AE48EB6D921F}"/>
              </a:ext>
            </a:extLst>
          </p:cNvPr>
          <p:cNvSpPr txBox="1"/>
          <p:nvPr/>
        </p:nvSpPr>
        <p:spPr>
          <a:xfrm>
            <a:off x="6363023" y="230582"/>
            <a:ext cx="5781453" cy="6462923"/>
          </a:xfrm>
          <a:prstGeom prst="rect">
            <a:avLst/>
          </a:prstGeom>
          <a:noFill/>
        </p:spPr>
        <p:txBody>
          <a:bodyPr wrap="square" rtlCol="0">
            <a:spAutoFit/>
          </a:bodyPr>
          <a:lstStyle/>
          <a:p>
            <a:pPr algn="just">
              <a:lnSpc>
                <a:spcPct val="130000"/>
              </a:lnSpc>
            </a:pPr>
            <a:r>
              <a:rPr lang="zh-CN" altLang="en-US"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srgbClr val="FF0000"/>
                </a:solidFill>
                <a:latin typeface="微软雅黑" panose="020B0503020204020204" pitchFamily="34" charset="-122"/>
                <a:ea typeface="微软雅黑" panose="020B0503020204020204" pitchFamily="34" charset="-122"/>
              </a:rPr>
              <a:t>有效市场假设的前提条件之一是，投资者是理性人</a:t>
            </a:r>
            <a:r>
              <a:rPr lang="zh-CN" altLang="en-US" sz="1600" dirty="0">
                <a:solidFill>
                  <a:prstClr val="black"/>
                </a:solidFill>
                <a:latin typeface="微软雅黑" panose="020B0503020204020204" pitchFamily="34" charset="-122"/>
                <a:ea typeface="微软雅黑" panose="020B0503020204020204" pitchFamily="34" charset="-122"/>
              </a:rPr>
              <a:t>，在决策时能对已知信息正确加工处理，以达到其效用最大化目标。但</a:t>
            </a:r>
            <a:r>
              <a:rPr lang="zh-CN" altLang="en-US" sz="1600" dirty="0">
                <a:solidFill>
                  <a:srgbClr val="FF0000"/>
                </a:solidFill>
                <a:latin typeface="微软雅黑" panose="020B0503020204020204" pitchFamily="34" charset="-122"/>
                <a:ea typeface="微软雅黑" panose="020B0503020204020204" pitchFamily="34" charset="-122"/>
              </a:rPr>
              <a:t>行为金融理论</a:t>
            </a:r>
            <a:r>
              <a:rPr lang="zh-CN" altLang="en-US" sz="1600" dirty="0">
                <a:solidFill>
                  <a:prstClr val="black"/>
                </a:solidFill>
                <a:latin typeface="微软雅黑" panose="020B0503020204020204" pitchFamily="34" charset="-122"/>
                <a:ea typeface="微软雅黑" panose="020B0503020204020204" pitchFamily="34" charset="-122"/>
              </a:rPr>
              <a:t>认为，效用最大化目标要求投资者能够分析所有投资机会的效用函数，而投资者的</a:t>
            </a:r>
            <a:r>
              <a:rPr lang="zh-CN" altLang="en-US" sz="1600" dirty="0">
                <a:solidFill>
                  <a:srgbClr val="FF0000"/>
                </a:solidFill>
                <a:latin typeface="微软雅黑" panose="020B0503020204020204" pitchFamily="34" charset="-122"/>
                <a:ea typeface="微软雅黑" panose="020B0503020204020204" pitchFamily="34" charset="-122"/>
              </a:rPr>
              <a:t>理性有限，</a:t>
            </a:r>
            <a:r>
              <a:rPr lang="zh-CN" altLang="en-US" sz="1600" dirty="0">
                <a:solidFill>
                  <a:prstClr val="black"/>
                </a:solidFill>
                <a:latin typeface="微软雅黑" panose="020B0503020204020204" pitchFamily="34" charset="-122"/>
                <a:ea typeface="微软雅黑" panose="020B0503020204020204" pitchFamily="34" charset="-122"/>
              </a:rPr>
              <a:t>不能再限定时间内完成这份工作。</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FF0000"/>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行为金融学认为，投资者理性</a:t>
            </a:r>
            <a:r>
              <a:rPr lang="zh-CN" altLang="en-US" sz="1600" dirty="0">
                <a:solidFill>
                  <a:srgbClr val="FF0000"/>
                </a:solidFill>
                <a:latin typeface="微软雅黑" panose="020B0503020204020204" pitchFamily="34" charset="-122"/>
                <a:ea typeface="微软雅黑" panose="020B0503020204020204" pitchFamily="34" charset="-122"/>
              </a:rPr>
              <a:t>有限</a:t>
            </a:r>
            <a:r>
              <a:rPr lang="zh-CN" altLang="en-US" sz="1600" dirty="0">
                <a:solidFill>
                  <a:prstClr val="black"/>
                </a:solidFill>
                <a:latin typeface="微软雅黑" panose="020B0503020204020204" pitchFamily="34" charset="-122"/>
                <a:ea typeface="微软雅黑" panose="020B0503020204020204" pitchFamily="34" charset="-122"/>
              </a:rPr>
              <a:t>首先在于，由反馈过程支配的股市是一种</a:t>
            </a:r>
            <a:r>
              <a:rPr lang="zh-CN" altLang="en-US" sz="1600" dirty="0">
                <a:solidFill>
                  <a:srgbClr val="FF0000"/>
                </a:solidFill>
                <a:latin typeface="微软雅黑" panose="020B0503020204020204" pitchFamily="34" charset="-122"/>
                <a:ea typeface="微软雅黑" panose="020B0503020204020204" pitchFamily="34" charset="-122"/>
              </a:rPr>
              <a:t>混沌系统</a:t>
            </a:r>
            <a:r>
              <a:rPr lang="zh-CN" altLang="en-US" sz="1600" dirty="0">
                <a:solidFill>
                  <a:prstClr val="black"/>
                </a:solidFill>
                <a:latin typeface="微软雅黑" panose="020B0503020204020204" pitchFamily="34" charset="-122"/>
                <a:ea typeface="微软雅黑" panose="020B0503020204020204" pitchFamily="34" charset="-122"/>
              </a:rPr>
              <a:t>，用</a:t>
            </a:r>
            <a:r>
              <a:rPr lang="zh-CN" altLang="en-US" sz="1600" dirty="0">
                <a:solidFill>
                  <a:srgbClr val="FF0000"/>
                </a:solidFill>
                <a:latin typeface="微软雅黑" panose="020B0503020204020204" pitchFamily="34" charset="-122"/>
                <a:ea typeface="微软雅黑" panose="020B0503020204020204" pitchFamily="34" charset="-122"/>
              </a:rPr>
              <a:t>线性模</a:t>
            </a:r>
            <a:r>
              <a:rPr lang="zh-CN" altLang="en-US" sz="1600" dirty="0">
                <a:solidFill>
                  <a:prstClr val="black"/>
                </a:solidFill>
                <a:latin typeface="微软雅黑" panose="020B0503020204020204" pitchFamily="34" charset="-122"/>
                <a:ea typeface="微软雅黑" panose="020B0503020204020204" pitchFamily="34" charset="-122"/>
              </a:rPr>
              <a:t>型分析股市本质上是错误的，</a:t>
            </a:r>
            <a:r>
              <a:rPr lang="zh-CN" altLang="en-US" sz="1600" dirty="0">
                <a:solidFill>
                  <a:srgbClr val="FF0000"/>
                </a:solidFill>
                <a:latin typeface="微软雅黑" panose="020B0503020204020204" pitchFamily="34" charset="-122"/>
                <a:ea typeface="微软雅黑" panose="020B0503020204020204" pitchFamily="34" charset="-122"/>
              </a:rPr>
              <a:t>非线性模型</a:t>
            </a:r>
            <a:r>
              <a:rPr lang="zh-CN" altLang="en-US" sz="1600" dirty="0">
                <a:solidFill>
                  <a:prstClr val="black"/>
                </a:solidFill>
                <a:latin typeface="微软雅黑" panose="020B0503020204020204" pitchFamily="34" charset="-122"/>
                <a:ea typeface="微软雅黑" panose="020B0503020204020204" pitchFamily="34" charset="-122"/>
              </a:rPr>
              <a:t>也会导致完全不可预测性。</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prstClr val="black"/>
                </a:solidFill>
                <a:latin typeface="微软雅黑" panose="020B0503020204020204" pitchFamily="34" charset="-122"/>
                <a:ea typeface="微软雅黑" panose="020B0503020204020204" pitchFamily="34" charset="-122"/>
              </a:rPr>
              <a:t>      为了进一步说明投资者理性有限，行为金融学学者还做了这样一个</a:t>
            </a:r>
            <a:r>
              <a:rPr lang="zh-CN" altLang="en-US" sz="1600" b="1" dirty="0">
                <a:solidFill>
                  <a:srgbClr val="FF0000"/>
                </a:solidFill>
                <a:latin typeface="微软雅黑" panose="020B0503020204020204" pitchFamily="34" charset="-122"/>
                <a:ea typeface="微软雅黑" panose="020B0503020204020204" pitchFamily="34" charset="-122"/>
              </a:rPr>
              <a:t>实验</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）在</a:t>
            </a:r>
            <a:r>
              <a:rPr lang="en-US" altLang="zh-CN" sz="1600" dirty="0">
                <a:solidFill>
                  <a:srgbClr val="FF0000"/>
                </a:solidFill>
                <a:latin typeface="微软雅黑" panose="020B0503020204020204" pitchFamily="34" charset="-122"/>
                <a:ea typeface="微软雅黑" panose="020B0503020204020204" pitchFamily="34" charset="-122"/>
              </a:rPr>
              <a:t>1-100</a:t>
            </a:r>
            <a:r>
              <a:rPr lang="zh-CN" altLang="en-US" sz="1600" dirty="0">
                <a:solidFill>
                  <a:srgbClr val="FF0000"/>
                </a:solidFill>
                <a:latin typeface="微软雅黑" panose="020B0503020204020204" pitchFamily="34" charset="-122"/>
                <a:ea typeface="微软雅黑" panose="020B0503020204020204" pitchFamily="34" charset="-122"/>
              </a:rPr>
              <a:t>中</a:t>
            </a:r>
            <a:r>
              <a:rPr lang="zh-CN" altLang="en-US" sz="1600" dirty="0">
                <a:solidFill>
                  <a:prstClr val="black"/>
                </a:solidFill>
                <a:latin typeface="微软雅黑" panose="020B0503020204020204" pitchFamily="34" charset="-122"/>
                <a:ea typeface="微软雅黑" panose="020B0503020204020204" pitchFamily="34" charset="-122"/>
              </a:rPr>
              <a:t>随意选取一个整数，将所选数字进行</a:t>
            </a:r>
            <a:r>
              <a:rPr lang="zh-CN" altLang="en-US" sz="1600" dirty="0">
                <a:solidFill>
                  <a:srgbClr val="FF0000"/>
                </a:solidFill>
                <a:latin typeface="微软雅黑" panose="020B0503020204020204" pitchFamily="34" charset="-122"/>
                <a:ea typeface="微软雅黑" panose="020B0503020204020204" pitchFamily="34" charset="-122"/>
              </a:rPr>
              <a:t>平均</a:t>
            </a:r>
            <a:r>
              <a:rPr lang="zh-CN" altLang="en-US" sz="1600" dirty="0">
                <a:solidFill>
                  <a:prstClr val="black"/>
                </a:solidFill>
                <a:latin typeface="微软雅黑" panose="020B0503020204020204" pitchFamily="34" charset="-122"/>
                <a:ea typeface="微软雅黑" panose="020B0503020204020204" pitchFamily="34" charset="-122"/>
              </a:rPr>
              <a:t>，再将该平均值除以</a:t>
            </a:r>
            <a:r>
              <a:rPr lang="en-US" altLang="zh-CN" sz="1600" dirty="0">
                <a:solidFill>
                  <a:srgbClr val="FF0000"/>
                </a:solidFill>
                <a:latin typeface="微软雅黑" panose="020B0503020204020204" pitchFamily="34" charset="-122"/>
                <a:ea typeface="微软雅黑" panose="020B0503020204020204" pitchFamily="34" charset="-122"/>
              </a:rPr>
              <a:t>2</a:t>
            </a:r>
            <a:r>
              <a:rPr lang="zh-CN" altLang="en-US" sz="1600" dirty="0">
                <a:solidFill>
                  <a:srgbClr val="FF0000"/>
                </a:solidFill>
                <a:latin typeface="微软雅黑" panose="020B0503020204020204" pitchFamily="34" charset="-122"/>
                <a:ea typeface="微软雅黑" panose="020B0503020204020204" pitchFamily="34" charset="-122"/>
              </a:rPr>
              <a:t>获得标准值</a:t>
            </a:r>
            <a:r>
              <a:rPr lang="zh-CN" altLang="en-US" sz="1600" dirty="0">
                <a:solidFill>
                  <a:prstClr val="black"/>
                </a:solidFill>
                <a:latin typeface="微软雅黑" panose="020B0503020204020204" pitchFamily="34" charset="-122"/>
                <a:ea typeface="微软雅黑" panose="020B0503020204020204" pitchFamily="34" charset="-122"/>
              </a:rPr>
              <a:t>。参与游戏的人中谁写的数字最接近这个标准值，就能获得</a:t>
            </a:r>
            <a:r>
              <a:rPr lang="zh-CN" altLang="en-US" sz="1600" dirty="0">
                <a:solidFill>
                  <a:srgbClr val="FF0000"/>
                </a:solidFill>
                <a:latin typeface="微软雅黑" panose="020B0503020204020204" pitchFamily="34" charset="-122"/>
                <a:ea typeface="微软雅黑" panose="020B0503020204020204" pitchFamily="34" charset="-122"/>
              </a:rPr>
              <a:t>最高奖励</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）实验结果是，大多数参与者给出的答案是</a:t>
            </a:r>
            <a:r>
              <a:rPr lang="en-US" altLang="zh-CN" sz="1600" dirty="0">
                <a:solidFill>
                  <a:srgbClr val="FF0000"/>
                </a:solidFill>
                <a:latin typeface="微软雅黑" panose="020B0503020204020204" pitchFamily="34" charset="-122"/>
                <a:ea typeface="微软雅黑" panose="020B0503020204020204" pitchFamily="34" charset="-122"/>
              </a:rPr>
              <a:t>20-4</a:t>
            </a:r>
            <a:r>
              <a:rPr lang="en-US" altLang="zh-CN" sz="1600" dirty="0">
                <a:solidFill>
                  <a:prstClr val="black"/>
                </a:solidFill>
                <a:latin typeface="微软雅黑" panose="020B0503020204020204" pitchFamily="34" charset="-122"/>
                <a:ea typeface="微软雅黑" panose="020B0503020204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rPr>
              <a:t>，平均数是</a:t>
            </a:r>
            <a:r>
              <a:rPr lang="en-US" altLang="zh-CN" sz="1600" dirty="0">
                <a:solidFill>
                  <a:srgbClr val="FF0000"/>
                </a:solidFill>
                <a:latin typeface="微软雅黑" panose="020B0503020204020204" pitchFamily="34" charset="-122"/>
                <a:ea typeface="微软雅黑" panose="020B0503020204020204" pitchFamily="34" charset="-122"/>
              </a:rPr>
              <a:t>26.8</a:t>
            </a:r>
            <a:r>
              <a:rPr lang="zh-CN" altLang="en-US" sz="1600" dirty="0">
                <a:solidFill>
                  <a:prstClr val="black"/>
                </a:solidFill>
                <a:latin typeface="微软雅黑" panose="020B0503020204020204" pitchFamily="34" charset="-122"/>
                <a:ea typeface="微软雅黑" panose="020B0503020204020204" pitchFamily="34" charset="-122"/>
              </a:rPr>
              <a:t>，标准值是</a:t>
            </a:r>
            <a:r>
              <a:rPr lang="en-US" altLang="zh-CN" sz="1600" dirty="0">
                <a:solidFill>
                  <a:srgbClr val="FF0000"/>
                </a:solidFill>
                <a:latin typeface="微软雅黑" panose="020B0503020204020204" pitchFamily="34" charset="-122"/>
                <a:ea typeface="微软雅黑" panose="020B0503020204020204" pitchFamily="34" charset="-122"/>
              </a:rPr>
              <a:t>13.4</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而答案应该是</a:t>
            </a:r>
            <a:r>
              <a:rPr lang="en-US" altLang="zh-CN" sz="1600" dirty="0">
                <a:solidFill>
                  <a:srgbClr val="FF0000"/>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，也就是说大多数参与者</a:t>
            </a:r>
            <a:r>
              <a:rPr lang="zh-CN" altLang="en-US" sz="1600" dirty="0">
                <a:solidFill>
                  <a:srgbClr val="FF0000"/>
                </a:solidFill>
                <a:latin typeface="微软雅黑" panose="020B0503020204020204" pitchFamily="34" charset="-122"/>
                <a:ea typeface="微软雅黑" panose="020B0503020204020204" pitchFamily="34" charset="-122"/>
              </a:rPr>
              <a:t>离完全理性相距甚</a:t>
            </a:r>
            <a:r>
              <a:rPr lang="zh-CN" altLang="en-US" sz="1600" dirty="0">
                <a:solidFill>
                  <a:prstClr val="black"/>
                </a:solidFill>
                <a:latin typeface="微软雅黑" panose="020B0503020204020204" pitchFamily="34" charset="-122"/>
                <a:ea typeface="微软雅黑" panose="020B0503020204020204" pitchFamily="34" charset="-122"/>
              </a:rPr>
              <a:t>远。</a:t>
            </a:r>
            <a:endParaRPr lang="en-US" altLang="zh-CN" sz="1600" dirty="0">
              <a:solidFill>
                <a:prstClr val="black"/>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prstClr val="black"/>
                </a:solidFill>
                <a:latin typeface="微软雅黑" panose="020B0503020204020204" pitchFamily="34" charset="-122"/>
                <a:ea typeface="微软雅黑" panose="020B0503020204020204" pitchFamily="34" charset="-122"/>
              </a:rPr>
              <a:t>      至于已知信息都能够做出正确的</a:t>
            </a:r>
            <a:r>
              <a:rPr lang="zh-CN" altLang="en-US" sz="1600" dirty="0">
                <a:solidFill>
                  <a:srgbClr val="FF0000"/>
                </a:solidFill>
                <a:latin typeface="微软雅黑" panose="020B0503020204020204" pitchFamily="34" charset="-122"/>
                <a:ea typeface="微软雅黑" panose="020B0503020204020204" pitchFamily="34" charset="-122"/>
              </a:rPr>
              <a:t>加工处理</a:t>
            </a:r>
            <a:r>
              <a:rPr lang="zh-CN" altLang="en-US" sz="1600" dirty="0">
                <a:solidFill>
                  <a:prstClr val="black"/>
                </a:solidFill>
                <a:latin typeface="微软雅黑" panose="020B0503020204020204" pitchFamily="34" charset="-122"/>
                <a:ea typeface="微软雅黑" panose="020B0503020204020204" pitchFamily="34" charset="-122"/>
              </a:rPr>
              <a:t>，就更</a:t>
            </a:r>
            <a:r>
              <a:rPr lang="zh-CN" altLang="en-US" sz="1600" dirty="0">
                <a:solidFill>
                  <a:srgbClr val="FF0000"/>
                </a:solidFill>
                <a:latin typeface="微软雅黑" panose="020B0503020204020204" pitchFamily="34" charset="-122"/>
                <a:ea typeface="微软雅黑" panose="020B0503020204020204" pitchFamily="34" charset="-122"/>
              </a:rPr>
              <a:t>无法经受实践得检验</a:t>
            </a:r>
            <a:r>
              <a:rPr lang="zh-CN" altLang="en-US" sz="1600" dirty="0">
                <a:solidFill>
                  <a:prstClr val="black"/>
                </a:solidFill>
                <a:latin typeface="微软雅黑" panose="020B0503020204020204" pitchFamily="34" charset="-122"/>
                <a:ea typeface="微软雅黑" panose="020B0503020204020204" pitchFamily="34" charset="-122"/>
              </a:rPr>
              <a:t>：因为投资者如果都能够对已知信息做出正确的加工处理，得出一致的预测和判断，</a:t>
            </a:r>
            <a:r>
              <a:rPr lang="zh-CN" altLang="en-US" sz="1600" dirty="0">
                <a:solidFill>
                  <a:srgbClr val="FF0000"/>
                </a:solidFill>
                <a:latin typeface="微软雅黑" panose="020B0503020204020204" pitchFamily="34" charset="-122"/>
                <a:ea typeface="微软雅黑" panose="020B0503020204020204" pitchFamily="34" charset="-122"/>
              </a:rPr>
              <a:t>看涨时都看涨，看跌时都看跌，</a:t>
            </a:r>
            <a:r>
              <a:rPr lang="zh-CN" altLang="en-US" sz="1600" dirty="0">
                <a:solidFill>
                  <a:prstClr val="black"/>
                </a:solidFill>
                <a:latin typeface="微软雅黑" panose="020B0503020204020204" pitchFamily="34" charset="-122"/>
                <a:ea typeface="微软雅黑" panose="020B0503020204020204" pitchFamily="34" charset="-122"/>
              </a:rPr>
              <a:t>则会导致缺少交易对手，</a:t>
            </a:r>
            <a:r>
              <a:rPr lang="zh-CN" altLang="en-US" sz="1600" dirty="0">
                <a:solidFill>
                  <a:srgbClr val="FF0000"/>
                </a:solidFill>
                <a:latin typeface="微软雅黑" panose="020B0503020204020204" pitchFamily="34" charset="-122"/>
                <a:ea typeface="微软雅黑" panose="020B0503020204020204" pitchFamily="34" charset="-122"/>
              </a:rPr>
              <a:t>交易根本无法达成</a:t>
            </a:r>
            <a:r>
              <a:rPr lang="zh-CN" altLang="en-US" sz="1600" dirty="0">
                <a:solidFill>
                  <a:prstClr val="black"/>
                </a:solidFill>
                <a:latin typeface="微软雅黑" panose="020B0503020204020204" pitchFamily="34" charset="-122"/>
                <a:ea typeface="微软雅黑" panose="020B0503020204020204" pitchFamily="34" charset="-122"/>
              </a:rPr>
              <a:t>。</a:t>
            </a:r>
          </a:p>
        </p:txBody>
      </p:sp>
      <p:sp>
        <p:nvSpPr>
          <p:cNvPr id="18" name="矩形 17">
            <a:extLst>
              <a:ext uri="{FF2B5EF4-FFF2-40B4-BE49-F238E27FC236}">
                <a16:creationId xmlns:a16="http://schemas.microsoft.com/office/drawing/2014/main" id="{272DEF6E-CCAF-40E3-96B5-16CE980918C9}"/>
              </a:ext>
            </a:extLst>
          </p:cNvPr>
          <p:cNvSpPr/>
          <p:nvPr/>
        </p:nvSpPr>
        <p:spPr>
          <a:xfrm>
            <a:off x="274320" y="922829"/>
            <a:ext cx="5629146" cy="5704589"/>
          </a:xfrm>
          <a:prstGeom prst="rect">
            <a:avLst/>
          </a:prstGeom>
          <a:noFill/>
          <a:ln w="2857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圆角矩形 1"/>
          <p:cNvSpPr/>
          <p:nvPr/>
        </p:nvSpPr>
        <p:spPr>
          <a:xfrm>
            <a:off x="5977953" y="2820317"/>
            <a:ext cx="283619" cy="1994053"/>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证实偏差</a:t>
            </a:r>
            <a:endParaRPr lang="zh-CN" altLang="en-US" sz="2800" dirty="0"/>
          </a:p>
        </p:txBody>
      </p:sp>
    </p:spTree>
    <p:extLst>
      <p:ext uri="{BB962C8B-B14F-4D97-AF65-F5344CB8AC3E}">
        <p14:creationId xmlns:p14="http://schemas.microsoft.com/office/powerpoint/2010/main" val="245612166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ACA445C-61E4-4703-BA27-7CDDE3858E9D}"/>
              </a:ext>
            </a:extLst>
          </p:cNvPr>
          <p:cNvSpPr/>
          <p:nvPr/>
        </p:nvSpPr>
        <p:spPr>
          <a:xfrm>
            <a:off x="-25774" y="0"/>
            <a:ext cx="12237088" cy="2895391"/>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041" name="标题 1"/>
          <p:cNvSpPr>
            <a:spLocks noGrp="1"/>
          </p:cNvSpPr>
          <p:nvPr>
            <p:ph type="title"/>
          </p:nvPr>
        </p:nvSpPr>
        <p:spPr>
          <a:xfrm>
            <a:off x="334096" y="221411"/>
            <a:ext cx="1692821" cy="546424"/>
          </a:xfrm>
          <a:prstGeom prst="roundRect">
            <a:avLst/>
          </a:prstGeom>
          <a:solidFill>
            <a:srgbClr val="FF0000"/>
          </a:solidFill>
          <a:ln>
            <a:noFill/>
          </a:ln>
        </p:spPr>
        <p:txBody>
          <a:bodyPr anchor="t">
            <a:normAutofit/>
          </a:bodyPr>
          <a:lstStyle/>
          <a:p>
            <a:pPr algn="ctr"/>
            <a:r>
              <a:rPr lang="zh-CN" altLang="en-US" sz="2400" b="1" dirty="0">
                <a:solidFill>
                  <a:schemeClr val="bg1"/>
                </a:solidFill>
                <a:latin typeface="微软雅黑" panose="020B0503020204020204" charset="-122"/>
                <a:ea typeface="微软雅黑" panose="020B0503020204020204" charset="-122"/>
              </a:rPr>
              <a:t>理性</a:t>
            </a:r>
            <a:r>
              <a:rPr lang="en-US" altLang="zh-CN" sz="2400" b="1" dirty="0">
                <a:solidFill>
                  <a:schemeClr val="bg1"/>
                </a:solidFill>
                <a:latin typeface="微软雅黑" panose="020B0503020204020204" charset="-122"/>
                <a:ea typeface="微软雅黑" panose="020B0503020204020204" charset="-122"/>
              </a:rPr>
              <a:t>+</a:t>
            </a:r>
            <a:r>
              <a:rPr lang="zh-CN" altLang="en-US" sz="2400" b="1" dirty="0">
                <a:solidFill>
                  <a:schemeClr val="bg1"/>
                </a:solidFill>
                <a:latin typeface="微软雅黑" panose="020B0503020204020204" charset="-122"/>
                <a:ea typeface="微软雅黑" panose="020B0503020204020204" charset="-122"/>
              </a:rPr>
              <a:t>感性</a:t>
            </a:r>
          </a:p>
        </p:txBody>
      </p:sp>
      <p:sp>
        <p:nvSpPr>
          <p:cNvPr id="2" name="矩形: 圆角 1"/>
          <p:cNvSpPr/>
          <p:nvPr/>
        </p:nvSpPr>
        <p:spPr>
          <a:xfrm>
            <a:off x="6092770" y="286207"/>
            <a:ext cx="3696992" cy="510778"/>
          </a:xfrm>
          <a:prstGeom prst="roundRect">
            <a:avLst/>
          </a:prstGeom>
          <a:solidFill>
            <a:srgbClr val="FF0000"/>
          </a:solidFill>
        </p:spPr>
        <p:txBody>
          <a:bodyPr wrap="none">
            <a:spAutoFit/>
          </a:bodyPr>
          <a:lstStyle/>
          <a:p>
            <a:pPr algn="ctr"/>
            <a:r>
              <a:rPr lang="zh-CN" altLang="en-US" sz="2400" b="1" dirty="0">
                <a:solidFill>
                  <a:prstClr val="white"/>
                </a:solidFill>
                <a:latin typeface="微软雅黑" panose="020B0503020204020204" pitchFamily="34" charset="-122"/>
                <a:ea typeface="微软雅黑" panose="020B0503020204020204" pitchFamily="34" charset="-122"/>
              </a:rPr>
              <a:t>行为金融学若干行为假定</a:t>
            </a:r>
            <a:r>
              <a:rPr lang="zh-CN" altLang="en-US" sz="2400" dirty="0">
                <a:solidFill>
                  <a:prstClr val="white"/>
                </a:solidFill>
                <a:latin typeface="微软雅黑" panose="020B0503020204020204" pitchFamily="34" charset="-122"/>
                <a:ea typeface="微软雅黑" panose="020B0503020204020204" pitchFamily="34" charset="-122"/>
              </a:rPr>
              <a:t> </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4" name="矩形 3"/>
          <p:cNvSpPr/>
          <p:nvPr/>
        </p:nvSpPr>
        <p:spPr>
          <a:xfrm>
            <a:off x="6092770" y="929029"/>
            <a:ext cx="4846450" cy="1826910"/>
          </a:xfrm>
          <a:prstGeom prst="rect">
            <a:avLst/>
          </a:prstGeom>
          <a:noFill/>
          <a:ln w="57150">
            <a:noFill/>
            <a:prstDash val="sysDot"/>
          </a:ln>
        </p:spPr>
        <p:txBody>
          <a:bodyPr wrap="square">
            <a:spAutoFit/>
          </a:bodyPr>
          <a:lstStyle/>
          <a:p>
            <a:pPr marL="342900" indent="-342900" defTabSz="457200">
              <a:lnSpc>
                <a:spcPct val="125000"/>
              </a:lnSpc>
              <a:spcBef>
                <a:spcPts val="600"/>
              </a:spcBef>
              <a:buClr>
                <a:prstClr val="black"/>
              </a:buClr>
              <a:buSzPct val="80000"/>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过度短视，追涨杀跌</a:t>
            </a:r>
          </a:p>
          <a:p>
            <a:pPr marL="342900" indent="-342900" defTabSz="457200">
              <a:lnSpc>
                <a:spcPct val="125000"/>
              </a:lnSpc>
              <a:spcBef>
                <a:spcPts val="600"/>
              </a:spcBef>
              <a:buClr>
                <a:prstClr val="black"/>
              </a:buClr>
              <a:buSzPct val="80000"/>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低价股幻觉</a:t>
            </a:r>
          </a:p>
          <a:p>
            <a:pPr marL="342900" indent="-342900" defTabSz="457200">
              <a:lnSpc>
                <a:spcPct val="125000"/>
              </a:lnSpc>
              <a:spcBef>
                <a:spcPts val="600"/>
              </a:spcBef>
              <a:buClr>
                <a:prstClr val="black"/>
              </a:buClr>
              <a:buSzPct val="80000"/>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过度自信与归因偏差</a:t>
            </a:r>
          </a:p>
          <a:p>
            <a:pPr marL="342900" indent="-342900" defTabSz="457200">
              <a:lnSpc>
                <a:spcPct val="125000"/>
              </a:lnSpc>
              <a:spcBef>
                <a:spcPts val="600"/>
              </a:spcBef>
              <a:buClr>
                <a:prstClr val="black"/>
              </a:buClr>
              <a:buSzPct val="80000"/>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羊群效应</a:t>
            </a:r>
            <a:r>
              <a:rPr lang="zh-CN" altLang="en-US" sz="2000" dirty="0">
                <a:solidFill>
                  <a:srgbClr val="FF0000"/>
                </a:solidFill>
                <a:latin typeface="微软雅黑" panose="020B0503020204020204" pitchFamily="34" charset="-122"/>
                <a:ea typeface="微软雅黑" panose="020B0503020204020204" pitchFamily="34" charset="-122"/>
              </a:rPr>
              <a:t>（讨论羊群效应中的合理因素）</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5" name="矩形: 圆角 4"/>
          <p:cNvSpPr/>
          <p:nvPr/>
        </p:nvSpPr>
        <p:spPr>
          <a:xfrm>
            <a:off x="608424" y="3696006"/>
            <a:ext cx="4581114" cy="1319510"/>
          </a:xfrm>
          <a:prstGeom prst="roundRect">
            <a:avLst/>
          </a:prstGeom>
          <a:ln w="12700">
            <a:solidFill>
              <a:schemeClr val="accent5"/>
            </a:solidFill>
            <a:prstDash val="dash"/>
          </a:ln>
        </p:spPr>
        <p:txBody>
          <a:bodyPr wrap="square">
            <a:spAutoFit/>
          </a:bodyPr>
          <a:lstStyle/>
          <a:p>
            <a:pPr marL="342900" indent="-342900" defTabSz="457200">
              <a:spcBef>
                <a:spcPts val="300"/>
              </a:spcBef>
              <a:buFont typeface="Wingdings 3" charset="2"/>
              <a:buChar char=""/>
            </a:pPr>
            <a:r>
              <a:rPr lang="zh-CN" altLang="en-US" sz="1600" dirty="0">
                <a:solidFill>
                  <a:prstClr val="black"/>
                </a:solidFill>
                <a:latin typeface="微软雅黑" panose="020B0503020204020204" pitchFamily="34" charset="-122"/>
                <a:ea typeface="微软雅黑" panose="020B0503020204020204" pitchFamily="34" charset="-122"/>
              </a:rPr>
              <a:t>行业龙头</a:t>
            </a:r>
          </a:p>
          <a:p>
            <a:pPr marL="342900" indent="-342900" defTabSz="457200">
              <a:spcBef>
                <a:spcPts val="300"/>
              </a:spcBef>
              <a:buFont typeface="Wingdings 3" charset="2"/>
              <a:buChar char=""/>
            </a:pPr>
            <a:r>
              <a:rPr lang="zh-CN" altLang="en-US" sz="1600" dirty="0">
                <a:solidFill>
                  <a:prstClr val="black"/>
                </a:solidFill>
                <a:latin typeface="微软雅黑" panose="020B0503020204020204" pitchFamily="34" charset="-122"/>
                <a:ea typeface="微软雅黑" panose="020B0503020204020204" pitchFamily="34" charset="-122"/>
              </a:rPr>
              <a:t>长期走势良好</a:t>
            </a:r>
          </a:p>
          <a:p>
            <a:pPr marL="342900" indent="-342900" defTabSz="457200">
              <a:spcBef>
                <a:spcPts val="300"/>
              </a:spcBef>
              <a:buFont typeface="Wingdings 3" charset="2"/>
              <a:buChar char=""/>
            </a:pPr>
            <a:r>
              <a:rPr lang="zh-CN" altLang="en-US" sz="1600" dirty="0">
                <a:solidFill>
                  <a:prstClr val="black"/>
                </a:solidFill>
                <a:latin typeface="微软雅黑" panose="020B0503020204020204" pitchFamily="34" charset="-122"/>
                <a:ea typeface="微软雅黑" panose="020B0503020204020204" pitchFamily="34" charset="-122"/>
              </a:rPr>
              <a:t>行业竞争压力小</a:t>
            </a:r>
          </a:p>
          <a:p>
            <a:pPr marL="342900" indent="-342900" defTabSz="457200">
              <a:spcBef>
                <a:spcPts val="300"/>
              </a:spcBef>
              <a:buFont typeface="Wingdings 3" charset="2"/>
              <a:buChar char=""/>
            </a:pPr>
            <a:r>
              <a:rPr lang="zh-CN" altLang="en-US" sz="1600" dirty="0">
                <a:solidFill>
                  <a:prstClr val="black"/>
                </a:solidFill>
                <a:latin typeface="微软雅黑" panose="020B0503020204020204" pitchFamily="34" charset="-122"/>
                <a:ea typeface="微软雅黑" panose="020B0503020204020204" pitchFamily="34" charset="-122"/>
              </a:rPr>
              <a:t>未来价格上涨，利润有保障</a:t>
            </a:r>
          </a:p>
        </p:txBody>
      </p:sp>
      <p:sp>
        <p:nvSpPr>
          <p:cNvPr id="6" name="矩形: 圆角 5"/>
          <p:cNvSpPr/>
          <p:nvPr/>
        </p:nvSpPr>
        <p:spPr>
          <a:xfrm>
            <a:off x="608424" y="5209899"/>
            <a:ext cx="4581114" cy="1634490"/>
          </a:xfrm>
          <a:prstGeom prst="roundRect">
            <a:avLst/>
          </a:prstGeom>
          <a:solidFill>
            <a:schemeClr val="bg1"/>
          </a:solidFill>
          <a:ln w="12700">
            <a:solidFill>
              <a:schemeClr val="bg1">
                <a:lumMod val="75000"/>
              </a:schemeClr>
            </a:solidFill>
            <a:prstDash val="dash"/>
          </a:ln>
        </p:spPr>
        <p:txBody>
          <a:bodyPr wrap="square">
            <a:spAutoFit/>
          </a:bodyPr>
          <a:lstStyle/>
          <a:p>
            <a:pPr marL="342900" indent="-342900" defTabSz="457200">
              <a:spcBef>
                <a:spcPts val="300"/>
              </a:spcBef>
              <a:buFont typeface="Wingdings 3" charset="2"/>
              <a:buChar char=""/>
            </a:pPr>
            <a:r>
              <a:rPr lang="zh-CN" altLang="en-US" sz="1600" dirty="0">
                <a:solidFill>
                  <a:prstClr val="black"/>
                </a:solidFill>
                <a:latin typeface="微软雅黑" panose="020B0503020204020204" pitchFamily="34" charset="-122"/>
                <a:ea typeface="微软雅黑" panose="020B0503020204020204" pitchFamily="34" charset="-122"/>
              </a:rPr>
              <a:t>长期涨幅太大</a:t>
            </a:r>
          </a:p>
          <a:p>
            <a:pPr marL="342900" indent="-342900" defTabSz="457200">
              <a:spcBef>
                <a:spcPts val="300"/>
              </a:spcBef>
              <a:buFont typeface="Wingdings 3" charset="2"/>
              <a:buChar char=""/>
            </a:pPr>
            <a:r>
              <a:rPr lang="zh-CN" altLang="en-US" sz="1600" dirty="0">
                <a:solidFill>
                  <a:prstClr val="black"/>
                </a:solidFill>
                <a:latin typeface="微软雅黑" panose="020B0503020204020204" pitchFamily="34" charset="-122"/>
                <a:ea typeface="微软雅黑" panose="020B0503020204020204" pitchFamily="34" charset="-122"/>
              </a:rPr>
              <a:t>价格充分反映了基本面预期</a:t>
            </a:r>
          </a:p>
          <a:p>
            <a:pPr marL="342900" indent="-342900" defTabSz="457200">
              <a:spcBef>
                <a:spcPts val="300"/>
              </a:spcBef>
              <a:buFont typeface="Wingdings 3" charset="2"/>
              <a:buChar char=""/>
            </a:pPr>
            <a:r>
              <a:rPr lang="zh-CN" altLang="en-US" sz="1600" dirty="0">
                <a:solidFill>
                  <a:prstClr val="black"/>
                </a:solidFill>
                <a:latin typeface="微软雅黑" panose="020B0503020204020204" pitchFamily="34" charset="-122"/>
                <a:ea typeface="微软雅黑" panose="020B0503020204020204" pitchFamily="34" charset="-122"/>
              </a:rPr>
              <a:t>股票流动性差</a:t>
            </a:r>
          </a:p>
          <a:p>
            <a:pPr marL="342900" indent="-342900" defTabSz="457200">
              <a:spcBef>
                <a:spcPts val="300"/>
              </a:spcBef>
              <a:buFont typeface="Wingdings 3" charset="2"/>
              <a:buChar char=""/>
            </a:pPr>
            <a:r>
              <a:rPr lang="zh-CN" altLang="en-US" sz="1600" dirty="0">
                <a:solidFill>
                  <a:prstClr val="black"/>
                </a:solidFill>
                <a:latin typeface="微软雅黑" panose="020B0503020204020204" pitchFamily="34" charset="-122"/>
                <a:ea typeface="微软雅黑" panose="020B0503020204020204" pitchFamily="34" charset="-122"/>
              </a:rPr>
              <a:t>茅台酒已经资本化，被炒作。</a:t>
            </a:r>
          </a:p>
          <a:p>
            <a:pPr marL="342900" indent="-342900" defTabSz="457200">
              <a:spcBef>
                <a:spcPts val="300"/>
              </a:spcBef>
              <a:buFont typeface="Wingdings 3" charset="2"/>
              <a:buChar char=""/>
            </a:pPr>
            <a:r>
              <a:rPr lang="zh-CN" altLang="en-US" sz="1600" dirty="0">
                <a:solidFill>
                  <a:prstClr val="black"/>
                </a:solidFill>
                <a:latin typeface="微软雅黑" panose="020B0503020204020204" pitchFamily="34" charset="-122"/>
                <a:ea typeface="微软雅黑" panose="020B0503020204020204" pitchFamily="34" charset="-122"/>
              </a:rPr>
              <a:t>未来消费倾向变化</a:t>
            </a:r>
          </a:p>
        </p:txBody>
      </p:sp>
      <p:sp>
        <p:nvSpPr>
          <p:cNvPr id="8" name="圆角矩形 7"/>
          <p:cNvSpPr/>
          <p:nvPr/>
        </p:nvSpPr>
        <p:spPr>
          <a:xfrm>
            <a:off x="10656551" y="1270170"/>
            <a:ext cx="1284090" cy="60080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smtClean="0">
                <a:solidFill>
                  <a:prstClr val="white"/>
                </a:solidFill>
              </a:rPr>
              <a:t>P131-132</a:t>
            </a:r>
            <a:endParaRPr lang="zh-CN" altLang="en-US" dirty="0">
              <a:solidFill>
                <a:prstClr val="white"/>
              </a:solidFill>
            </a:endParaRPr>
          </a:p>
        </p:txBody>
      </p:sp>
      <p:sp>
        <p:nvSpPr>
          <p:cNvPr id="13" name="矩形 12">
            <a:extLst>
              <a:ext uri="{FF2B5EF4-FFF2-40B4-BE49-F238E27FC236}">
                <a16:creationId xmlns:a16="http://schemas.microsoft.com/office/drawing/2014/main" id="{95126FA5-310F-4F4C-9EA3-02B7755E2926}"/>
              </a:ext>
            </a:extLst>
          </p:cNvPr>
          <p:cNvSpPr/>
          <p:nvPr/>
        </p:nvSpPr>
        <p:spPr>
          <a:xfrm>
            <a:off x="251359" y="913193"/>
            <a:ext cx="5402681" cy="1634550"/>
          </a:xfrm>
          <a:prstGeom prst="rect">
            <a:avLst/>
          </a:prstGeom>
        </p:spPr>
        <p:txBody>
          <a:bodyPr wrap="square">
            <a:spAutoFit/>
          </a:bodyPr>
          <a:lstStyle/>
          <a:p>
            <a:pPr marL="342900" indent="-342900">
              <a:lnSpc>
                <a:spcPct val="125000"/>
              </a:lnSpc>
              <a:spcBef>
                <a:spcPts val="300"/>
              </a:spcBef>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行为</a:t>
            </a:r>
            <a:r>
              <a:rPr lang="zh-CN" altLang="en-US" sz="2000" dirty="0">
                <a:solidFill>
                  <a:srgbClr val="FF0000"/>
                </a:solidFill>
                <a:latin typeface="微软雅黑" panose="020B0503020204020204" pitchFamily="34" charset="-122"/>
                <a:ea typeface="微软雅黑" panose="020B0503020204020204" pitchFamily="34" charset="-122"/>
              </a:rPr>
              <a:t>金融学认为</a:t>
            </a:r>
            <a:r>
              <a:rPr lang="zh-CN" altLang="en-US" sz="2000" dirty="0">
                <a:solidFill>
                  <a:prstClr val="black"/>
                </a:solidFill>
                <a:latin typeface="微软雅黑" panose="020B0503020204020204" pitchFamily="34" charset="-122"/>
                <a:ea typeface="微软雅黑" panose="020B0503020204020204" pitchFamily="34" charset="-122"/>
              </a:rPr>
              <a:t>：投资人行为是</a:t>
            </a:r>
            <a:r>
              <a:rPr lang="zh-CN" altLang="en-US" sz="2000" dirty="0">
                <a:solidFill>
                  <a:srgbClr val="FF0000"/>
                </a:solidFill>
                <a:latin typeface="微软雅黑" panose="020B0503020204020204" pitchFamily="34" charset="-122"/>
                <a:ea typeface="微软雅黑" panose="020B0503020204020204" pitchFamily="34" charset="-122"/>
              </a:rPr>
              <a:t>理性</a:t>
            </a:r>
            <a:r>
              <a:rPr lang="zh-CN" altLang="en-US" sz="2000" dirty="0">
                <a:solidFill>
                  <a:prstClr val="black"/>
                </a:solidFill>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非理性</a:t>
            </a:r>
            <a:r>
              <a:rPr lang="zh-CN" altLang="en-US" sz="2000" dirty="0">
                <a:solidFill>
                  <a:prstClr val="black"/>
                </a:solidFill>
                <a:latin typeface="微软雅黑" panose="020B0503020204020204" pitchFamily="34" charset="-122"/>
                <a:ea typeface="微软雅黑" panose="020B0503020204020204" pitchFamily="34" charset="-122"/>
              </a:rPr>
              <a:t>的综合。</a:t>
            </a:r>
          </a:p>
          <a:p>
            <a:pPr marL="342900" indent="-342900">
              <a:lnSpc>
                <a:spcPct val="125000"/>
              </a:lnSpc>
              <a:spcBef>
                <a:spcPts val="300"/>
              </a:spcBef>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笔和本子一共</a:t>
            </a:r>
            <a:r>
              <a:rPr lang="en-US" altLang="zh-CN" sz="2000" dirty="0">
                <a:solidFill>
                  <a:srgbClr val="FF0000"/>
                </a:solidFill>
                <a:latin typeface="微软雅黑" panose="020B0503020204020204" pitchFamily="34" charset="-122"/>
                <a:ea typeface="微软雅黑" panose="020B0503020204020204" pitchFamily="34" charset="-122"/>
              </a:rPr>
              <a:t>11</a:t>
            </a:r>
            <a:r>
              <a:rPr lang="zh-CN" altLang="en-US" sz="2000" dirty="0">
                <a:solidFill>
                  <a:prstClr val="black"/>
                </a:solidFill>
                <a:latin typeface="微软雅黑" panose="020B0503020204020204" pitchFamily="34" charset="-122"/>
                <a:ea typeface="微软雅黑" panose="020B0503020204020204" pitchFamily="34" charset="-122"/>
              </a:rPr>
              <a:t>元钱，笔比本子多</a:t>
            </a:r>
            <a:r>
              <a:rPr lang="en-US" altLang="zh-CN" sz="2000" dirty="0">
                <a:solidFill>
                  <a:srgbClr val="FF0000"/>
                </a:solidFill>
                <a:latin typeface="微软雅黑" panose="020B0503020204020204" pitchFamily="34" charset="-122"/>
                <a:ea typeface="微软雅黑" panose="020B0503020204020204" pitchFamily="34" charset="-122"/>
              </a:rPr>
              <a:t>10</a:t>
            </a:r>
            <a:r>
              <a:rPr lang="zh-CN" altLang="en-US" sz="2000" dirty="0">
                <a:solidFill>
                  <a:prstClr val="black"/>
                </a:solidFill>
                <a:latin typeface="微软雅黑" panose="020B0503020204020204" pitchFamily="34" charset="-122"/>
                <a:ea typeface="微软雅黑" panose="020B0503020204020204" pitchFamily="34" charset="-122"/>
              </a:rPr>
              <a:t>元钱。问：笔和本子分别是多少钱。（抢答题目）</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17" name="Rounded Rectangle 2">
            <a:extLst>
              <a:ext uri="{FF2B5EF4-FFF2-40B4-BE49-F238E27FC236}">
                <a16:creationId xmlns:a16="http://schemas.microsoft.com/office/drawing/2014/main" id="{F0DD11A1-1A27-4589-85A6-A5ABDFE397C8}"/>
              </a:ext>
            </a:extLst>
          </p:cNvPr>
          <p:cNvSpPr/>
          <p:nvPr/>
        </p:nvSpPr>
        <p:spPr>
          <a:xfrm>
            <a:off x="82536" y="3005355"/>
            <a:ext cx="503120" cy="467869"/>
          </a:xfrm>
          <a:custGeom>
            <a:avLst/>
            <a:gdLst>
              <a:gd name="T0" fmla="*/ 9602 w 10668"/>
              <a:gd name="T1" fmla="*/ 5333 h 10666"/>
              <a:gd name="T2" fmla="*/ 7572 w 10668"/>
              <a:gd name="T3" fmla="*/ 1700 h 10666"/>
              <a:gd name="T4" fmla="*/ 3414 w 10668"/>
              <a:gd name="T5" fmla="*/ 1524 h 10666"/>
              <a:gd name="T6" fmla="*/ 1084 w 10668"/>
              <a:gd name="T7" fmla="*/ 4971 h 10666"/>
              <a:gd name="T8" fmla="*/ 2797 w 10668"/>
              <a:gd name="T9" fmla="*/ 8763 h 10666"/>
              <a:gd name="T10" fmla="*/ 2917 w 10668"/>
              <a:gd name="T11" fmla="*/ 9515 h 10666"/>
              <a:gd name="T12" fmla="*/ 2163 w 10668"/>
              <a:gd name="T13" fmla="*/ 9620 h 10666"/>
              <a:gd name="T14" fmla="*/ 2 w 10668"/>
              <a:gd name="T15" fmla="*/ 5333 h 10666"/>
              <a:gd name="T16" fmla="*/ 5335 w 10668"/>
              <a:gd name="T17" fmla="*/ 0 h 10666"/>
              <a:gd name="T18" fmla="*/ 10668 w 10668"/>
              <a:gd name="T19" fmla="*/ 5333 h 10666"/>
              <a:gd name="T20" fmla="*/ 5335 w 10668"/>
              <a:gd name="T21" fmla="*/ 10666 h 10666"/>
              <a:gd name="T22" fmla="*/ 4802 w 10668"/>
              <a:gd name="T23" fmla="*/ 10133 h 10666"/>
              <a:gd name="T24" fmla="*/ 4802 w 10668"/>
              <a:gd name="T25" fmla="*/ 9066 h 10666"/>
              <a:gd name="T26" fmla="*/ 5335 w 10668"/>
              <a:gd name="T27" fmla="*/ 8533 h 10666"/>
              <a:gd name="T28" fmla="*/ 5868 w 10668"/>
              <a:gd name="T29" fmla="*/ 9066 h 10666"/>
              <a:gd name="T30" fmla="*/ 5868 w 10668"/>
              <a:gd name="T31" fmla="*/ 9567 h 10666"/>
              <a:gd name="T32" fmla="*/ 9602 w 10668"/>
              <a:gd name="T33" fmla="*/ 5333 h 10666"/>
              <a:gd name="T34" fmla="*/ 4268 w 10668"/>
              <a:gd name="T35" fmla="*/ 4266 h 10666"/>
              <a:gd name="T36" fmla="*/ 3735 w 10668"/>
              <a:gd name="T37" fmla="*/ 4800 h 10666"/>
              <a:gd name="T38" fmla="*/ 3202 w 10668"/>
              <a:gd name="T39" fmla="*/ 4266 h 10666"/>
              <a:gd name="T40" fmla="*/ 4140 w 10668"/>
              <a:gd name="T41" fmla="*/ 2499 h 10666"/>
              <a:gd name="T42" fmla="*/ 6130 w 10668"/>
              <a:gd name="T43" fmla="*/ 2287 h 10666"/>
              <a:gd name="T44" fmla="*/ 7420 w 10668"/>
              <a:gd name="T45" fmla="*/ 3816 h 10666"/>
              <a:gd name="T46" fmla="*/ 6876 w 10668"/>
              <a:gd name="T47" fmla="*/ 5742 h 10666"/>
              <a:gd name="T48" fmla="*/ 6203 w 10668"/>
              <a:gd name="T49" fmla="*/ 6164 h 10666"/>
              <a:gd name="T50" fmla="*/ 5868 w 10668"/>
              <a:gd name="T51" fmla="*/ 6659 h 10666"/>
              <a:gd name="T52" fmla="*/ 5868 w 10668"/>
              <a:gd name="T53" fmla="*/ 7200 h 10666"/>
              <a:gd name="T54" fmla="*/ 5335 w 10668"/>
              <a:gd name="T55" fmla="*/ 7733 h 10666"/>
              <a:gd name="T56" fmla="*/ 4802 w 10668"/>
              <a:gd name="T57" fmla="*/ 7200 h 10666"/>
              <a:gd name="T58" fmla="*/ 4802 w 10668"/>
              <a:gd name="T59" fmla="*/ 6659 h 10666"/>
              <a:gd name="T60" fmla="*/ 5806 w 10668"/>
              <a:gd name="T61" fmla="*/ 5175 h 10666"/>
              <a:gd name="T62" fmla="*/ 6106 w 10668"/>
              <a:gd name="T63" fmla="*/ 5004 h 10666"/>
              <a:gd name="T64" fmla="*/ 6378 w 10668"/>
              <a:gd name="T65" fmla="*/ 4041 h 10666"/>
              <a:gd name="T66" fmla="*/ 5732 w 10668"/>
              <a:gd name="T67" fmla="*/ 3277 h 10666"/>
              <a:gd name="T68" fmla="*/ 4268 w 10668"/>
              <a:gd name="T69" fmla="*/ 4266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68" h="10666">
                <a:moveTo>
                  <a:pt x="9602" y="5333"/>
                </a:moveTo>
                <a:cubicBezTo>
                  <a:pt x="9602" y="3852"/>
                  <a:pt x="8833" y="2477"/>
                  <a:pt x="7572" y="1700"/>
                </a:cubicBezTo>
                <a:cubicBezTo>
                  <a:pt x="6311" y="924"/>
                  <a:pt x="4737" y="857"/>
                  <a:pt x="3414" y="1524"/>
                </a:cubicBezTo>
                <a:cubicBezTo>
                  <a:pt x="2092" y="2190"/>
                  <a:pt x="1209" y="3495"/>
                  <a:pt x="1084" y="4971"/>
                </a:cubicBezTo>
                <a:cubicBezTo>
                  <a:pt x="958" y="6447"/>
                  <a:pt x="1607" y="7882"/>
                  <a:pt x="2797" y="8763"/>
                </a:cubicBezTo>
                <a:cubicBezTo>
                  <a:pt x="3041" y="8936"/>
                  <a:pt x="3094" y="9275"/>
                  <a:pt x="2917" y="9515"/>
                </a:cubicBezTo>
                <a:cubicBezTo>
                  <a:pt x="2739" y="9755"/>
                  <a:pt x="2399" y="9803"/>
                  <a:pt x="2163" y="9620"/>
                </a:cubicBezTo>
                <a:cubicBezTo>
                  <a:pt x="802" y="8616"/>
                  <a:pt x="0" y="7024"/>
                  <a:pt x="2" y="5333"/>
                </a:cubicBezTo>
                <a:cubicBezTo>
                  <a:pt x="2" y="2387"/>
                  <a:pt x="2389" y="0"/>
                  <a:pt x="5335" y="0"/>
                </a:cubicBezTo>
                <a:cubicBezTo>
                  <a:pt x="8281" y="0"/>
                  <a:pt x="10668" y="2387"/>
                  <a:pt x="10668" y="5333"/>
                </a:cubicBezTo>
                <a:cubicBezTo>
                  <a:pt x="10668" y="8279"/>
                  <a:pt x="8281" y="10666"/>
                  <a:pt x="5335" y="10666"/>
                </a:cubicBezTo>
                <a:cubicBezTo>
                  <a:pt x="5040" y="10666"/>
                  <a:pt x="4802" y="10428"/>
                  <a:pt x="4802" y="10133"/>
                </a:cubicBezTo>
                <a:lnTo>
                  <a:pt x="4802" y="9066"/>
                </a:lnTo>
                <a:cubicBezTo>
                  <a:pt x="4802" y="8772"/>
                  <a:pt x="5040" y="8533"/>
                  <a:pt x="5335" y="8533"/>
                </a:cubicBezTo>
                <a:cubicBezTo>
                  <a:pt x="5630" y="8533"/>
                  <a:pt x="5868" y="8772"/>
                  <a:pt x="5868" y="9066"/>
                </a:cubicBezTo>
                <a:lnTo>
                  <a:pt x="5868" y="9567"/>
                </a:lnTo>
                <a:cubicBezTo>
                  <a:pt x="8002" y="9298"/>
                  <a:pt x="9602" y="7483"/>
                  <a:pt x="9602" y="5333"/>
                </a:cubicBezTo>
                <a:close/>
                <a:moveTo>
                  <a:pt x="4268" y="4266"/>
                </a:moveTo>
                <a:cubicBezTo>
                  <a:pt x="4268" y="4561"/>
                  <a:pt x="4030" y="4800"/>
                  <a:pt x="3735" y="4800"/>
                </a:cubicBezTo>
                <a:cubicBezTo>
                  <a:pt x="3440" y="4800"/>
                  <a:pt x="3202" y="4561"/>
                  <a:pt x="3202" y="4266"/>
                </a:cubicBezTo>
                <a:cubicBezTo>
                  <a:pt x="3202" y="3558"/>
                  <a:pt x="3553" y="2896"/>
                  <a:pt x="4140" y="2499"/>
                </a:cubicBezTo>
                <a:cubicBezTo>
                  <a:pt x="4727" y="2103"/>
                  <a:pt x="5472" y="2023"/>
                  <a:pt x="6130" y="2287"/>
                </a:cubicBezTo>
                <a:cubicBezTo>
                  <a:pt x="6787" y="2551"/>
                  <a:pt x="7271" y="3124"/>
                  <a:pt x="7420" y="3816"/>
                </a:cubicBezTo>
                <a:cubicBezTo>
                  <a:pt x="7570" y="4508"/>
                  <a:pt x="7366" y="5230"/>
                  <a:pt x="6876" y="5742"/>
                </a:cubicBezTo>
                <a:cubicBezTo>
                  <a:pt x="6711" y="5914"/>
                  <a:pt x="6487" y="6051"/>
                  <a:pt x="6203" y="6164"/>
                </a:cubicBezTo>
                <a:cubicBezTo>
                  <a:pt x="6001" y="6246"/>
                  <a:pt x="5868" y="6441"/>
                  <a:pt x="5868" y="6659"/>
                </a:cubicBezTo>
                <a:lnTo>
                  <a:pt x="5868" y="7200"/>
                </a:lnTo>
                <a:cubicBezTo>
                  <a:pt x="5868" y="7494"/>
                  <a:pt x="5630" y="7733"/>
                  <a:pt x="5335" y="7733"/>
                </a:cubicBezTo>
                <a:cubicBezTo>
                  <a:pt x="5040" y="7733"/>
                  <a:pt x="4802" y="7494"/>
                  <a:pt x="4802" y="7200"/>
                </a:cubicBezTo>
                <a:lnTo>
                  <a:pt x="4802" y="6659"/>
                </a:lnTo>
                <a:cubicBezTo>
                  <a:pt x="4802" y="6006"/>
                  <a:pt x="5199" y="5418"/>
                  <a:pt x="5806" y="5175"/>
                </a:cubicBezTo>
                <a:cubicBezTo>
                  <a:pt x="5960" y="5113"/>
                  <a:pt x="6059" y="5052"/>
                  <a:pt x="6106" y="5004"/>
                </a:cubicBezTo>
                <a:cubicBezTo>
                  <a:pt x="6351" y="4748"/>
                  <a:pt x="6452" y="4387"/>
                  <a:pt x="6378" y="4041"/>
                </a:cubicBezTo>
                <a:cubicBezTo>
                  <a:pt x="6303" y="3695"/>
                  <a:pt x="6061" y="3409"/>
                  <a:pt x="5732" y="3277"/>
                </a:cubicBezTo>
                <a:cubicBezTo>
                  <a:pt x="5032" y="2995"/>
                  <a:pt x="4268" y="3511"/>
                  <a:pt x="4268" y="4266"/>
                </a:cubicBezTo>
                <a:close/>
              </a:path>
            </a:pathLst>
          </a:cu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46778D8-B3F4-47C4-A30D-DBD37A886435}"/>
              </a:ext>
            </a:extLst>
          </p:cNvPr>
          <p:cNvSpPr/>
          <p:nvPr/>
        </p:nvSpPr>
        <p:spPr>
          <a:xfrm>
            <a:off x="686517" y="3036874"/>
            <a:ext cx="4493538" cy="461665"/>
          </a:xfrm>
          <a:prstGeom prst="rect">
            <a:avLst/>
          </a:prstGeom>
        </p:spPr>
        <p:txBody>
          <a:bodyPr wrap="none">
            <a:spAutoFit/>
          </a:bodyPr>
          <a:lstStyle/>
          <a:p>
            <a:pPr algn="ctr"/>
            <a:r>
              <a:rPr lang="zh-CN" altLang="en-US" sz="2400" b="1" dirty="0">
                <a:solidFill>
                  <a:prstClr val="black"/>
                </a:solidFill>
                <a:latin typeface="微软雅黑" panose="020B0503020204020204" pitchFamily="34" charset="-122"/>
                <a:ea typeface="微软雅黑" panose="020B0503020204020204" pitchFamily="34" charset="-122"/>
              </a:rPr>
              <a:t>讨论：买入贵州茅台的正反观点</a:t>
            </a:r>
          </a:p>
        </p:txBody>
      </p:sp>
      <p:sp>
        <p:nvSpPr>
          <p:cNvPr id="15" name="文本框 14">
            <a:extLst>
              <a:ext uri="{FF2B5EF4-FFF2-40B4-BE49-F238E27FC236}">
                <a16:creationId xmlns:a16="http://schemas.microsoft.com/office/drawing/2014/main" id="{BA5426D2-3DE0-4B7F-80FB-F7C4BF2CAB05}"/>
              </a:ext>
            </a:extLst>
          </p:cNvPr>
          <p:cNvSpPr txBox="1"/>
          <p:nvPr/>
        </p:nvSpPr>
        <p:spPr>
          <a:xfrm>
            <a:off x="4045562" y="3516168"/>
            <a:ext cx="796268" cy="707886"/>
          </a:xfrm>
          <a:prstGeom prst="rect">
            <a:avLst/>
          </a:prstGeom>
          <a:solidFill>
            <a:schemeClr val="accent5"/>
          </a:solidFill>
          <a:ln>
            <a:solidFill>
              <a:schemeClr val="accent5"/>
            </a:solidFill>
          </a:ln>
        </p:spPr>
        <p:txBody>
          <a:bodyPr wrap="square" rtlCol="0">
            <a:spAutoFit/>
          </a:bodyPr>
          <a:lstStyle/>
          <a:p>
            <a:pPr algn="ctr"/>
            <a:r>
              <a:rPr lang="zh-CN" altLang="en-US" sz="2000" b="1" dirty="0">
                <a:solidFill>
                  <a:prstClr val="white"/>
                </a:solidFill>
                <a:latin typeface="微软雅黑" panose="020B0503020204020204" pitchFamily="34" charset="-122"/>
                <a:ea typeface="微软雅黑" panose="020B0503020204020204" pitchFamily="34" charset="-122"/>
              </a:rPr>
              <a:t>正方观点</a:t>
            </a:r>
          </a:p>
        </p:txBody>
      </p:sp>
      <p:sp>
        <p:nvSpPr>
          <p:cNvPr id="20" name="文本框 19">
            <a:extLst>
              <a:ext uri="{FF2B5EF4-FFF2-40B4-BE49-F238E27FC236}">
                <a16:creationId xmlns:a16="http://schemas.microsoft.com/office/drawing/2014/main" id="{E678BD43-4549-4B71-BF1B-279BE2335B6F}"/>
              </a:ext>
            </a:extLst>
          </p:cNvPr>
          <p:cNvSpPr txBox="1"/>
          <p:nvPr/>
        </p:nvSpPr>
        <p:spPr>
          <a:xfrm>
            <a:off x="4032216" y="5124996"/>
            <a:ext cx="796268" cy="707886"/>
          </a:xfrm>
          <a:prstGeom prst="rect">
            <a:avLst/>
          </a:prstGeom>
          <a:solidFill>
            <a:schemeClr val="bg2">
              <a:lumMod val="50000"/>
            </a:schemeClr>
          </a:solidFill>
          <a:ln>
            <a:solidFill>
              <a:schemeClr val="bg2">
                <a:lumMod val="50000"/>
              </a:schemeClr>
            </a:solidFill>
          </a:ln>
        </p:spPr>
        <p:txBody>
          <a:bodyPr wrap="square" rtlCol="0">
            <a:spAutoFit/>
          </a:bodyPr>
          <a:lstStyle/>
          <a:p>
            <a:pPr algn="ctr"/>
            <a:r>
              <a:rPr lang="zh-CN" altLang="en-US" sz="2000" b="1" dirty="0">
                <a:solidFill>
                  <a:prstClr val="white"/>
                </a:solidFill>
                <a:latin typeface="微软雅黑" panose="020B0503020204020204" pitchFamily="34" charset="-122"/>
                <a:ea typeface="微软雅黑" panose="020B0503020204020204" pitchFamily="34" charset="-122"/>
              </a:rPr>
              <a:t>反方观点</a:t>
            </a:r>
          </a:p>
        </p:txBody>
      </p:sp>
      <p:sp>
        <p:nvSpPr>
          <p:cNvPr id="23" name="矩形 22">
            <a:extLst>
              <a:ext uri="{FF2B5EF4-FFF2-40B4-BE49-F238E27FC236}">
                <a16:creationId xmlns:a16="http://schemas.microsoft.com/office/drawing/2014/main" id="{7A29D8AA-4EC9-454B-B625-38644B95732B}"/>
              </a:ext>
            </a:extLst>
          </p:cNvPr>
          <p:cNvSpPr/>
          <p:nvPr/>
        </p:nvSpPr>
        <p:spPr>
          <a:xfrm>
            <a:off x="5814335" y="3678516"/>
            <a:ext cx="5935705" cy="3046988"/>
          </a:xfrm>
          <a:prstGeom prst="rect">
            <a:avLst/>
          </a:prstGeom>
        </p:spPr>
        <p:txBody>
          <a:bodyPr wrap="square">
            <a:spAutoFit/>
          </a:bodyPr>
          <a:lstStyle/>
          <a:p>
            <a:pPr marL="285750" indent="-285750">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成功获利丰厚。心理压力；</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只有市场和个股价格发生重大变化之际才正确，适合牛熊市周而复始；</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与尊重市场、适应市场相违背。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投资者的首要任务不是使自己效用最大化，而是使自己生存下去。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调和有效市场假设和行为金融学的矛盾，避免“不是</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就是”二元论方法的局限。</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solidFill>
                  <a:prstClr val="black"/>
                </a:solidFill>
                <a:latin typeface="微软雅黑" panose="020B0503020204020204" pitchFamily="34" charset="-122"/>
                <a:ea typeface="微软雅黑" panose="020B0503020204020204" pitchFamily="34" charset="-122"/>
              </a:rPr>
              <a:t>投资人必须交替使用有效市场假设和行为金融学的思想和观点：既需要经常从有效市场的视角来看待市场，又需要洞悉行为金融学投资者有限理性甚至非理性可能导致的市场错误，并利用这些错误所蕴藏的投资机会。</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8EFB076A-AAAB-4FD2-9BA7-64EFEA0BECBA}"/>
              </a:ext>
            </a:extLst>
          </p:cNvPr>
          <p:cNvSpPr/>
          <p:nvPr/>
        </p:nvSpPr>
        <p:spPr>
          <a:xfrm>
            <a:off x="5654040" y="3617653"/>
            <a:ext cx="6096000" cy="3130641"/>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a:off x="8645714" y="3378426"/>
            <a:ext cx="2784238" cy="47845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rPr>
              <a:t>结论</a:t>
            </a:r>
            <a:r>
              <a:rPr lang="en-US" altLang="zh-CN" sz="2000" b="1" dirty="0">
                <a:solidFill>
                  <a:prstClr val="white"/>
                </a:solidFill>
                <a:latin typeface="微软雅黑" panose="020B0503020204020204" pitchFamily="34" charset="-122"/>
                <a:ea typeface="微软雅黑" panose="020B0503020204020204" pitchFamily="34" charset="-122"/>
              </a:rPr>
              <a:t>1</a:t>
            </a:r>
            <a:r>
              <a:rPr lang="zh-CN" altLang="en-US" sz="2000" b="1" dirty="0">
                <a:solidFill>
                  <a:prstClr val="white"/>
                </a:solidFill>
                <a:latin typeface="微软雅黑" panose="020B0503020204020204" pitchFamily="34" charset="-122"/>
                <a:ea typeface="微软雅黑" panose="020B0503020204020204" pitchFamily="34" charset="-122"/>
              </a:rPr>
              <a:t>：逆向投资策略</a:t>
            </a:r>
          </a:p>
        </p:txBody>
      </p:sp>
      <p:sp>
        <p:nvSpPr>
          <p:cNvPr id="25" name="矩形 24">
            <a:extLst>
              <a:ext uri="{FF2B5EF4-FFF2-40B4-BE49-F238E27FC236}">
                <a16:creationId xmlns:a16="http://schemas.microsoft.com/office/drawing/2014/main" id="{9C95CCB6-35D4-40AB-BA43-9CDC6A98426F}"/>
              </a:ext>
            </a:extLst>
          </p:cNvPr>
          <p:cNvSpPr/>
          <p:nvPr/>
        </p:nvSpPr>
        <p:spPr>
          <a:xfrm>
            <a:off x="9071341" y="885593"/>
            <a:ext cx="2358611" cy="1365246"/>
          </a:xfrm>
          <a:prstGeom prst="rect">
            <a:avLst/>
          </a:prstGeom>
        </p:spPr>
        <p:txBody>
          <a:bodyPr wrap="square">
            <a:spAutoFit/>
          </a:bodyPr>
          <a:lstStyle/>
          <a:p>
            <a:pPr marL="342900" indent="-342900" defTabSz="457200">
              <a:lnSpc>
                <a:spcPct val="125000"/>
              </a:lnSpc>
              <a:spcBef>
                <a:spcPts val="600"/>
              </a:spcBef>
              <a:buClr>
                <a:prstClr val="black"/>
              </a:buClr>
              <a:buSzPct val="80000"/>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证实偏差</a:t>
            </a:r>
            <a:endParaRPr lang="en-US" altLang="zh-CN" sz="2000" dirty="0">
              <a:solidFill>
                <a:prstClr val="black"/>
              </a:solidFill>
              <a:latin typeface="微软雅黑" panose="020B0503020204020204" pitchFamily="34" charset="-122"/>
              <a:ea typeface="微软雅黑" panose="020B0503020204020204" pitchFamily="34" charset="-122"/>
            </a:endParaRPr>
          </a:p>
          <a:p>
            <a:pPr marL="342900" indent="-342900" defTabSz="457200">
              <a:lnSpc>
                <a:spcPct val="125000"/>
              </a:lnSpc>
              <a:spcBef>
                <a:spcPts val="600"/>
              </a:spcBef>
              <a:buClr>
                <a:prstClr val="black"/>
              </a:buClr>
              <a:buSzPct val="80000"/>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本土偏好</a:t>
            </a:r>
          </a:p>
          <a:p>
            <a:pPr marL="342900" indent="-342900" defTabSz="457200">
              <a:lnSpc>
                <a:spcPct val="125000"/>
              </a:lnSpc>
              <a:spcBef>
                <a:spcPts val="600"/>
              </a:spcBef>
              <a:buClr>
                <a:prstClr val="black"/>
              </a:buClr>
              <a:buSzPct val="80000"/>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处置效应</a:t>
            </a:r>
          </a:p>
        </p:txBody>
      </p:sp>
      <p:cxnSp>
        <p:nvCxnSpPr>
          <p:cNvPr id="33" name="直接连接符 32">
            <a:extLst>
              <a:ext uri="{FF2B5EF4-FFF2-40B4-BE49-F238E27FC236}">
                <a16:creationId xmlns:a16="http://schemas.microsoft.com/office/drawing/2014/main" id="{E93E32B0-CAFB-42EC-97D9-3471E60A2175}"/>
              </a:ext>
            </a:extLst>
          </p:cNvPr>
          <p:cNvCxnSpPr>
            <a:cxnSpLocks/>
          </p:cNvCxnSpPr>
          <p:nvPr/>
        </p:nvCxnSpPr>
        <p:spPr>
          <a:xfrm>
            <a:off x="5814335" y="0"/>
            <a:ext cx="0" cy="2877762"/>
          </a:xfrm>
          <a:prstGeom prst="line">
            <a:avLst/>
          </a:prstGeom>
          <a:ln>
            <a:solidFill>
              <a:schemeClr val="bg1">
                <a:lumMod val="75000"/>
              </a:schemeClr>
            </a:solidFill>
            <a:prstDash val="dash"/>
          </a:ln>
          <a:effectLst/>
        </p:spPr>
        <p:style>
          <a:lnRef idx="1">
            <a:schemeClr val="accent6"/>
          </a:lnRef>
          <a:fillRef idx="0">
            <a:schemeClr val="accent6"/>
          </a:fillRef>
          <a:effectRef idx="0">
            <a:schemeClr val="accent6"/>
          </a:effectRef>
          <a:fontRef idx="minor">
            <a:schemeClr val="tx1"/>
          </a:fontRef>
        </p:style>
      </p:cxnSp>
      <p:sp>
        <p:nvSpPr>
          <p:cNvPr id="40" name="圆角矩形 9">
            <a:extLst>
              <a:ext uri="{FF2B5EF4-FFF2-40B4-BE49-F238E27FC236}">
                <a16:creationId xmlns:a16="http://schemas.microsoft.com/office/drawing/2014/main" id="{E26D1BC9-6E23-4B9E-9B36-6CFBB0A58119}"/>
              </a:ext>
            </a:extLst>
          </p:cNvPr>
          <p:cNvSpPr/>
          <p:nvPr/>
        </p:nvSpPr>
        <p:spPr>
          <a:xfrm>
            <a:off x="9494519" y="6432268"/>
            <a:ext cx="2523679" cy="425731"/>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latin typeface="微软雅黑" panose="020B0503020204020204" pitchFamily="34" charset="-122"/>
                <a:ea typeface="微软雅黑" panose="020B0503020204020204" pitchFamily="34" charset="-122"/>
              </a:rPr>
              <a:t>微型</a:t>
            </a:r>
            <a:r>
              <a:rPr lang="zh-CN" altLang="en-US" sz="1400" b="1" dirty="0" smtClean="0">
                <a:solidFill>
                  <a:prstClr val="white"/>
                </a:solidFill>
                <a:latin typeface="微软雅黑" panose="020B0503020204020204" pitchFamily="34" charset="-122"/>
                <a:ea typeface="微软雅黑" panose="020B0503020204020204" pitchFamily="34" charset="-122"/>
              </a:rPr>
              <a:t>案例</a:t>
            </a:r>
            <a:r>
              <a:rPr lang="en-US" altLang="zh-CN" sz="1400" b="1" dirty="0" smtClean="0">
                <a:solidFill>
                  <a:prstClr val="white"/>
                </a:solidFill>
                <a:latin typeface="微软雅黑" panose="020B0503020204020204" pitchFamily="34" charset="-122"/>
                <a:ea typeface="微软雅黑" panose="020B0503020204020204" pitchFamily="34" charset="-122"/>
              </a:rPr>
              <a:t>—</a:t>
            </a:r>
            <a:r>
              <a:rPr lang="zh-CN" altLang="en-US" sz="1400" b="1" dirty="0" smtClean="0">
                <a:solidFill>
                  <a:prstClr val="white"/>
                </a:solidFill>
                <a:latin typeface="微软雅黑" panose="020B0503020204020204" pitchFamily="34" charset="-122"/>
                <a:ea typeface="微软雅黑" panose="020B0503020204020204" pitchFamily="34" charset="-122"/>
              </a:rPr>
              <a:t>基金组合</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75594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0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 grpId="0" animBg="1"/>
      <p:bldP spid="2" grpId="0" animBg="1"/>
      <p:bldP spid="4" grpId="0"/>
      <p:bldP spid="5" grpId="0" animBg="1"/>
      <p:bldP spid="6" grpId="0" animBg="1"/>
      <p:bldP spid="8" grpId="0" animBg="1"/>
      <p:bldP spid="13" grpId="0"/>
      <p:bldP spid="17" grpId="0" animBg="1"/>
      <p:bldP spid="18" grpId="0"/>
      <p:bldP spid="15" grpId="0" animBg="1"/>
      <p:bldP spid="20" grpId="0" animBg="1"/>
      <p:bldP spid="23" grpId="0"/>
      <p:bldP spid="24" grpId="0" animBg="1"/>
      <p:bldP spid="10" grpId="0" animBg="1"/>
      <p:bldP spid="25" grpId="0"/>
      <p:bldP spid="4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2707195" y="475668"/>
            <a:ext cx="6768752" cy="714375"/>
          </a:xfrm>
          <a:solidFill>
            <a:srgbClr val="FF0000"/>
          </a:solidFill>
        </p:spPr>
        <p:txBody>
          <a:bodyPr>
            <a:normAutofit fontScale="90000"/>
          </a:bodyPr>
          <a:lstStyle/>
          <a:p>
            <a:r>
              <a:rPr lang="en-US" altLang="zh-CN" sz="3200" b="1" dirty="0" smtClean="0">
                <a:solidFill>
                  <a:schemeClr val="bg1"/>
                </a:solidFill>
                <a:latin typeface="仿宋" panose="02010609060101010101" pitchFamily="49" charset="-122"/>
                <a:ea typeface="仿宋" panose="02010609060101010101" pitchFamily="49" charset="-122"/>
              </a:rPr>
              <a:t/>
            </a:r>
            <a:br>
              <a:rPr lang="en-US" altLang="zh-CN" sz="3200" b="1" dirty="0" smtClean="0">
                <a:solidFill>
                  <a:schemeClr val="bg1"/>
                </a:solidFill>
                <a:latin typeface="仿宋" panose="02010609060101010101" pitchFamily="49" charset="-122"/>
                <a:ea typeface="仿宋" panose="02010609060101010101" pitchFamily="49" charset="-122"/>
              </a:rPr>
            </a:br>
            <a:r>
              <a:rPr lang="en-US" altLang="zh-CN" sz="3200" b="1" dirty="0" smtClean="0">
                <a:solidFill>
                  <a:schemeClr val="bg1"/>
                </a:solidFill>
                <a:latin typeface="仿宋" panose="02010609060101010101" pitchFamily="49" charset="-122"/>
                <a:ea typeface="仿宋" panose="02010609060101010101" pitchFamily="49" charset="-122"/>
              </a:rPr>
              <a:t>4</a:t>
            </a:r>
            <a:r>
              <a:rPr lang="zh-CN" altLang="en-US" sz="3200" b="1" dirty="0" smtClean="0">
                <a:solidFill>
                  <a:schemeClr val="bg1"/>
                </a:solidFill>
                <a:latin typeface="仿宋" panose="02010609060101010101" pitchFamily="49" charset="-122"/>
                <a:ea typeface="仿宋" panose="02010609060101010101" pitchFamily="49" charset="-122"/>
              </a:rPr>
              <a:t>、有效</a:t>
            </a:r>
            <a:r>
              <a:rPr lang="zh-CN" altLang="en-US" sz="3200" b="1" dirty="0">
                <a:solidFill>
                  <a:schemeClr val="bg1"/>
                </a:solidFill>
                <a:latin typeface="仿宋" panose="02010609060101010101" pitchFamily="49" charset="-122"/>
                <a:ea typeface="仿宋" panose="02010609060101010101" pitchFamily="49" charset="-122"/>
              </a:rPr>
              <a:t>市场</a:t>
            </a:r>
            <a:r>
              <a:rPr lang="zh-CN" altLang="en-US" sz="3200" b="1" dirty="0" smtClean="0">
                <a:solidFill>
                  <a:schemeClr val="bg1"/>
                </a:solidFill>
                <a:latin typeface="仿宋" panose="02010609060101010101" pitchFamily="49" charset="-122"/>
                <a:ea typeface="仿宋" panose="02010609060101010101" pitchFamily="49" charset="-122"/>
              </a:rPr>
              <a:t>假说评价与检验</a:t>
            </a:r>
            <a:r>
              <a:rPr lang="zh-CN" altLang="en-US" sz="3200" b="1" dirty="0">
                <a:solidFill>
                  <a:schemeClr val="bg1"/>
                </a:solidFill>
                <a:latin typeface="仿宋" panose="02010609060101010101" pitchFamily="49" charset="-122"/>
                <a:ea typeface="仿宋" panose="02010609060101010101" pitchFamily="49" charset="-122"/>
              </a:rPr>
              <a:t/>
            </a:r>
            <a:br>
              <a:rPr lang="zh-CN" altLang="en-US" sz="3200" b="1" dirty="0">
                <a:solidFill>
                  <a:schemeClr val="bg1"/>
                </a:solidFill>
                <a:latin typeface="仿宋" panose="02010609060101010101" pitchFamily="49" charset="-122"/>
                <a:ea typeface="仿宋" panose="02010609060101010101" pitchFamily="49" charset="-122"/>
              </a:rPr>
            </a:br>
            <a:endParaRPr lang="zh-CN" altLang="en-US" dirty="0">
              <a:solidFill>
                <a:schemeClr val="bg1"/>
              </a:solidFill>
            </a:endParaRPr>
          </a:p>
        </p:txBody>
      </p:sp>
      <p:sp>
        <p:nvSpPr>
          <p:cNvPr id="10" name="矩形 9"/>
          <p:cNvSpPr/>
          <p:nvPr/>
        </p:nvSpPr>
        <p:spPr>
          <a:xfrm>
            <a:off x="416903" y="1653109"/>
            <a:ext cx="11196463" cy="432048"/>
          </a:xfrm>
          <a:prstGeom prst="rect">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b="1" dirty="0">
                <a:solidFill>
                  <a:prstClr val="white"/>
                </a:solidFill>
                <a:latin typeface="仿宋" panose="02010609060101010101" pitchFamily="49" charset="-122"/>
                <a:ea typeface="仿宋" panose="02010609060101010101" pitchFamily="49" charset="-122"/>
              </a:rPr>
              <a:t>对于不同对象的意义</a:t>
            </a:r>
          </a:p>
        </p:txBody>
      </p:sp>
      <p:sp>
        <p:nvSpPr>
          <p:cNvPr id="11" name="矩形 10"/>
          <p:cNvSpPr/>
          <p:nvPr/>
        </p:nvSpPr>
        <p:spPr>
          <a:xfrm>
            <a:off x="538099" y="2780176"/>
            <a:ext cx="5553472" cy="3236007"/>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3" name="矩形 12"/>
          <p:cNvSpPr/>
          <p:nvPr/>
        </p:nvSpPr>
        <p:spPr>
          <a:xfrm>
            <a:off x="767408" y="2832336"/>
            <a:ext cx="5247727" cy="2739211"/>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en-US"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对于投资者</a:t>
            </a:r>
            <a:endParaRPr lang="en-US" altLang="zh-CN" sz="28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由于价格及时的反映了新的信息，</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投资者只能期望获得正常收益率</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，等信息披露后才认识到信息的价值对投资者来说没有任何好处。实际上，在投资者进行证券交易之前，价格已经调整到位。</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2" name="矩形 21"/>
          <p:cNvSpPr/>
          <p:nvPr/>
        </p:nvSpPr>
        <p:spPr>
          <a:xfrm>
            <a:off x="6168007" y="2780176"/>
            <a:ext cx="5642991" cy="3236759"/>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3" name="矩形 22"/>
          <p:cNvSpPr/>
          <p:nvPr/>
        </p:nvSpPr>
        <p:spPr>
          <a:xfrm>
            <a:off x="6320880" y="2864738"/>
            <a:ext cx="5490118" cy="2369880"/>
          </a:xfrm>
          <a:prstGeom prst="rect">
            <a:avLst/>
          </a:prstGeom>
        </p:spPr>
        <p:txBody>
          <a:bodyPr wrap="square">
            <a:spAutoFit/>
          </a:bodyPr>
          <a:lstStyle/>
          <a:p>
            <a:pPr marL="342900" indent="-342900" fontAlgn="base">
              <a:spcBef>
                <a:spcPct val="0"/>
              </a:spcBef>
              <a:spcAft>
                <a:spcPct val="0"/>
              </a:spcAft>
              <a:buFont typeface="Arial" panose="020B0604020202020204" pitchFamily="34" charset="0"/>
              <a:buChar char="•"/>
            </a:pPr>
            <a:r>
              <a:rPr lang="zh-CN" altLang="en-US" sz="2800" b="1" dirty="0">
                <a:solidFill>
                  <a:srgbClr val="FF0000"/>
                </a:solidFill>
                <a:latin typeface="仿宋" panose="02010609060101010101" pitchFamily="49" charset="-122"/>
                <a:ea typeface="仿宋" panose="02010609060101010101" pitchFamily="49" charset="-122"/>
              </a:rPr>
              <a:t>对于公司</a:t>
            </a:r>
            <a:endParaRPr lang="en-US" altLang="zh-CN" sz="2800" b="1" dirty="0">
              <a:solidFill>
                <a:srgbClr val="FF0000"/>
              </a:solidFill>
              <a:latin typeface="仿宋" panose="02010609060101010101" pitchFamily="49" charset="-122"/>
              <a:ea typeface="仿宋" panose="02010609060101010101" pitchFamily="49" charset="-122"/>
            </a:endParaRPr>
          </a:p>
          <a:p>
            <a:pPr fontAlgn="base">
              <a:spcBef>
                <a:spcPct val="0"/>
              </a:spcBef>
              <a:spcAft>
                <a:spcPct val="0"/>
              </a:spcAft>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公司只能从发行的证券中获得公允价值。所谓“</a:t>
            </a:r>
            <a:r>
              <a:rPr lang="zh-CN" altLang="en-US" sz="2400"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公允</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”，指公司发行证券所获的价值正好等于证券的现值。因此，在有效资本市场中，不存在通过愚弄投资者而创造价值的融资机会。</a:t>
            </a:r>
          </a:p>
        </p:txBody>
      </p:sp>
      <p:sp>
        <p:nvSpPr>
          <p:cNvPr id="14" name="矩形 13"/>
          <p:cNvSpPr/>
          <p:nvPr/>
        </p:nvSpPr>
        <p:spPr>
          <a:xfrm>
            <a:off x="2959732" y="4808971"/>
            <a:ext cx="6110808" cy="1692771"/>
          </a:xfrm>
          <a:prstGeom prst="rect">
            <a:avLst/>
          </a:prstGeom>
          <a:solidFill>
            <a:srgbClr val="CDFFFF"/>
          </a:solidFill>
        </p:spPr>
        <p:txBody>
          <a:bodyPr wrap="square">
            <a:spAutoFit/>
          </a:bodyPr>
          <a:lstStyle/>
          <a:p>
            <a:pPr fontAlgn="base">
              <a:spcBef>
                <a:spcPct val="0"/>
              </a:spcBef>
              <a:spcAft>
                <a:spcPct val="0"/>
              </a:spcAft>
            </a:pPr>
            <a:r>
              <a:rPr lang="zh-CN" altLang="en-US" sz="2800" b="1" dirty="0">
                <a:solidFill>
                  <a:srgbClr val="FF0000"/>
                </a:solidFill>
                <a:latin typeface="Times New Roman" panose="02020603050405020304" pitchFamily="18" charset="0"/>
                <a:ea typeface="仿宋" panose="02010609060101010101" pitchFamily="49" charset="-122"/>
                <a:cs typeface="Times New Roman" pitchFamily="18" charset="0"/>
              </a:rPr>
              <a:t>对有效市场假说的评价和检验</a:t>
            </a:r>
            <a:endParaRPr lang="en-US" altLang="zh-CN" sz="2800" b="1" dirty="0">
              <a:solidFill>
                <a:srgbClr val="FF0000"/>
              </a:solidFill>
              <a:latin typeface="Times New Roman" panose="02020603050405020304" pitchFamily="18" charset="0"/>
              <a:ea typeface="仿宋" panose="02010609060101010101" pitchFamily="49" charset="-122"/>
              <a:cs typeface="Times New Roman" pitchFamily="18" charset="0"/>
            </a:endParaRPr>
          </a:p>
          <a:p>
            <a:pPr marL="342900" indent="-342900" fontAlgn="base">
              <a:spcBef>
                <a:spcPct val="0"/>
              </a:spcBef>
              <a:spcAft>
                <a:spcPct val="0"/>
              </a:spcAft>
              <a:buFont typeface="Arial" panose="020B0604020202020204" pitchFamily="34" charset="0"/>
              <a:buChar char="•"/>
            </a:pPr>
            <a:r>
              <a:rPr lang="zh-CN" altLang="en-US" sz="2400" b="1" smtClean="0">
                <a:solidFill>
                  <a:prstClr val="black"/>
                </a:solidFill>
                <a:latin typeface="Times New Roman" panose="02020603050405020304" pitchFamily="18" charset="0"/>
                <a:ea typeface="仿宋" panose="02010609060101010101" pitchFamily="49" charset="-122"/>
                <a:cs typeface="Times New Roman" pitchFamily="18" charset="0"/>
              </a:rPr>
              <a:t>是投资学</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中最经典、最基础的理论之一，被称为</a:t>
            </a:r>
            <a:r>
              <a:rPr lang="zh-CN" altLang="en-US" sz="2400" b="1" dirty="0" smtClean="0">
                <a:solidFill>
                  <a:prstClr val="black"/>
                </a:solidFill>
                <a:latin typeface="Times New Roman" panose="02020603050405020304" pitchFamily="18" charset="0"/>
                <a:ea typeface="仿宋" panose="02010609060101010101" pitchFamily="49" charset="-122"/>
                <a:cs typeface="Times New Roman" pitchFamily="18" charset="0"/>
              </a:rPr>
              <a:t>现代投资理论</a:t>
            </a: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的基石。</a:t>
            </a:r>
            <a:endParaRPr lang="en-US" altLang="zh-CN" sz="2400" b="1" dirty="0">
              <a:solidFill>
                <a:prstClr val="black"/>
              </a:solidFill>
              <a:latin typeface="Times New Roman" panose="02020603050405020304" pitchFamily="18" charset="0"/>
              <a:ea typeface="仿宋" panose="02010609060101010101" pitchFamily="49" charset="-122"/>
              <a:cs typeface="Times New Roman" pitchFamily="18" charset="0"/>
            </a:endParaRPr>
          </a:p>
          <a:p>
            <a:pPr marL="342900" indent="-342900" fontAlgn="base">
              <a:spcBef>
                <a:spcPct val="0"/>
              </a:spcBef>
              <a:spcAft>
                <a:spcPct val="0"/>
              </a:spcAft>
              <a:buFont typeface="Arial" panose="020B0604020202020204" pitchFamily="34" charset="0"/>
              <a:buChar char="•"/>
            </a:pPr>
            <a:r>
              <a:rPr lang="zh-CN" altLang="en-US" sz="2400" b="1" dirty="0">
                <a:solidFill>
                  <a:prstClr val="black"/>
                </a:solidFill>
                <a:latin typeface="Times New Roman" panose="02020603050405020304" pitchFamily="18" charset="0"/>
                <a:ea typeface="仿宋" panose="02010609060101010101" pitchFamily="49" charset="-122"/>
                <a:cs typeface="Times New Roman" pitchFamily="18" charset="0"/>
              </a:rPr>
              <a:t>几乎所有研究都支持资本市场有效率。 </a:t>
            </a:r>
          </a:p>
        </p:txBody>
      </p:sp>
      <p:sp>
        <p:nvSpPr>
          <p:cNvPr id="2" name="圆角矩形 1"/>
          <p:cNvSpPr/>
          <p:nvPr/>
        </p:nvSpPr>
        <p:spPr>
          <a:xfrm>
            <a:off x="9332875" y="5420299"/>
            <a:ext cx="2280491" cy="595884"/>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市场有交易规则</a:t>
            </a:r>
            <a:r>
              <a:rPr lang="en-US" altLang="zh-CN" dirty="0" smtClean="0"/>
              <a:t>+</a:t>
            </a:r>
            <a:r>
              <a:rPr lang="zh-CN" altLang="en-US" dirty="0" smtClean="0"/>
              <a:t>投资者情绪</a:t>
            </a:r>
            <a:endParaRPr lang="zh-CN" altLang="en-US" dirty="0"/>
          </a:p>
        </p:txBody>
      </p:sp>
    </p:spTree>
    <p:extLst>
      <p:ext uri="{BB962C8B-B14F-4D97-AF65-F5344CB8AC3E}">
        <p14:creationId xmlns:p14="http://schemas.microsoft.com/office/powerpoint/2010/main" val="362707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989032" y="234226"/>
            <a:ext cx="4111778" cy="792162"/>
          </a:xfrm>
          <a:prstGeom prst="rect">
            <a:avLst/>
          </a:prstGeom>
          <a:gradFill rotWithShape="0">
            <a:gsLst>
              <a:gs pos="0">
                <a:srgbClr val="FF6600"/>
              </a:gs>
              <a:gs pos="100000">
                <a:srgbClr val="762F00"/>
              </a:gs>
            </a:gsLst>
            <a:path path="rect">
              <a:fillToRect r="100000" b="100000"/>
            </a:path>
          </a:gra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rPr>
              <a:t>引言：资本资产定价模型 </a:t>
            </a:r>
          </a:p>
        </p:txBody>
      </p:sp>
      <p:sp>
        <p:nvSpPr>
          <p:cNvPr id="3" name="Text Box 5"/>
          <p:cNvSpPr txBox="1">
            <a:spLocks noChangeArrowheads="1"/>
          </p:cNvSpPr>
          <p:nvPr/>
        </p:nvSpPr>
        <p:spPr bwMode="auto">
          <a:xfrm>
            <a:off x="115909" y="1097825"/>
            <a:ext cx="6075572" cy="1076325"/>
          </a:xfrm>
          <a:prstGeom prst="rect">
            <a:avLst/>
          </a:prstGeom>
          <a:noFill/>
          <a:ln w="38100" algn="ctr">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FontTx/>
              <a:buNone/>
            </a:pPr>
            <a:r>
              <a:rPr lang="zh-CN" altLang="en-US" sz="2400" b="1" dirty="0" smtClean="0">
                <a:solidFill>
                  <a:srgbClr val="000000"/>
                </a:solidFill>
                <a:latin typeface="楷体_GB2312" pitchFamily="49" charset="-122"/>
                <a:ea typeface="楷体_GB2312" pitchFamily="49" charset="-122"/>
              </a:rPr>
              <a:t>核心：资本</a:t>
            </a:r>
            <a:r>
              <a:rPr lang="zh-CN" altLang="en-US" sz="2400" b="1" dirty="0">
                <a:solidFill>
                  <a:srgbClr val="000000"/>
                </a:solidFill>
                <a:latin typeface="楷体_GB2312" pitchFamily="49" charset="-122"/>
                <a:ea typeface="楷体_GB2312" pitchFamily="49" charset="-122"/>
              </a:rPr>
              <a:t>资产定价模型的</a:t>
            </a:r>
            <a:r>
              <a:rPr lang="zh-CN" altLang="en-US" sz="2400" b="1" dirty="0" smtClean="0">
                <a:solidFill>
                  <a:srgbClr val="000000"/>
                </a:solidFill>
                <a:latin typeface="楷体_GB2312" pitchFamily="49" charset="-122"/>
                <a:ea typeface="楷体_GB2312" pitchFamily="49" charset="-122"/>
              </a:rPr>
              <a:t>推导与内在含义</a:t>
            </a:r>
            <a:endParaRPr lang="zh-CN" altLang="en-US" sz="2400" b="1" dirty="0">
              <a:solidFill>
                <a:srgbClr val="000000"/>
              </a:solidFill>
              <a:latin typeface="楷体_GB2312" pitchFamily="49" charset="-122"/>
              <a:ea typeface="楷体_GB2312" pitchFamily="49" charset="-122"/>
            </a:endParaRPr>
          </a:p>
          <a:p>
            <a:pPr eaLnBrk="0" fontAlgn="base" hangingPunct="0">
              <a:spcBef>
                <a:spcPct val="0"/>
              </a:spcBef>
              <a:spcAft>
                <a:spcPct val="0"/>
              </a:spcAft>
              <a:buFontTx/>
              <a:buNone/>
            </a:pPr>
            <a:r>
              <a:rPr lang="zh-CN" altLang="en-US" sz="2000" b="1" dirty="0">
                <a:solidFill>
                  <a:srgbClr val="000000"/>
                </a:solidFill>
                <a:latin typeface="宋体" panose="02010600030101010101" pitchFamily="2" charset="-122"/>
              </a:rPr>
              <a:t>  资本资产定价模型</a:t>
            </a:r>
            <a:r>
              <a:rPr lang="en-US" altLang="zh-CN" sz="2000" b="1" dirty="0">
                <a:solidFill>
                  <a:srgbClr val="000000"/>
                </a:solidFill>
                <a:latin typeface="宋体" panose="02010600030101010101" pitchFamily="2" charset="-122"/>
              </a:rPr>
              <a:t>CAPM</a:t>
            </a:r>
            <a:r>
              <a:rPr lang="zh-CN" altLang="en-US" sz="2000" b="1" dirty="0">
                <a:solidFill>
                  <a:srgbClr val="000000"/>
                </a:solidFill>
                <a:latin typeface="宋体" panose="02010600030101010101" pitchFamily="2" charset="-122"/>
              </a:rPr>
              <a:t>基本式：</a:t>
            </a:r>
            <a:r>
              <a:rPr lang="zh-CN" altLang="en-US" sz="2000" b="1" dirty="0">
                <a:solidFill>
                  <a:srgbClr val="FF0000"/>
                </a:solidFill>
                <a:latin typeface="宋体" panose="02010600030101010101" pitchFamily="2" charset="-122"/>
              </a:rPr>
              <a:t>风险与收益度量</a:t>
            </a:r>
            <a:r>
              <a:rPr lang="zh-CN" altLang="en-US" sz="2000" b="1" dirty="0" smtClean="0">
                <a:solidFill>
                  <a:srgbClr val="FF0000"/>
                </a:solidFill>
                <a:latin typeface="宋体" panose="02010600030101010101" pitchFamily="2" charset="-122"/>
              </a:rPr>
              <a:t>；</a:t>
            </a:r>
            <a:endParaRPr lang="en-US" altLang="zh-CN" sz="2000" b="1" dirty="0" smtClean="0">
              <a:solidFill>
                <a:srgbClr val="FF0000"/>
              </a:solidFill>
              <a:latin typeface="宋体" panose="02010600030101010101" pitchFamily="2" charset="-122"/>
            </a:endParaRPr>
          </a:p>
          <a:p>
            <a:pPr eaLnBrk="0" fontAlgn="base" hangingPunct="0">
              <a:spcBef>
                <a:spcPct val="0"/>
              </a:spcBef>
              <a:spcAft>
                <a:spcPct val="0"/>
              </a:spcAft>
              <a:buFontTx/>
              <a:buNone/>
            </a:pPr>
            <a:r>
              <a:rPr lang="en-US" altLang="zh-CN" sz="2000" b="1" dirty="0">
                <a:solidFill>
                  <a:srgbClr val="FF0000"/>
                </a:solidFill>
                <a:latin typeface="宋体" panose="02010600030101010101" pitchFamily="2" charset="-122"/>
              </a:rPr>
              <a:t> </a:t>
            </a:r>
            <a:r>
              <a:rPr lang="en-US" altLang="zh-CN" sz="2000" b="1" dirty="0" smtClean="0">
                <a:solidFill>
                  <a:srgbClr val="FF0000"/>
                </a:solidFill>
                <a:latin typeface="宋体" panose="02010600030101010101" pitchFamily="2" charset="-122"/>
              </a:rPr>
              <a:t> </a:t>
            </a:r>
            <a:r>
              <a:rPr lang="zh-CN" altLang="en-US" sz="2000" b="1" dirty="0" smtClean="0">
                <a:solidFill>
                  <a:srgbClr val="FF0000"/>
                </a:solidFill>
                <a:latin typeface="宋体" panose="02010600030101010101" pitchFamily="2" charset="-122"/>
              </a:rPr>
              <a:t>收益</a:t>
            </a:r>
            <a:r>
              <a:rPr lang="en-US" altLang="zh-CN" sz="2000" b="1" dirty="0">
                <a:solidFill>
                  <a:srgbClr val="FF0000"/>
                </a:solidFill>
                <a:latin typeface="宋体" panose="02010600030101010101" pitchFamily="2" charset="-122"/>
              </a:rPr>
              <a:t>—</a:t>
            </a:r>
            <a:r>
              <a:rPr lang="zh-CN" altLang="en-US" sz="2000" b="1" dirty="0">
                <a:solidFill>
                  <a:srgbClr val="FF0000"/>
                </a:solidFill>
                <a:latin typeface="宋体" panose="02010600030101010101" pitchFamily="2" charset="-122"/>
              </a:rPr>
              <a:t>风险比例</a:t>
            </a:r>
            <a:endParaRPr lang="zh-CN" altLang="en-US" sz="2400" b="1" dirty="0">
              <a:solidFill>
                <a:srgbClr val="FF0000"/>
              </a:solidFill>
              <a:latin typeface="楷体_GB2312" pitchFamily="49" charset="-122"/>
              <a:ea typeface="楷体_GB2312" pitchFamily="49" charset="-122"/>
            </a:endParaRPr>
          </a:p>
        </p:txBody>
      </p:sp>
      <p:sp>
        <p:nvSpPr>
          <p:cNvPr id="4" name="Text Box 10"/>
          <p:cNvSpPr txBox="1">
            <a:spLocks noChangeArrowheads="1"/>
          </p:cNvSpPr>
          <p:nvPr/>
        </p:nvSpPr>
        <p:spPr bwMode="auto">
          <a:xfrm>
            <a:off x="1268433" y="3042513"/>
            <a:ext cx="59086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FontTx/>
              <a:buNone/>
            </a:pPr>
            <a:r>
              <a:rPr lang="zh-CN" altLang="en-US" sz="2000" b="1">
                <a:solidFill>
                  <a:srgbClr val="000000"/>
                </a:solidFill>
                <a:latin typeface="Times New Roman" panose="02020603050405020304" pitchFamily="18" charset="0"/>
              </a:rPr>
              <a:t>：资产</a:t>
            </a:r>
            <a:r>
              <a:rPr lang="en-US" altLang="zh-CN" sz="2000" b="1" i="1">
                <a:solidFill>
                  <a:srgbClr val="000000"/>
                </a:solidFill>
                <a:latin typeface="Times New Roman" panose="02020603050405020304" pitchFamily="18" charset="0"/>
              </a:rPr>
              <a:t>i</a:t>
            </a:r>
            <a:r>
              <a:rPr lang="zh-CN" altLang="en-US" sz="2000" b="1">
                <a:solidFill>
                  <a:srgbClr val="000000"/>
                </a:solidFill>
                <a:latin typeface="Times New Roman" panose="02020603050405020304" pitchFamily="18" charset="0"/>
              </a:rPr>
              <a:t>的预期收益率；</a:t>
            </a:r>
          </a:p>
          <a:p>
            <a:pPr eaLnBrk="0" fontAlgn="base" hangingPunct="0">
              <a:spcBef>
                <a:spcPct val="0"/>
              </a:spcBef>
              <a:spcAft>
                <a:spcPct val="0"/>
              </a:spcAft>
              <a:buFontTx/>
              <a:buNone/>
            </a:pPr>
            <a:r>
              <a:rPr lang="zh-CN" altLang="en-US" sz="2000" b="1">
                <a:solidFill>
                  <a:srgbClr val="000000"/>
                </a:solidFill>
                <a:latin typeface="Times New Roman" panose="02020603050405020304" pitchFamily="18" charset="0"/>
              </a:rPr>
              <a:t>：无风险收益率</a:t>
            </a:r>
          </a:p>
          <a:p>
            <a:pPr eaLnBrk="0" fontAlgn="base" hangingPunct="0">
              <a:spcBef>
                <a:spcPct val="0"/>
              </a:spcBef>
              <a:spcAft>
                <a:spcPct val="0"/>
              </a:spcAft>
              <a:buFontTx/>
              <a:buNone/>
            </a:pPr>
            <a:r>
              <a:rPr lang="zh-CN" altLang="en-US" sz="2000" b="1">
                <a:solidFill>
                  <a:srgbClr val="000000"/>
                </a:solidFill>
                <a:latin typeface="Times New Roman" panose="02020603050405020304" pitchFamily="18" charset="0"/>
              </a:rPr>
              <a:t>：市场投资组合的预期收益率</a:t>
            </a:r>
          </a:p>
          <a:p>
            <a:pPr eaLnBrk="0" fontAlgn="base" hangingPunct="0">
              <a:spcBef>
                <a:spcPct val="0"/>
              </a:spcBef>
              <a:spcAft>
                <a:spcPct val="0"/>
              </a:spcAft>
              <a:buFontTx/>
              <a:buNone/>
            </a:pPr>
            <a:r>
              <a:rPr lang="zh-CN" altLang="en-US" sz="2000" b="1">
                <a:solidFill>
                  <a:srgbClr val="000000"/>
                </a:solidFill>
                <a:latin typeface="Times New Roman" panose="02020603050405020304" pitchFamily="18" charset="0"/>
              </a:rPr>
              <a:t>：投资</a:t>
            </a:r>
            <a:r>
              <a:rPr lang="en-US" altLang="zh-CN" sz="2000" i="1">
                <a:solidFill>
                  <a:srgbClr val="000000"/>
                </a:solidFill>
                <a:latin typeface="Times New Roman" panose="02020603050405020304" pitchFamily="18" charset="0"/>
              </a:rPr>
              <a:t>i</a:t>
            </a:r>
            <a:r>
              <a:rPr lang="zh-CN" altLang="en-US" sz="2000" b="1">
                <a:solidFill>
                  <a:srgbClr val="000000"/>
                </a:solidFill>
                <a:latin typeface="Times New Roman" panose="02020603050405020304" pitchFamily="18" charset="0"/>
              </a:rPr>
              <a:t>的</a:t>
            </a:r>
            <a:r>
              <a:rPr lang="en-US" altLang="zh-CN" sz="2000" b="1">
                <a:solidFill>
                  <a:srgbClr val="000000"/>
                </a:solidFill>
                <a:latin typeface="Symbol" panose="05050102010706020507" pitchFamily="18" charset="2"/>
              </a:rPr>
              <a:t>b</a:t>
            </a:r>
            <a:r>
              <a:rPr lang="zh-CN" altLang="en-US" sz="2000" b="1">
                <a:solidFill>
                  <a:srgbClr val="000000"/>
                </a:solidFill>
                <a:latin typeface="Times New Roman" panose="02020603050405020304" pitchFamily="18" charset="0"/>
              </a:rPr>
              <a:t>值</a:t>
            </a:r>
          </a:p>
        </p:txBody>
      </p:sp>
      <p:sp>
        <p:nvSpPr>
          <p:cNvPr id="5" name="Rectangle 15"/>
          <p:cNvSpPr>
            <a:spLocks noChangeArrowheads="1"/>
          </p:cNvSpPr>
          <p:nvPr/>
        </p:nvSpPr>
        <p:spPr bwMode="auto">
          <a:xfrm>
            <a:off x="4202925" y="2681043"/>
            <a:ext cx="2368146" cy="954107"/>
          </a:xfrm>
          <a:prstGeom prst="rect">
            <a:avLst/>
          </a:prstGeom>
          <a:noFill/>
          <a:ln w="38100">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FontTx/>
              <a:buNone/>
            </a:pPr>
            <a:r>
              <a:rPr lang="zh-CN" altLang="en-US" sz="1400" b="1" dirty="0">
                <a:solidFill>
                  <a:srgbClr val="000000"/>
                </a:solidFill>
                <a:latin typeface="Times New Roman" panose="02020603050405020304" pitchFamily="18" charset="0"/>
              </a:rPr>
              <a:t>市场风险补偿：投资者通过持有市场组合</a:t>
            </a:r>
            <a:r>
              <a:rPr lang="en-US" altLang="zh-CN" sz="1400" b="1" dirty="0">
                <a:solidFill>
                  <a:srgbClr val="000000"/>
                </a:solidFill>
                <a:latin typeface="Times New Roman" panose="02020603050405020304" pitchFamily="18" charset="0"/>
              </a:rPr>
              <a:t>M</a:t>
            </a:r>
            <a:r>
              <a:rPr lang="zh-CN" altLang="en-US" sz="1400" b="1" dirty="0">
                <a:solidFill>
                  <a:srgbClr val="000000"/>
                </a:solidFill>
                <a:latin typeface="Times New Roman" panose="02020603050405020304" pitchFamily="18" charset="0"/>
              </a:rPr>
              <a:t>而期望获得的额外收益，也就是证券市场线(</a:t>
            </a:r>
            <a:r>
              <a:rPr lang="en-US" altLang="zh-CN" sz="1400" b="1" dirty="0">
                <a:solidFill>
                  <a:srgbClr val="000000"/>
                </a:solidFill>
                <a:latin typeface="Times New Roman" panose="02020603050405020304" pitchFamily="18" charset="0"/>
              </a:rPr>
              <a:t>SML)</a:t>
            </a:r>
            <a:r>
              <a:rPr lang="zh-CN" altLang="en-US" sz="1400" b="1" dirty="0">
                <a:solidFill>
                  <a:srgbClr val="000000"/>
                </a:solidFill>
                <a:latin typeface="Times New Roman" panose="02020603050405020304" pitchFamily="18" charset="0"/>
              </a:rPr>
              <a:t>的斜率</a:t>
            </a:r>
          </a:p>
        </p:txBody>
      </p:sp>
      <p:grpSp>
        <p:nvGrpSpPr>
          <p:cNvPr id="6" name="Group 33"/>
          <p:cNvGrpSpPr>
            <a:grpSpLocks/>
          </p:cNvGrpSpPr>
          <p:nvPr/>
        </p:nvGrpSpPr>
        <p:grpSpPr bwMode="auto">
          <a:xfrm>
            <a:off x="1917044" y="4518025"/>
            <a:ext cx="3806826" cy="2127250"/>
            <a:chOff x="2613" y="2534"/>
            <a:chExt cx="2398" cy="1340"/>
          </a:xfrm>
        </p:grpSpPr>
        <p:sp>
          <p:nvSpPr>
            <p:cNvPr id="7" name="Freeform 18" descr="小纸屑"/>
            <p:cNvSpPr>
              <a:spLocks/>
            </p:cNvSpPr>
            <p:nvPr/>
          </p:nvSpPr>
          <p:spPr bwMode="auto">
            <a:xfrm>
              <a:off x="2854" y="2537"/>
              <a:ext cx="2147" cy="914"/>
            </a:xfrm>
            <a:custGeom>
              <a:avLst/>
              <a:gdLst>
                <a:gd name="T0" fmla="*/ 0 w 3073"/>
                <a:gd name="T1" fmla="*/ 21 h 1249"/>
                <a:gd name="T2" fmla="*/ 29 w 3073"/>
                <a:gd name="T3" fmla="*/ 21 h 1249"/>
                <a:gd name="T4" fmla="*/ 29 w 3073"/>
                <a:gd name="T5" fmla="*/ 0 h 1249"/>
                <a:gd name="T6" fmla="*/ 0 w 3073"/>
                <a:gd name="T7" fmla="*/ 21 h 1249"/>
                <a:gd name="T8" fmla="*/ 0 60000 65536"/>
                <a:gd name="T9" fmla="*/ 0 60000 65536"/>
                <a:gd name="T10" fmla="*/ 0 60000 65536"/>
                <a:gd name="T11" fmla="*/ 0 60000 65536"/>
                <a:gd name="T12" fmla="*/ 0 w 3073"/>
                <a:gd name="T13" fmla="*/ 0 h 1249"/>
                <a:gd name="T14" fmla="*/ 3073 w 3073"/>
                <a:gd name="T15" fmla="*/ 1249 h 1249"/>
              </a:gdLst>
              <a:ahLst/>
              <a:cxnLst>
                <a:cxn ang="T8">
                  <a:pos x="T0" y="T1"/>
                </a:cxn>
                <a:cxn ang="T9">
                  <a:pos x="T2" y="T3"/>
                </a:cxn>
                <a:cxn ang="T10">
                  <a:pos x="T4" y="T5"/>
                </a:cxn>
                <a:cxn ang="T11">
                  <a:pos x="T6" y="T7"/>
                </a:cxn>
              </a:cxnLst>
              <a:rect l="T12" t="T13" r="T14" b="T15"/>
              <a:pathLst>
                <a:path w="3073" h="1249">
                  <a:moveTo>
                    <a:pt x="0" y="1248"/>
                  </a:moveTo>
                  <a:lnTo>
                    <a:pt x="3072" y="1248"/>
                  </a:lnTo>
                  <a:lnTo>
                    <a:pt x="3072" y="0"/>
                  </a:lnTo>
                  <a:lnTo>
                    <a:pt x="0" y="1248"/>
                  </a:lnTo>
                </a:path>
              </a:pathLst>
            </a:custGeom>
            <a:pattFill prst="smConfetti">
              <a:fgClr>
                <a:srgbClr val="009999"/>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Times New Roman" panose="02020603050405020304" pitchFamily="18" charset="0"/>
                <a:ea typeface="宋体"/>
              </a:endParaRPr>
            </a:p>
          </p:txBody>
        </p:sp>
        <p:sp>
          <p:nvSpPr>
            <p:cNvPr id="8" name="Rectangle 19" descr="20%"/>
            <p:cNvSpPr>
              <a:spLocks noChangeArrowheads="1"/>
            </p:cNvSpPr>
            <p:nvPr/>
          </p:nvSpPr>
          <p:spPr bwMode="auto">
            <a:xfrm>
              <a:off x="2854" y="3450"/>
              <a:ext cx="2146" cy="421"/>
            </a:xfrm>
            <a:prstGeom prst="rect">
              <a:avLst/>
            </a:prstGeom>
            <a:pattFill prst="pct20">
              <a:fgClr>
                <a:srgbClr val="42B2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 name="Line 20"/>
            <p:cNvSpPr>
              <a:spLocks noChangeShapeType="1"/>
            </p:cNvSpPr>
            <p:nvPr/>
          </p:nvSpPr>
          <p:spPr bwMode="auto">
            <a:xfrm>
              <a:off x="2854" y="2549"/>
              <a:ext cx="0" cy="1311"/>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Times New Roman" panose="02020603050405020304" pitchFamily="18" charset="0"/>
                <a:ea typeface="宋体"/>
              </a:endParaRPr>
            </a:p>
          </p:txBody>
        </p:sp>
        <p:sp>
          <p:nvSpPr>
            <p:cNvPr id="10" name="Line 21"/>
            <p:cNvSpPr>
              <a:spLocks noChangeShapeType="1"/>
            </p:cNvSpPr>
            <p:nvPr/>
          </p:nvSpPr>
          <p:spPr bwMode="auto">
            <a:xfrm flipH="1">
              <a:off x="2839" y="3871"/>
              <a:ext cx="2172"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Times New Roman" panose="02020603050405020304" pitchFamily="18" charset="0"/>
                <a:ea typeface="宋体"/>
              </a:endParaRPr>
            </a:p>
          </p:txBody>
        </p:sp>
        <p:sp>
          <p:nvSpPr>
            <p:cNvPr id="11" name="Line 22"/>
            <p:cNvSpPr>
              <a:spLocks noChangeShapeType="1"/>
            </p:cNvSpPr>
            <p:nvPr/>
          </p:nvSpPr>
          <p:spPr bwMode="auto">
            <a:xfrm>
              <a:off x="2857" y="3450"/>
              <a:ext cx="2140" cy="0"/>
            </a:xfrm>
            <a:prstGeom prst="line">
              <a:avLst/>
            </a:prstGeom>
            <a:noFill/>
            <a:ln w="12700">
              <a:solidFill>
                <a:srgbClr val="000000"/>
              </a:solidFill>
              <a:prstDash val="lg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Times New Roman" panose="02020603050405020304" pitchFamily="18" charset="0"/>
                <a:ea typeface="宋体"/>
              </a:endParaRPr>
            </a:p>
          </p:txBody>
        </p:sp>
        <p:sp>
          <p:nvSpPr>
            <p:cNvPr id="12" name="Line 23"/>
            <p:cNvSpPr>
              <a:spLocks noChangeShapeType="1"/>
            </p:cNvSpPr>
            <p:nvPr/>
          </p:nvSpPr>
          <p:spPr bwMode="auto">
            <a:xfrm flipV="1">
              <a:off x="2857" y="2534"/>
              <a:ext cx="2140" cy="9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Times New Roman" panose="02020603050405020304" pitchFamily="18" charset="0"/>
                <a:ea typeface="宋体"/>
              </a:endParaRPr>
            </a:p>
          </p:txBody>
        </p:sp>
        <p:sp>
          <p:nvSpPr>
            <p:cNvPr id="13" name="Line 25"/>
            <p:cNvSpPr>
              <a:spLocks noChangeShapeType="1"/>
            </p:cNvSpPr>
            <p:nvPr/>
          </p:nvSpPr>
          <p:spPr bwMode="auto">
            <a:xfrm flipV="1">
              <a:off x="3759" y="3061"/>
              <a:ext cx="0" cy="813"/>
            </a:xfrm>
            <a:prstGeom prst="line">
              <a:avLst/>
            </a:prstGeom>
            <a:noFill/>
            <a:ln w="12700">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Times New Roman" panose="02020603050405020304" pitchFamily="18" charset="0"/>
                <a:ea typeface="宋体"/>
              </a:endParaRPr>
            </a:p>
          </p:txBody>
        </p:sp>
        <p:sp>
          <p:nvSpPr>
            <p:cNvPr id="14" name="Line 26"/>
            <p:cNvSpPr>
              <a:spLocks noChangeShapeType="1"/>
            </p:cNvSpPr>
            <p:nvPr/>
          </p:nvSpPr>
          <p:spPr bwMode="auto">
            <a:xfrm flipH="1">
              <a:off x="2851" y="3064"/>
              <a:ext cx="911" cy="0"/>
            </a:xfrm>
            <a:prstGeom prst="line">
              <a:avLst/>
            </a:prstGeom>
            <a:noFill/>
            <a:ln w="12700">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Times New Roman" panose="02020603050405020304" pitchFamily="18" charset="0"/>
                <a:ea typeface="宋体"/>
              </a:endParaRPr>
            </a:p>
          </p:txBody>
        </p:sp>
        <p:sp>
          <p:nvSpPr>
            <p:cNvPr id="15" name="Rectangle 27"/>
            <p:cNvSpPr>
              <a:spLocks noChangeArrowheads="1"/>
            </p:cNvSpPr>
            <p:nvPr/>
          </p:nvSpPr>
          <p:spPr bwMode="auto">
            <a:xfrm>
              <a:off x="2613" y="3373"/>
              <a:ext cx="260" cy="250"/>
            </a:xfrm>
            <a:prstGeom prst="rect">
              <a:avLst/>
            </a:prstGeom>
            <a:noFill/>
            <a:ln>
              <a:noFill/>
            </a:ln>
            <a:effectLs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000" b="1" i="1"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宋体"/>
                </a:rPr>
                <a:t>R</a:t>
              </a:r>
              <a:r>
                <a:rPr kumimoji="1" lang="en-US" altLang="zh-CN" sz="2000" b="1" i="1" u="none" strike="noStrike" kern="0" cap="none" spc="0" normalizeH="0" baseline="-2500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宋体"/>
                </a:rPr>
                <a:t>f</a:t>
              </a:r>
            </a:p>
          </p:txBody>
        </p:sp>
        <p:sp>
          <p:nvSpPr>
            <p:cNvPr id="16" name="Rectangle 30"/>
            <p:cNvSpPr>
              <a:spLocks noChangeArrowheads="1"/>
            </p:cNvSpPr>
            <p:nvPr/>
          </p:nvSpPr>
          <p:spPr bwMode="auto">
            <a:xfrm>
              <a:off x="4191" y="2901"/>
              <a:ext cx="765" cy="250"/>
            </a:xfrm>
            <a:prstGeom prst="rect">
              <a:avLst/>
            </a:prstGeom>
            <a:noFill/>
            <a:ln>
              <a:noFill/>
            </a:ln>
            <a:effectLst/>
            <a:extLst/>
          </p:spPr>
          <p:txBody>
            <a:bodyPr wrap="none" lIns="90488" tIns="44450" rIns="90488" bIns="4445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000" b="1" i="0" u="none" strike="noStrike" kern="0" cap="none" spc="0" normalizeH="0" baseline="0" noProof="0" dirty="0">
                  <a:ln>
                    <a:noFill/>
                  </a:ln>
                  <a:solidFill>
                    <a:srgbClr val="009999"/>
                  </a:solidFill>
                  <a:effectLst>
                    <a:outerShdw blurRad="38100" dist="38100" dir="2700000" algn="tl">
                      <a:srgbClr val="C0C0C0"/>
                    </a:outerShdw>
                  </a:effectLst>
                  <a:uLnTx/>
                  <a:uFillTx/>
                  <a:latin typeface="Arial"/>
                  <a:ea typeface="宋体"/>
                </a:rPr>
                <a:t>风险溢价</a:t>
              </a:r>
            </a:p>
          </p:txBody>
        </p:sp>
        <p:sp>
          <p:nvSpPr>
            <p:cNvPr id="17" name="Rectangle 31"/>
            <p:cNvSpPr>
              <a:spLocks noChangeArrowheads="1"/>
            </p:cNvSpPr>
            <p:nvPr/>
          </p:nvSpPr>
          <p:spPr bwMode="auto">
            <a:xfrm>
              <a:off x="4162" y="3452"/>
              <a:ext cx="554" cy="406"/>
            </a:xfrm>
            <a:prstGeom prst="rect">
              <a:avLst/>
            </a:prstGeom>
            <a:solidFill>
              <a:srgbClr val="FFFF00"/>
            </a:solidFill>
            <a:ln>
              <a:noFill/>
            </a:ln>
            <a:effectLst/>
            <a:extLst/>
          </p:spPr>
          <p:txBody>
            <a:bodyPr wrap="none" lIns="90488" tIns="44450" rIns="90488" bIns="4445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b="1" i="0" u="none" strike="noStrike" kern="0" cap="none" spc="0" normalizeH="0" baseline="0" noProof="0" dirty="0">
                  <a:ln>
                    <a:noFill/>
                  </a:ln>
                  <a:solidFill>
                    <a:srgbClr val="42B200"/>
                  </a:solidFill>
                  <a:effectLst>
                    <a:outerShdw blurRad="38100" dist="38100" dir="2700000" algn="tl">
                      <a:srgbClr val="C0C0C0"/>
                    </a:outerShdw>
                  </a:effectLst>
                  <a:uLnTx/>
                  <a:uFillTx/>
                  <a:latin typeface="Arial"/>
                  <a:ea typeface="宋体"/>
                </a:rPr>
                <a:t>无风险</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b="1" i="0" u="none" strike="noStrike" kern="0" cap="none" spc="0" normalizeH="0" baseline="0" noProof="0" dirty="0">
                  <a:ln>
                    <a:noFill/>
                  </a:ln>
                  <a:solidFill>
                    <a:srgbClr val="42B200"/>
                  </a:solidFill>
                  <a:effectLst>
                    <a:outerShdw blurRad="38100" dist="38100" dir="2700000" algn="tl">
                      <a:srgbClr val="C0C0C0"/>
                    </a:outerShdw>
                  </a:effectLst>
                  <a:uLnTx/>
                  <a:uFillTx/>
                  <a:latin typeface="Arial"/>
                  <a:ea typeface="宋体"/>
                </a:rPr>
                <a:t>收益率</a:t>
              </a:r>
            </a:p>
          </p:txBody>
        </p:sp>
      </p:grpSp>
      <p:graphicFrame>
        <p:nvGraphicFramePr>
          <p:cNvPr id="18" name="Object 86"/>
          <p:cNvGraphicFramePr>
            <a:graphicFrameLocks noChangeAspect="1"/>
          </p:cNvGraphicFramePr>
          <p:nvPr>
            <p:extLst>
              <p:ext uri="{D42A27DB-BD31-4B8C-83A1-F6EECF244321}">
                <p14:modId xmlns:p14="http://schemas.microsoft.com/office/powerpoint/2010/main" val="3935870526"/>
              </p:ext>
            </p:extLst>
          </p:nvPr>
        </p:nvGraphicFramePr>
        <p:xfrm>
          <a:off x="1461317" y="4514182"/>
          <a:ext cx="792163" cy="406400"/>
        </p:xfrm>
        <a:graphic>
          <a:graphicData uri="http://schemas.openxmlformats.org/presentationml/2006/ole">
            <mc:AlternateContent xmlns:mc="http://schemas.openxmlformats.org/markup-compatibility/2006">
              <mc:Choice xmlns:v="urn:schemas-microsoft-com:vml" Requires="v">
                <p:oleObj spid="_x0000_s29793" name="公式" r:id="rId3" imgW="444307" imgH="228501" progId="Equation.3">
                  <p:embed/>
                </p:oleObj>
              </mc:Choice>
              <mc:Fallback>
                <p:oleObj name="公式" r:id="rId3" imgW="444307"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317" y="4514182"/>
                        <a:ext cx="792163" cy="406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35"/>
          <p:cNvSpPr txBox="1">
            <a:spLocks noChangeArrowheads="1"/>
          </p:cNvSpPr>
          <p:nvPr/>
        </p:nvSpPr>
        <p:spPr bwMode="auto">
          <a:xfrm>
            <a:off x="606828" y="4998028"/>
            <a:ext cx="492443" cy="1358705"/>
          </a:xfrm>
          <a:prstGeom prst="rect">
            <a:avLst/>
          </a:prstGeom>
          <a:solidFill>
            <a:srgbClr val="FFFF00"/>
          </a:solidFill>
          <a:ln>
            <a:noFill/>
          </a:ln>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FontTx/>
              <a:buNone/>
            </a:pPr>
            <a:r>
              <a:rPr lang="zh-CN" altLang="en-US" sz="2000" b="1" dirty="0">
                <a:solidFill>
                  <a:srgbClr val="000000"/>
                </a:solidFill>
                <a:latin typeface="Times New Roman" panose="02020603050405020304" pitchFamily="18" charset="0"/>
              </a:rPr>
              <a:t>期待收益率</a:t>
            </a:r>
          </a:p>
        </p:txBody>
      </p:sp>
      <p:pic>
        <p:nvPicPr>
          <p:cNvPr id="20"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45" y="2358300"/>
            <a:ext cx="34480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16"/>
          <p:cNvSpPr>
            <a:spLocks noChangeArrowheads="1"/>
          </p:cNvSpPr>
          <p:nvPr/>
        </p:nvSpPr>
        <p:spPr bwMode="auto">
          <a:xfrm>
            <a:off x="2222519" y="2212310"/>
            <a:ext cx="1655763" cy="719138"/>
          </a:xfrm>
          <a:prstGeom prst="ellipse">
            <a:avLst/>
          </a:prstGeom>
          <a:solidFill>
            <a:srgbClr val="FFFFFF">
              <a:alpha val="1176"/>
            </a:srgbClr>
          </a:solidFill>
          <a:ln w="25400" algn="ctr">
            <a:solidFill>
              <a:srgbClr val="FF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FontTx/>
              <a:buNone/>
            </a:pPr>
            <a:endParaRPr lang="zh-CN" altLang="en-US" sz="1800">
              <a:solidFill>
                <a:srgbClr val="000000"/>
              </a:solidFill>
              <a:latin typeface="Times New Roman" panose="02020603050405020304" pitchFamily="18" charset="0"/>
            </a:endParaRPr>
          </a:p>
        </p:txBody>
      </p:sp>
      <p:sp>
        <p:nvSpPr>
          <p:cNvPr id="22" name="Line 17"/>
          <p:cNvSpPr>
            <a:spLocks noChangeShapeType="1"/>
          </p:cNvSpPr>
          <p:nvPr/>
        </p:nvSpPr>
        <p:spPr bwMode="auto">
          <a:xfrm flipH="1" flipV="1">
            <a:off x="3806844" y="2644110"/>
            <a:ext cx="792163" cy="28733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宋体"/>
            </a:endParaRPr>
          </a:p>
        </p:txBody>
      </p:sp>
      <p:pic>
        <p:nvPicPr>
          <p:cNvPr id="25" name="Picture 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645" y="2995681"/>
            <a:ext cx="8667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7"/>
          <a:stretch>
            <a:fillRect/>
          </a:stretch>
        </p:blipFill>
        <p:spPr>
          <a:xfrm>
            <a:off x="6098065" y="298974"/>
            <a:ext cx="5724640" cy="926672"/>
          </a:xfrm>
          <a:prstGeom prst="rect">
            <a:avLst/>
          </a:prstGeom>
        </p:spPr>
      </p:pic>
      <p:pic>
        <p:nvPicPr>
          <p:cNvPr id="28" name="图片 27"/>
          <p:cNvPicPr>
            <a:picLocks noChangeAspect="1"/>
          </p:cNvPicPr>
          <p:nvPr/>
        </p:nvPicPr>
        <p:blipFill>
          <a:blip r:embed="rId8"/>
          <a:stretch>
            <a:fillRect/>
          </a:stretch>
        </p:blipFill>
        <p:spPr>
          <a:xfrm>
            <a:off x="6586558" y="1406577"/>
            <a:ext cx="5521655" cy="3271871"/>
          </a:xfrm>
          <a:prstGeom prst="rect">
            <a:avLst/>
          </a:prstGeom>
        </p:spPr>
      </p:pic>
      <p:pic>
        <p:nvPicPr>
          <p:cNvPr id="29" name="图片 28"/>
          <p:cNvPicPr>
            <a:picLocks noChangeAspect="1"/>
          </p:cNvPicPr>
          <p:nvPr/>
        </p:nvPicPr>
        <p:blipFill>
          <a:blip r:embed="rId9"/>
          <a:stretch>
            <a:fillRect/>
          </a:stretch>
        </p:blipFill>
        <p:spPr>
          <a:xfrm>
            <a:off x="6224532" y="1108701"/>
            <a:ext cx="2340432" cy="480483"/>
          </a:xfrm>
          <a:prstGeom prst="rect">
            <a:avLst/>
          </a:prstGeom>
        </p:spPr>
      </p:pic>
      <p:pic>
        <p:nvPicPr>
          <p:cNvPr id="30" name="图片 29"/>
          <p:cNvPicPr>
            <a:picLocks noChangeAspect="1"/>
          </p:cNvPicPr>
          <p:nvPr/>
        </p:nvPicPr>
        <p:blipFill>
          <a:blip r:embed="rId10"/>
          <a:stretch>
            <a:fillRect/>
          </a:stretch>
        </p:blipFill>
        <p:spPr>
          <a:xfrm>
            <a:off x="6586558" y="4814162"/>
            <a:ext cx="5521655" cy="2043838"/>
          </a:xfrm>
          <a:prstGeom prst="rect">
            <a:avLst/>
          </a:prstGeom>
          <a:ln w="38100">
            <a:solidFill>
              <a:srgbClr val="FF0000"/>
            </a:solidFill>
            <a:prstDash val="sysDash"/>
          </a:ln>
        </p:spPr>
      </p:pic>
      <p:cxnSp>
        <p:nvCxnSpPr>
          <p:cNvPr id="32" name="直接连接符 31"/>
          <p:cNvCxnSpPr/>
          <p:nvPr/>
        </p:nvCxnSpPr>
        <p:spPr>
          <a:xfrm flipV="1">
            <a:off x="8714342" y="5163411"/>
            <a:ext cx="936434" cy="206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824511" y="5541484"/>
            <a:ext cx="1630496" cy="11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650776" y="6356733"/>
            <a:ext cx="1156771" cy="11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0313319" y="2959486"/>
            <a:ext cx="1794894" cy="738664"/>
          </a:xfrm>
          <a:prstGeom prst="rect">
            <a:avLst/>
          </a:prstGeom>
          <a:solidFill>
            <a:srgbClr val="FFFF00"/>
          </a:solidFill>
        </p:spPr>
        <p:txBody>
          <a:bodyPr wrap="square" rtlCol="0">
            <a:spAutoFit/>
          </a:bodyPr>
          <a:lstStyle/>
          <a:p>
            <a:r>
              <a:rPr lang="zh-CN" altLang="en-US" sz="1400" b="1" dirty="0" smtClean="0"/>
              <a:t>思考：现实成立吗：为什么是现代投资组合理论基石？</a:t>
            </a:r>
            <a:endParaRPr lang="zh-CN" altLang="en-US" sz="1400" b="1" dirty="0"/>
          </a:p>
        </p:txBody>
      </p:sp>
    </p:spTree>
    <p:extLst>
      <p:ext uri="{BB962C8B-B14F-4D97-AF65-F5344CB8AC3E}">
        <p14:creationId xmlns:p14="http://schemas.microsoft.com/office/powerpoint/2010/main" val="7246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4"/>
          <p:cNvSpPr>
            <a:spLocks noChangeArrowheads="1"/>
          </p:cNvSpPr>
          <p:nvPr/>
        </p:nvSpPr>
        <p:spPr bwMode="auto">
          <a:xfrm>
            <a:off x="2063750" y="765175"/>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80899" name="Picture 5" descr="j03871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grpSp>
        <p:nvGrpSpPr>
          <p:cNvPr id="80902" name="Group 6"/>
          <p:cNvGrpSpPr>
            <a:grpSpLocks/>
          </p:cNvGrpSpPr>
          <p:nvPr/>
        </p:nvGrpSpPr>
        <p:grpSpPr bwMode="auto">
          <a:xfrm>
            <a:off x="3503613" y="2517775"/>
            <a:ext cx="5110162" cy="488950"/>
            <a:chOff x="1194" y="1706"/>
            <a:chExt cx="3219" cy="308"/>
          </a:xfrm>
        </p:grpSpPr>
        <p:sp>
          <p:nvSpPr>
            <p:cNvPr id="80903" name="AutoShape 7"/>
            <p:cNvSpPr>
              <a:spLocks noChangeArrowheads="1"/>
            </p:cNvSpPr>
            <p:nvPr/>
          </p:nvSpPr>
          <p:spPr bwMode="gray">
            <a:xfrm>
              <a:off x="1239" y="1706"/>
              <a:ext cx="3174" cy="308"/>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80904" name="Oval 8"/>
            <p:cNvSpPr>
              <a:spLocks noChangeArrowheads="1"/>
            </p:cNvSpPr>
            <p:nvPr/>
          </p:nvSpPr>
          <p:spPr bwMode="gray">
            <a:xfrm>
              <a:off x="1194" y="1797"/>
              <a:ext cx="144" cy="144"/>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grpSp>
      <p:sp>
        <p:nvSpPr>
          <p:cNvPr id="80905" name="Rectangle 9"/>
          <p:cNvSpPr>
            <a:spLocks noChangeArrowheads="1"/>
          </p:cNvSpPr>
          <p:nvPr/>
        </p:nvSpPr>
        <p:spPr bwMode="auto">
          <a:xfrm>
            <a:off x="4583113" y="2565400"/>
            <a:ext cx="3370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zh-CN" altLang="en-US" sz="2400" b="1">
                <a:solidFill>
                  <a:srgbClr val="003399"/>
                </a:solidFill>
                <a:ea typeface="楷体_GB2312" pitchFamily="49" charset="-122"/>
              </a:rPr>
              <a:t>基金概况</a:t>
            </a:r>
          </a:p>
        </p:txBody>
      </p:sp>
      <p:grpSp>
        <p:nvGrpSpPr>
          <p:cNvPr id="80906" name="Group 10"/>
          <p:cNvGrpSpPr>
            <a:grpSpLocks/>
          </p:cNvGrpSpPr>
          <p:nvPr/>
        </p:nvGrpSpPr>
        <p:grpSpPr bwMode="auto">
          <a:xfrm>
            <a:off x="3503614" y="1700213"/>
            <a:ext cx="5127625" cy="488950"/>
            <a:chOff x="1186" y="1152"/>
            <a:chExt cx="3230" cy="308"/>
          </a:xfrm>
        </p:grpSpPr>
        <p:grpSp>
          <p:nvGrpSpPr>
            <p:cNvPr id="80907" name="Group 11"/>
            <p:cNvGrpSpPr>
              <a:grpSpLocks/>
            </p:cNvGrpSpPr>
            <p:nvPr/>
          </p:nvGrpSpPr>
          <p:grpSpPr bwMode="auto">
            <a:xfrm>
              <a:off x="1242" y="1152"/>
              <a:ext cx="3174" cy="308"/>
              <a:chOff x="1242" y="1152"/>
              <a:chExt cx="3174" cy="308"/>
            </a:xfrm>
          </p:grpSpPr>
          <p:sp>
            <p:nvSpPr>
              <p:cNvPr id="80908" name="AutoShape 12"/>
              <p:cNvSpPr>
                <a:spLocks noChangeArrowheads="1"/>
              </p:cNvSpPr>
              <p:nvPr/>
            </p:nvSpPr>
            <p:spPr bwMode="gray">
              <a:xfrm>
                <a:off x="1242" y="1152"/>
                <a:ext cx="3174" cy="308"/>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80909" name="Rectangle 13"/>
              <p:cNvSpPr>
                <a:spLocks noChangeArrowheads="1"/>
              </p:cNvSpPr>
              <p:nvPr/>
            </p:nvSpPr>
            <p:spPr bwMode="auto">
              <a:xfrm>
                <a:off x="2101" y="1162"/>
                <a:ext cx="1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zh-CN" altLang="en-US" sz="2400" b="1">
                    <a:solidFill>
                      <a:srgbClr val="333399"/>
                    </a:solidFill>
                    <a:ea typeface="楷体_GB2312" pitchFamily="49" charset="-122"/>
                  </a:rPr>
                  <a:t>引  言</a:t>
                </a:r>
              </a:p>
            </p:txBody>
          </p:sp>
        </p:grpSp>
        <p:sp>
          <p:nvSpPr>
            <p:cNvPr id="80910" name="Oval 14"/>
            <p:cNvSpPr>
              <a:spLocks noChangeArrowheads="1"/>
            </p:cNvSpPr>
            <p:nvPr/>
          </p:nvSpPr>
          <p:spPr bwMode="gray">
            <a:xfrm>
              <a:off x="1186" y="1226"/>
              <a:ext cx="144" cy="144"/>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grpSp>
      <p:grpSp>
        <p:nvGrpSpPr>
          <p:cNvPr id="80911" name="Group 15"/>
          <p:cNvGrpSpPr>
            <a:grpSpLocks/>
          </p:cNvGrpSpPr>
          <p:nvPr/>
        </p:nvGrpSpPr>
        <p:grpSpPr bwMode="auto">
          <a:xfrm>
            <a:off x="3497263" y="3284538"/>
            <a:ext cx="5478462" cy="488950"/>
            <a:chOff x="1194" y="2976"/>
            <a:chExt cx="3270" cy="308"/>
          </a:xfrm>
        </p:grpSpPr>
        <p:sp>
          <p:nvSpPr>
            <p:cNvPr id="80912" name="AutoShape 16"/>
            <p:cNvSpPr>
              <a:spLocks noChangeArrowheads="1"/>
            </p:cNvSpPr>
            <p:nvPr/>
          </p:nvSpPr>
          <p:spPr bwMode="gray">
            <a:xfrm>
              <a:off x="1290" y="2976"/>
              <a:ext cx="3174" cy="308"/>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ctr" fontAlgn="base">
                <a:spcBef>
                  <a:spcPct val="0"/>
                </a:spcBef>
                <a:spcAft>
                  <a:spcPct val="0"/>
                </a:spcAft>
              </a:pPr>
              <a:r>
                <a:rPr lang="zh-CN" altLang="en-US" sz="2800" b="1" baseline="-25000">
                  <a:solidFill>
                    <a:srgbClr val="0033CC"/>
                  </a:solidFill>
                  <a:latin typeface="楷体_GB2312" pitchFamily="49" charset="-122"/>
                  <a:ea typeface="楷体_GB2312" pitchFamily="49" charset="-122"/>
                </a:rPr>
                <a:t>股票型基金和混合型基金风险系数的衡量</a:t>
              </a:r>
            </a:p>
          </p:txBody>
        </p:sp>
        <p:sp>
          <p:nvSpPr>
            <p:cNvPr id="80913" name="Rectangle 17"/>
            <p:cNvSpPr>
              <a:spLocks noChangeArrowheads="1"/>
            </p:cNvSpPr>
            <p:nvPr/>
          </p:nvSpPr>
          <p:spPr bwMode="auto">
            <a:xfrm>
              <a:off x="2055" y="2976"/>
              <a:ext cx="2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zh-CN" altLang="en-US" sz="2400" b="1">
                <a:solidFill>
                  <a:srgbClr val="333399"/>
                </a:solidFill>
                <a:ea typeface="楷体_GB2312" pitchFamily="49" charset="-122"/>
              </a:endParaRPr>
            </a:p>
          </p:txBody>
        </p:sp>
        <p:sp>
          <p:nvSpPr>
            <p:cNvPr id="80914" name="Oval 18"/>
            <p:cNvSpPr>
              <a:spLocks noChangeArrowheads="1"/>
            </p:cNvSpPr>
            <p:nvPr/>
          </p:nvSpPr>
          <p:spPr bwMode="gray">
            <a:xfrm>
              <a:off x="1194" y="3072"/>
              <a:ext cx="144" cy="144"/>
            </a:xfrm>
            <a:prstGeom prst="ellipse">
              <a:avLst/>
            </a:prstGeom>
            <a:gradFill rotWithShape="1">
              <a:gsLst>
                <a:gs pos="0">
                  <a:srgbClr val="3366FF"/>
                </a:gs>
                <a:gs pos="100000">
                  <a:srgbClr val="3366FF">
                    <a:gamma/>
                    <a:shade val="46275"/>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grpSp>
      <p:grpSp>
        <p:nvGrpSpPr>
          <p:cNvPr id="80915" name="Group 19"/>
          <p:cNvGrpSpPr>
            <a:grpSpLocks/>
          </p:cNvGrpSpPr>
          <p:nvPr/>
        </p:nvGrpSpPr>
        <p:grpSpPr bwMode="auto">
          <a:xfrm>
            <a:off x="3503614" y="4092575"/>
            <a:ext cx="5400675" cy="488950"/>
            <a:chOff x="1194" y="2976"/>
            <a:chExt cx="3270" cy="308"/>
          </a:xfrm>
        </p:grpSpPr>
        <p:sp>
          <p:nvSpPr>
            <p:cNvPr id="80916" name="AutoShape 20"/>
            <p:cNvSpPr>
              <a:spLocks noChangeArrowheads="1"/>
            </p:cNvSpPr>
            <p:nvPr/>
          </p:nvSpPr>
          <p:spPr bwMode="gray">
            <a:xfrm>
              <a:off x="1290" y="2976"/>
              <a:ext cx="3174" cy="308"/>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ctr" fontAlgn="base">
                <a:spcBef>
                  <a:spcPct val="0"/>
                </a:spcBef>
                <a:spcAft>
                  <a:spcPct val="0"/>
                </a:spcAft>
              </a:pPr>
              <a:r>
                <a:rPr lang="zh-CN" altLang="en-US" sz="3200" b="1" baseline="-25000">
                  <a:solidFill>
                    <a:srgbClr val="0033CC"/>
                  </a:solidFill>
                  <a:latin typeface="楷体_GB2312" pitchFamily="49" charset="-122"/>
                  <a:ea typeface="楷体_GB2312" pitchFamily="49" charset="-122"/>
                </a:rPr>
                <a:t>解读</a:t>
              </a:r>
              <a:r>
                <a:rPr lang="en-US" altLang="zh-CN" sz="3200" b="1" baseline="-25000">
                  <a:solidFill>
                    <a:srgbClr val="0033CC"/>
                  </a:solidFill>
                  <a:latin typeface="Symbol" pitchFamily="18" charset="2"/>
                  <a:ea typeface="楷体_GB2312" pitchFamily="49" charset="-122"/>
                </a:rPr>
                <a:t>b</a:t>
              </a:r>
              <a:r>
                <a:rPr lang="zh-CN" altLang="en-US" sz="3200" b="1" baseline="-25000">
                  <a:solidFill>
                    <a:srgbClr val="0033CC"/>
                  </a:solidFill>
                  <a:latin typeface="楷体_GB2312" pitchFamily="49" charset="-122"/>
                  <a:ea typeface="楷体_GB2312" pitchFamily="49" charset="-122"/>
                </a:rPr>
                <a:t>系数</a:t>
              </a:r>
            </a:p>
          </p:txBody>
        </p:sp>
        <p:sp>
          <p:nvSpPr>
            <p:cNvPr id="80917" name="Rectangle 21"/>
            <p:cNvSpPr>
              <a:spLocks noChangeArrowheads="1"/>
            </p:cNvSpPr>
            <p:nvPr/>
          </p:nvSpPr>
          <p:spPr bwMode="auto">
            <a:xfrm>
              <a:off x="2055" y="2976"/>
              <a:ext cx="2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zh-CN" altLang="en-US" sz="2400" b="1">
                <a:solidFill>
                  <a:srgbClr val="333399"/>
                </a:solidFill>
                <a:ea typeface="楷体_GB2312" pitchFamily="49" charset="-122"/>
              </a:endParaRPr>
            </a:p>
          </p:txBody>
        </p:sp>
        <p:sp>
          <p:nvSpPr>
            <p:cNvPr id="80918" name="Oval 22"/>
            <p:cNvSpPr>
              <a:spLocks noChangeArrowheads="1"/>
            </p:cNvSpPr>
            <p:nvPr/>
          </p:nvSpPr>
          <p:spPr bwMode="gray">
            <a:xfrm>
              <a:off x="1194" y="3072"/>
              <a:ext cx="144" cy="144"/>
            </a:xfrm>
            <a:prstGeom prst="ellipse">
              <a:avLst/>
            </a:prstGeom>
            <a:gradFill rotWithShape="1">
              <a:gsLst>
                <a:gs pos="0">
                  <a:srgbClr val="99CC00"/>
                </a:gs>
                <a:gs pos="100000">
                  <a:srgbClr val="99CC00">
                    <a:gamma/>
                    <a:shade val="46275"/>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grpSp>
      <p:grpSp>
        <p:nvGrpSpPr>
          <p:cNvPr id="80928" name="Group 32"/>
          <p:cNvGrpSpPr>
            <a:grpSpLocks/>
          </p:cNvGrpSpPr>
          <p:nvPr/>
        </p:nvGrpSpPr>
        <p:grpSpPr bwMode="auto">
          <a:xfrm>
            <a:off x="3568700" y="4956175"/>
            <a:ext cx="5480050" cy="488950"/>
            <a:chOff x="1288" y="3122"/>
            <a:chExt cx="3452" cy="308"/>
          </a:xfrm>
        </p:grpSpPr>
        <p:sp>
          <p:nvSpPr>
            <p:cNvPr id="80920" name="AutoShape 24"/>
            <p:cNvSpPr>
              <a:spLocks noChangeArrowheads="1"/>
            </p:cNvSpPr>
            <p:nvPr/>
          </p:nvSpPr>
          <p:spPr bwMode="gray">
            <a:xfrm>
              <a:off x="1384" y="3122"/>
              <a:ext cx="3356" cy="308"/>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ctr" fontAlgn="base">
                <a:spcBef>
                  <a:spcPct val="0"/>
                </a:spcBef>
                <a:spcAft>
                  <a:spcPct val="0"/>
                </a:spcAft>
              </a:pPr>
              <a:r>
                <a:rPr lang="zh-CN" altLang="en-US" sz="3200" b="1" baseline="-25000">
                  <a:solidFill>
                    <a:srgbClr val="0033CC"/>
                  </a:solidFill>
                  <a:latin typeface="楷体_GB2312" pitchFamily="49" charset="-122"/>
                  <a:ea typeface="楷体_GB2312" pitchFamily="49" charset="-122"/>
                </a:rPr>
                <a:t>总结和思考</a:t>
              </a:r>
            </a:p>
          </p:txBody>
        </p:sp>
        <p:sp>
          <p:nvSpPr>
            <p:cNvPr id="80921" name="Rectangle 25"/>
            <p:cNvSpPr>
              <a:spLocks noChangeArrowheads="1"/>
            </p:cNvSpPr>
            <p:nvPr/>
          </p:nvSpPr>
          <p:spPr bwMode="auto">
            <a:xfrm>
              <a:off x="2149" y="3122"/>
              <a:ext cx="2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zh-CN" altLang="en-US" sz="2400" b="1">
                <a:solidFill>
                  <a:srgbClr val="333399"/>
                </a:solidFill>
                <a:ea typeface="楷体_GB2312" pitchFamily="49" charset="-122"/>
              </a:endParaRPr>
            </a:p>
          </p:txBody>
        </p:sp>
        <p:sp>
          <p:nvSpPr>
            <p:cNvPr id="80922" name="Oval 26"/>
            <p:cNvSpPr>
              <a:spLocks noChangeArrowheads="1"/>
            </p:cNvSpPr>
            <p:nvPr/>
          </p:nvSpPr>
          <p:spPr bwMode="gray">
            <a:xfrm>
              <a:off x="1288" y="3218"/>
              <a:ext cx="144" cy="144"/>
            </a:xfrm>
            <a:prstGeom prst="ellipse">
              <a:avLst/>
            </a:prstGeom>
            <a:gradFill rotWithShape="1">
              <a:gsLst>
                <a:gs pos="0">
                  <a:srgbClr val="FF99CC"/>
                </a:gs>
                <a:gs pos="100000">
                  <a:srgbClr val="FF99CC">
                    <a:gamma/>
                    <a:shade val="46275"/>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grpSp>
      <p:sp>
        <p:nvSpPr>
          <p:cNvPr id="2" name="文本框 1"/>
          <p:cNvSpPr txBox="1"/>
          <p:nvPr/>
        </p:nvSpPr>
        <p:spPr>
          <a:xfrm>
            <a:off x="583894" y="765175"/>
            <a:ext cx="1479856" cy="830997"/>
          </a:xfrm>
          <a:prstGeom prst="rect">
            <a:avLst/>
          </a:prstGeom>
          <a:solidFill>
            <a:srgbClr val="FF0000"/>
          </a:solidFill>
        </p:spPr>
        <p:txBody>
          <a:bodyPr wrap="square" rtlCol="0">
            <a:spAutoFit/>
          </a:bodyPr>
          <a:lstStyle/>
          <a:p>
            <a:r>
              <a:rPr lang="zh-CN" altLang="en-US" sz="2400" b="1" dirty="0">
                <a:solidFill>
                  <a:srgbClr val="FFFFFF"/>
                </a:solidFill>
              </a:rPr>
              <a:t>分享</a:t>
            </a:r>
            <a:r>
              <a:rPr lang="en-US" altLang="zh-CN" sz="2400" b="1" dirty="0">
                <a:solidFill>
                  <a:srgbClr val="FFFFFF"/>
                </a:solidFill>
              </a:rPr>
              <a:t>1</a:t>
            </a:r>
            <a:r>
              <a:rPr lang="zh-CN" altLang="en-US" sz="2400" b="1" dirty="0">
                <a:solidFill>
                  <a:srgbClr val="FFFFFF"/>
                </a:solidFill>
              </a:rPr>
              <a:t>：案例分析</a:t>
            </a:r>
          </a:p>
        </p:txBody>
      </p:sp>
    </p:spTree>
    <p:extLst>
      <p:ext uri="{BB962C8B-B14F-4D97-AF65-F5344CB8AC3E}">
        <p14:creationId xmlns:p14="http://schemas.microsoft.com/office/powerpoint/2010/main" val="28690352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4"/>
          <p:cNvSpPr>
            <a:spLocks noChangeArrowheads="1"/>
          </p:cNvSpPr>
          <p:nvPr/>
        </p:nvSpPr>
        <p:spPr bwMode="auto">
          <a:xfrm>
            <a:off x="2063750" y="765175"/>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99331" name="Picture 5" descr="j03871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sp>
        <p:nvSpPr>
          <p:cNvPr id="99333" name="Text Box 5"/>
          <p:cNvSpPr txBox="1">
            <a:spLocks noChangeArrowheads="1"/>
          </p:cNvSpPr>
          <p:nvPr/>
        </p:nvSpPr>
        <p:spPr bwMode="auto">
          <a:xfrm>
            <a:off x="2351088" y="1341438"/>
            <a:ext cx="7340600" cy="5638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r>
              <a:rPr lang="zh-CN" altLang="en-US" sz="2400" b="1">
                <a:solidFill>
                  <a:srgbClr val="000000"/>
                </a:solidFill>
                <a:latin typeface="Times New Roman" pitchFamily="18" charset="0"/>
                <a:ea typeface="楷体_GB2312" pitchFamily="49" charset="-122"/>
              </a:rPr>
              <a:t>引言：</a:t>
            </a:r>
            <a:r>
              <a:rPr lang="zh-CN" altLang="en-US" sz="2000" b="1">
                <a:solidFill>
                  <a:srgbClr val="000000"/>
                </a:solidFill>
                <a:latin typeface="Times New Roman" pitchFamily="18" charset="0"/>
              </a:rPr>
              <a:t>      </a:t>
            </a:r>
          </a:p>
          <a:p>
            <a:pPr eaLnBrk="0" fontAlgn="base" hangingPunct="0">
              <a:spcBef>
                <a:spcPct val="0"/>
              </a:spcBef>
              <a:spcAft>
                <a:spcPct val="0"/>
              </a:spcAft>
            </a:pPr>
            <a:r>
              <a:rPr lang="zh-CN" altLang="en-US" sz="2000" b="1">
                <a:solidFill>
                  <a:srgbClr val="000000"/>
                </a:solidFill>
                <a:latin typeface="Times New Roman" pitchFamily="18" charset="0"/>
              </a:rPr>
              <a:t>        一个人们普遍接受的</a:t>
            </a:r>
            <a:r>
              <a:rPr lang="zh-CN" altLang="en-US" sz="2000" b="1">
                <a:solidFill>
                  <a:srgbClr val="FF0000"/>
                </a:solidFill>
                <a:latin typeface="Times New Roman" pitchFamily="18" charset="0"/>
              </a:rPr>
              <a:t>观念</a:t>
            </a:r>
            <a:r>
              <a:rPr lang="zh-CN" altLang="en-US" sz="2000" b="1">
                <a:solidFill>
                  <a:srgbClr val="000000"/>
                </a:solidFill>
                <a:latin typeface="Times New Roman" pitchFamily="18" charset="0"/>
              </a:rPr>
              <a:t>是：在投资中，投资者期望获得较高的</a:t>
            </a:r>
            <a:r>
              <a:rPr lang="zh-CN" altLang="en-US" sz="2000" b="1">
                <a:solidFill>
                  <a:srgbClr val="FF0000"/>
                </a:solidFill>
                <a:latin typeface="Times New Roman" pitchFamily="18" charset="0"/>
              </a:rPr>
              <a:t>收益</a:t>
            </a:r>
            <a:r>
              <a:rPr lang="zh-CN" altLang="en-US" sz="2000" b="1">
                <a:solidFill>
                  <a:srgbClr val="000000"/>
                </a:solidFill>
                <a:latin typeface="Times New Roman" pitchFamily="18" charset="0"/>
              </a:rPr>
              <a:t>，往往要承担较大的</a:t>
            </a:r>
            <a:r>
              <a:rPr lang="zh-CN" altLang="en-US" sz="2000" b="1">
                <a:solidFill>
                  <a:srgbClr val="FF0000"/>
                </a:solidFill>
                <a:latin typeface="Times New Roman" pitchFamily="18" charset="0"/>
              </a:rPr>
              <a:t>风险</a:t>
            </a:r>
            <a:r>
              <a:rPr lang="zh-CN" altLang="en-US" sz="2000" b="1">
                <a:solidFill>
                  <a:srgbClr val="000000"/>
                </a:solidFill>
                <a:latin typeface="Times New Roman" pitchFamily="18" charset="0"/>
              </a:rPr>
              <a:t>。在五花八门的理财产品中，基金由于能够有效地规避非系统风险而受到广大投资者的追捧，越来越多的投资者将目光转向基金。基金市场快速增长。</a:t>
            </a:r>
          </a:p>
          <a:p>
            <a:pPr eaLnBrk="0" fontAlgn="base" hangingPunct="0">
              <a:spcBef>
                <a:spcPct val="0"/>
              </a:spcBef>
              <a:spcAft>
                <a:spcPct val="0"/>
              </a:spcAft>
            </a:pPr>
            <a:r>
              <a:rPr lang="zh-CN" altLang="en-US" sz="2000" b="1">
                <a:solidFill>
                  <a:srgbClr val="000000"/>
                </a:solidFill>
                <a:latin typeface="Times New Roman" pitchFamily="18" charset="0"/>
              </a:rPr>
              <a:t>        据统计，虽然就</a:t>
            </a:r>
            <a:r>
              <a:rPr lang="zh-CN" altLang="en-US" sz="2000" b="1">
                <a:solidFill>
                  <a:srgbClr val="FF0000"/>
                </a:solidFill>
                <a:latin typeface="Times New Roman" pitchFamily="18" charset="0"/>
              </a:rPr>
              <a:t>单只股票和单只基金相比</a:t>
            </a:r>
            <a:r>
              <a:rPr lang="zh-CN" altLang="en-US" sz="2000" b="1">
                <a:solidFill>
                  <a:srgbClr val="000000"/>
                </a:solidFill>
                <a:latin typeface="Times New Roman" pitchFamily="18" charset="0"/>
              </a:rPr>
              <a:t>，股票的最高收益率高于基金，但从整体来看投资于个股的平均收益率远不及投资于基金。基金的出现，在</a:t>
            </a:r>
            <a:r>
              <a:rPr lang="zh-CN" altLang="en-US" sz="2000" b="1">
                <a:solidFill>
                  <a:srgbClr val="FF0000"/>
                </a:solidFill>
                <a:latin typeface="Times New Roman" pitchFamily="18" charset="0"/>
              </a:rPr>
              <a:t>降低</a:t>
            </a:r>
            <a:r>
              <a:rPr lang="zh-CN" altLang="en-US" sz="2000" b="1">
                <a:solidFill>
                  <a:srgbClr val="000000"/>
                </a:solidFill>
                <a:latin typeface="Times New Roman" pitchFamily="18" charset="0"/>
              </a:rPr>
              <a:t>了个人投资者向证券市场投资的风险的同时，能获得普遍意义上较高的收益率。</a:t>
            </a:r>
          </a:p>
          <a:p>
            <a:pPr eaLnBrk="0" fontAlgn="base" hangingPunct="0">
              <a:spcBef>
                <a:spcPct val="0"/>
              </a:spcBef>
              <a:spcAft>
                <a:spcPct val="0"/>
              </a:spcAft>
            </a:pPr>
            <a:r>
              <a:rPr lang="zh-CN" altLang="en-US" sz="2000" b="1">
                <a:solidFill>
                  <a:srgbClr val="000000"/>
                </a:solidFill>
                <a:latin typeface="Times New Roman" pitchFamily="18" charset="0"/>
              </a:rPr>
              <a:t>         以华夏基金公司旗下的基金为例，</a:t>
            </a:r>
            <a:r>
              <a:rPr lang="en-US" altLang="zh-CN" sz="2000" b="1">
                <a:solidFill>
                  <a:srgbClr val="000000"/>
                </a:solidFill>
                <a:latin typeface="Times New Roman" pitchFamily="18" charset="0"/>
              </a:rPr>
              <a:t>2006</a:t>
            </a:r>
            <a:r>
              <a:rPr lang="zh-CN" altLang="en-US" sz="2000" b="1">
                <a:solidFill>
                  <a:srgbClr val="000000"/>
                </a:solidFill>
                <a:latin typeface="Times New Roman" pitchFamily="18" charset="0"/>
              </a:rPr>
              <a:t>年华夏大盘精选（</a:t>
            </a:r>
            <a:r>
              <a:rPr lang="en-US" altLang="zh-CN" sz="2000" b="1">
                <a:solidFill>
                  <a:srgbClr val="000000"/>
                </a:solidFill>
                <a:latin typeface="Times New Roman" pitchFamily="18" charset="0"/>
              </a:rPr>
              <a:t>000011</a:t>
            </a:r>
            <a:r>
              <a:rPr lang="zh-CN" altLang="en-US" sz="2000" b="1">
                <a:solidFill>
                  <a:srgbClr val="000000"/>
                </a:solidFill>
                <a:latin typeface="Times New Roman" pitchFamily="18" charset="0"/>
              </a:rPr>
              <a:t>）的净值收益率为</a:t>
            </a:r>
            <a:r>
              <a:rPr lang="en-US" altLang="zh-CN" sz="2000" b="1">
                <a:solidFill>
                  <a:srgbClr val="FF0000"/>
                </a:solidFill>
                <a:latin typeface="Times New Roman" pitchFamily="18" charset="0"/>
              </a:rPr>
              <a:t>53.63%,</a:t>
            </a:r>
            <a:r>
              <a:rPr lang="zh-CN" altLang="en-US" sz="2000" b="1">
                <a:solidFill>
                  <a:srgbClr val="000000"/>
                </a:solidFill>
                <a:latin typeface="Times New Roman" pitchFamily="18" charset="0"/>
              </a:rPr>
              <a:t>华夏平稳增长</a:t>
            </a:r>
            <a:r>
              <a:rPr lang="en-US" altLang="zh-CN" sz="2000" b="1">
                <a:solidFill>
                  <a:srgbClr val="000000"/>
                </a:solidFill>
                <a:latin typeface="Times New Roman" pitchFamily="18" charset="0"/>
              </a:rPr>
              <a:t>(519029)</a:t>
            </a:r>
            <a:r>
              <a:rPr lang="zh-CN" altLang="en-US" sz="2000" b="1">
                <a:solidFill>
                  <a:srgbClr val="000000"/>
                </a:solidFill>
                <a:latin typeface="Times New Roman" pitchFamily="18" charset="0"/>
              </a:rPr>
              <a:t>的净值收益率为</a:t>
            </a:r>
            <a:r>
              <a:rPr lang="en-US" altLang="zh-CN" sz="2000" b="1">
                <a:solidFill>
                  <a:srgbClr val="FF0000"/>
                </a:solidFill>
                <a:latin typeface="Times New Roman" pitchFamily="18" charset="0"/>
              </a:rPr>
              <a:t>16.14%</a:t>
            </a:r>
            <a:r>
              <a:rPr lang="zh-CN" altLang="en-US" sz="2000" b="1">
                <a:solidFill>
                  <a:srgbClr val="000000"/>
                </a:solidFill>
                <a:latin typeface="Times New Roman" pitchFamily="18" charset="0"/>
              </a:rPr>
              <a:t>，华夏债券</a:t>
            </a:r>
            <a:r>
              <a:rPr lang="en-US" altLang="zh-CN" sz="2000" b="1">
                <a:solidFill>
                  <a:srgbClr val="000000"/>
                </a:solidFill>
                <a:latin typeface="Times New Roman" pitchFamily="18" charset="0"/>
              </a:rPr>
              <a:t>A/B</a:t>
            </a:r>
            <a:r>
              <a:rPr lang="zh-CN" altLang="en-US" sz="2000" b="1">
                <a:solidFill>
                  <a:srgbClr val="000000"/>
                </a:solidFill>
                <a:latin typeface="Times New Roman" pitchFamily="18" charset="0"/>
              </a:rPr>
              <a:t>类（</a:t>
            </a:r>
            <a:r>
              <a:rPr lang="en-US" altLang="zh-CN" sz="2000" b="1">
                <a:solidFill>
                  <a:srgbClr val="000000"/>
                </a:solidFill>
                <a:latin typeface="Times New Roman" pitchFamily="18" charset="0"/>
              </a:rPr>
              <a:t>001001)</a:t>
            </a:r>
            <a:r>
              <a:rPr lang="zh-CN" altLang="en-US" sz="2000" b="1">
                <a:solidFill>
                  <a:srgbClr val="000000"/>
                </a:solidFill>
                <a:latin typeface="Times New Roman" pitchFamily="18" charset="0"/>
              </a:rPr>
              <a:t>的净值收益率为</a:t>
            </a:r>
            <a:r>
              <a:rPr lang="en-US" altLang="zh-CN" sz="2000" b="1">
                <a:solidFill>
                  <a:srgbClr val="FF0000"/>
                </a:solidFill>
                <a:latin typeface="Times New Roman" pitchFamily="18" charset="0"/>
              </a:rPr>
              <a:t>8.73%</a:t>
            </a:r>
            <a:r>
              <a:rPr lang="zh-CN" altLang="en-US" sz="2000" b="1">
                <a:solidFill>
                  <a:srgbClr val="000000"/>
                </a:solidFill>
                <a:latin typeface="Times New Roman" pitchFamily="18" charset="0"/>
              </a:rPr>
              <a:t>。与此对比的是，</a:t>
            </a:r>
            <a:r>
              <a:rPr lang="en-US" altLang="zh-CN" sz="2000" b="1">
                <a:solidFill>
                  <a:srgbClr val="000000"/>
                </a:solidFill>
                <a:latin typeface="Times New Roman" pitchFamily="18" charset="0"/>
              </a:rPr>
              <a:t>2006</a:t>
            </a:r>
            <a:r>
              <a:rPr lang="zh-CN" altLang="en-US" sz="2000" b="1">
                <a:solidFill>
                  <a:srgbClr val="000000"/>
                </a:solidFill>
                <a:latin typeface="Times New Roman" pitchFamily="18" charset="0"/>
              </a:rPr>
              <a:t>年存款利率仅为</a:t>
            </a:r>
            <a:r>
              <a:rPr lang="en-US" altLang="zh-CN" sz="2000" b="1">
                <a:solidFill>
                  <a:srgbClr val="FF0000"/>
                </a:solidFill>
                <a:latin typeface="Times New Roman" pitchFamily="18" charset="0"/>
              </a:rPr>
              <a:t>3.60%</a:t>
            </a:r>
            <a:r>
              <a:rPr lang="zh-CN" altLang="en-US" sz="2000" b="1">
                <a:solidFill>
                  <a:srgbClr val="FF0000"/>
                </a:solidFill>
                <a:latin typeface="Times New Roman" pitchFamily="18" charset="0"/>
              </a:rPr>
              <a:t>。</a:t>
            </a:r>
          </a:p>
          <a:p>
            <a:pPr eaLnBrk="0" fontAlgn="base" hangingPunct="0">
              <a:spcBef>
                <a:spcPct val="0"/>
              </a:spcBef>
              <a:spcAft>
                <a:spcPct val="0"/>
              </a:spcAft>
            </a:pPr>
            <a:r>
              <a:rPr lang="zh-CN" altLang="en-US" sz="2000" b="1">
                <a:solidFill>
                  <a:srgbClr val="FF0000"/>
                </a:solidFill>
                <a:latin typeface="Times New Roman" pitchFamily="18" charset="0"/>
              </a:rPr>
              <a:t>         </a:t>
            </a:r>
            <a:r>
              <a:rPr lang="zh-CN" altLang="en-US" sz="2000" b="1">
                <a:solidFill>
                  <a:srgbClr val="000000"/>
                </a:solidFill>
                <a:latin typeface="Times New Roman" pitchFamily="18" charset="0"/>
              </a:rPr>
              <a:t>基金是一种怎样的投资方式，它是怎样通过运用投资组合原理在降低投资风险的同时获得较高收益的呢 ？不同的基金所选择的不同的投资组合其收益率会有何种差异呢？</a:t>
            </a:r>
          </a:p>
          <a:p>
            <a:pPr eaLnBrk="0" fontAlgn="base" hangingPunct="0">
              <a:spcBef>
                <a:spcPct val="0"/>
              </a:spcBef>
              <a:spcAft>
                <a:spcPct val="0"/>
              </a:spcAft>
            </a:pPr>
            <a:r>
              <a:rPr lang="zh-CN" altLang="en-US" sz="2000" b="1">
                <a:solidFill>
                  <a:srgbClr val="000000"/>
                </a:solidFill>
                <a:latin typeface="Times New Roman" pitchFamily="18" charset="0"/>
              </a:rPr>
              <a:t>           </a:t>
            </a:r>
          </a:p>
          <a:p>
            <a:pPr eaLnBrk="0" fontAlgn="base" hangingPunct="0">
              <a:spcBef>
                <a:spcPct val="0"/>
              </a:spcBef>
              <a:spcAft>
                <a:spcPct val="0"/>
              </a:spcAft>
            </a:pPr>
            <a:r>
              <a:rPr lang="zh-CN" altLang="en-US" sz="2000" b="1">
                <a:solidFill>
                  <a:srgbClr val="000000"/>
                </a:solidFill>
                <a:latin typeface="Times New Roman" pitchFamily="18" charset="0"/>
              </a:rPr>
              <a:t> </a:t>
            </a:r>
          </a:p>
        </p:txBody>
      </p:sp>
    </p:spTree>
    <p:extLst>
      <p:ext uri="{BB962C8B-B14F-4D97-AF65-F5344CB8AC3E}">
        <p14:creationId xmlns:p14="http://schemas.microsoft.com/office/powerpoint/2010/main" val="34471126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AutoShape 4"/>
          <p:cNvSpPr>
            <a:spLocks noChangeArrowheads="1"/>
          </p:cNvSpPr>
          <p:nvPr/>
        </p:nvSpPr>
        <p:spPr bwMode="auto">
          <a:xfrm>
            <a:off x="1992313" y="692150"/>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101379" name="Picture 5" descr="j03871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sp>
        <p:nvSpPr>
          <p:cNvPr id="101381" name="Text Box 5"/>
          <p:cNvSpPr txBox="1">
            <a:spLocks noChangeArrowheads="1"/>
          </p:cNvSpPr>
          <p:nvPr/>
        </p:nvSpPr>
        <p:spPr bwMode="auto">
          <a:xfrm>
            <a:off x="2640013" y="1268413"/>
            <a:ext cx="71294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r>
              <a:rPr lang="zh-CN" altLang="en-US" sz="2400" b="1">
                <a:solidFill>
                  <a:srgbClr val="000000"/>
                </a:solidFill>
                <a:latin typeface="Times New Roman" pitchFamily="18" charset="0"/>
                <a:ea typeface="楷体_GB2312" pitchFamily="49" charset="-122"/>
              </a:rPr>
              <a:t>基金概况</a:t>
            </a:r>
          </a:p>
        </p:txBody>
      </p:sp>
      <p:grpSp>
        <p:nvGrpSpPr>
          <p:cNvPr id="101406" name="Group 30"/>
          <p:cNvGrpSpPr>
            <a:grpSpLocks/>
          </p:cNvGrpSpPr>
          <p:nvPr/>
        </p:nvGrpSpPr>
        <p:grpSpPr bwMode="auto">
          <a:xfrm>
            <a:off x="2279651" y="2147251"/>
            <a:ext cx="7589667" cy="3837973"/>
            <a:chOff x="431" y="1644"/>
            <a:chExt cx="5062" cy="2573"/>
          </a:xfrm>
        </p:grpSpPr>
        <p:sp>
          <p:nvSpPr>
            <p:cNvPr id="101382" name="Rectangle 6"/>
            <p:cNvSpPr>
              <a:spLocks noChangeArrowheads="1"/>
            </p:cNvSpPr>
            <p:nvPr/>
          </p:nvSpPr>
          <p:spPr bwMode="auto">
            <a:xfrm>
              <a:off x="436" y="1652"/>
              <a:ext cx="760" cy="186"/>
            </a:xfrm>
            <a:prstGeom prst="rect">
              <a:avLst/>
            </a:prstGeom>
            <a:solidFill>
              <a:srgbClr val="00FFF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383" name="Rectangle 7"/>
            <p:cNvSpPr>
              <a:spLocks noChangeArrowheads="1"/>
            </p:cNvSpPr>
            <p:nvPr/>
          </p:nvSpPr>
          <p:spPr bwMode="auto">
            <a:xfrm>
              <a:off x="436" y="2122"/>
              <a:ext cx="760" cy="186"/>
            </a:xfrm>
            <a:prstGeom prst="rect">
              <a:avLst/>
            </a:prstGeom>
            <a:solidFill>
              <a:srgbClr val="CC99F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384" name="Rectangle 8"/>
            <p:cNvSpPr>
              <a:spLocks noChangeArrowheads="1"/>
            </p:cNvSpPr>
            <p:nvPr/>
          </p:nvSpPr>
          <p:spPr bwMode="auto">
            <a:xfrm>
              <a:off x="436" y="2592"/>
              <a:ext cx="760" cy="186"/>
            </a:xfrm>
            <a:prstGeom prst="rect">
              <a:avLst/>
            </a:prstGeom>
            <a:solidFill>
              <a:srgbClr val="00FFF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385" name="Rectangle 9"/>
            <p:cNvSpPr>
              <a:spLocks noChangeArrowheads="1"/>
            </p:cNvSpPr>
            <p:nvPr/>
          </p:nvSpPr>
          <p:spPr bwMode="auto">
            <a:xfrm>
              <a:off x="436" y="3062"/>
              <a:ext cx="760" cy="186"/>
            </a:xfrm>
            <a:prstGeom prst="rect">
              <a:avLst/>
            </a:prstGeom>
            <a:solidFill>
              <a:srgbClr val="CC99F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386" name="Rectangle 10"/>
            <p:cNvSpPr>
              <a:spLocks noChangeArrowheads="1"/>
            </p:cNvSpPr>
            <p:nvPr/>
          </p:nvSpPr>
          <p:spPr bwMode="auto">
            <a:xfrm>
              <a:off x="436" y="3532"/>
              <a:ext cx="760" cy="186"/>
            </a:xfrm>
            <a:prstGeom prst="rect">
              <a:avLst/>
            </a:prstGeom>
            <a:solidFill>
              <a:srgbClr val="00FFF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387" name="Rectangle 11"/>
            <p:cNvSpPr>
              <a:spLocks noChangeArrowheads="1"/>
            </p:cNvSpPr>
            <p:nvPr/>
          </p:nvSpPr>
          <p:spPr bwMode="auto">
            <a:xfrm>
              <a:off x="1365" y="1652"/>
              <a:ext cx="3964" cy="186"/>
            </a:xfrm>
            <a:prstGeom prst="rect">
              <a:avLst/>
            </a:prstGeom>
            <a:solidFill>
              <a:srgbClr val="C0C0C0">
                <a:alpha val="67000"/>
              </a:srgbClr>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388" name="Text Box 12"/>
            <p:cNvSpPr txBox="1">
              <a:spLocks noChangeArrowheads="1"/>
            </p:cNvSpPr>
            <p:nvPr/>
          </p:nvSpPr>
          <p:spPr bwMode="auto">
            <a:xfrm>
              <a:off x="520" y="1644"/>
              <a:ext cx="552" cy="205"/>
            </a:xfrm>
            <a:prstGeom prst="rect">
              <a:avLst/>
            </a:prstGeom>
            <a:solidFill>
              <a:srgbClr val="00FF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eaLnBrk="0" fontAlgn="base" hangingPunct="0">
                <a:spcBef>
                  <a:spcPct val="0"/>
                </a:spcBef>
                <a:spcAft>
                  <a:spcPct val="0"/>
                </a:spcAft>
              </a:pPr>
              <a:r>
                <a:rPr lang="en-US" altLang="zh-CN" sz="2000" b="1">
                  <a:solidFill>
                    <a:srgbClr val="000000"/>
                  </a:solidFill>
                  <a:latin typeface="宋体" pitchFamily="2" charset="-122"/>
                </a:rPr>
                <a:t>3</a:t>
              </a:r>
              <a:r>
                <a:rPr lang="zh-CN" altLang="en-US" sz="2000" b="1">
                  <a:solidFill>
                    <a:srgbClr val="000000"/>
                  </a:solidFill>
                  <a:latin typeface="宋体" pitchFamily="2" charset="-122"/>
                </a:rPr>
                <a:t>万亿</a:t>
              </a:r>
            </a:p>
          </p:txBody>
        </p:sp>
        <p:sp>
          <p:nvSpPr>
            <p:cNvPr id="101389" name="Rectangle 13"/>
            <p:cNvSpPr>
              <a:spLocks noChangeArrowheads="1"/>
            </p:cNvSpPr>
            <p:nvPr/>
          </p:nvSpPr>
          <p:spPr bwMode="auto">
            <a:xfrm>
              <a:off x="1428" y="1644"/>
              <a:ext cx="3852"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188913" defTabSz="330200" eaLnBrk="0" fontAlgn="base" hangingPunct="0">
                <a:spcBef>
                  <a:spcPct val="20000"/>
                </a:spcBef>
                <a:spcAft>
                  <a:spcPct val="0"/>
                </a:spcAft>
                <a:buFontTx/>
                <a:buChar char="–"/>
                <a:tabLst>
                  <a:tab pos="8521700" algn="r"/>
                </a:tabLst>
              </a:pPr>
              <a:r>
                <a:rPr lang="de-DE" altLang="zh-CN" sz="2000" dirty="0">
                  <a:solidFill>
                    <a:srgbClr val="000000"/>
                  </a:solidFill>
                </a:rPr>
                <a:t>2007</a:t>
              </a:r>
              <a:r>
                <a:rPr lang="zh-CN" altLang="de-DE" sz="2000" dirty="0">
                  <a:solidFill>
                    <a:srgbClr val="000000"/>
                  </a:solidFill>
                </a:rPr>
                <a:t>年我国基金业</a:t>
              </a:r>
              <a:r>
                <a:rPr lang="zh-CN" altLang="de-DE" sz="2000" dirty="0" smtClean="0">
                  <a:solidFill>
                    <a:srgbClr val="000000"/>
                  </a:solidFill>
                </a:rPr>
                <a:t>管理</a:t>
              </a:r>
              <a:r>
                <a:rPr lang="zh-CN" altLang="en-US" sz="2000" dirty="0" smtClean="0">
                  <a:solidFill>
                    <a:srgbClr val="000000"/>
                  </a:solidFill>
                </a:rPr>
                <a:t>投资</a:t>
              </a:r>
              <a:r>
                <a:rPr lang="zh-CN" altLang="de-DE" sz="2000" dirty="0" smtClean="0">
                  <a:solidFill>
                    <a:srgbClr val="000000"/>
                  </a:solidFill>
                </a:rPr>
                <a:t>总</a:t>
              </a:r>
              <a:r>
                <a:rPr lang="zh-CN" altLang="de-DE" sz="2000" dirty="0">
                  <a:solidFill>
                    <a:srgbClr val="000000"/>
                  </a:solidFill>
                </a:rPr>
                <a:t>规模</a:t>
              </a:r>
            </a:p>
          </p:txBody>
        </p:sp>
        <p:sp>
          <p:nvSpPr>
            <p:cNvPr id="101390" name="Rectangle 14"/>
            <p:cNvSpPr>
              <a:spLocks noChangeArrowheads="1"/>
            </p:cNvSpPr>
            <p:nvPr/>
          </p:nvSpPr>
          <p:spPr bwMode="auto">
            <a:xfrm>
              <a:off x="1365" y="2122"/>
              <a:ext cx="3964" cy="186"/>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391" name="Text Box 15"/>
            <p:cNvSpPr txBox="1">
              <a:spLocks noChangeArrowheads="1"/>
            </p:cNvSpPr>
            <p:nvPr/>
          </p:nvSpPr>
          <p:spPr bwMode="auto">
            <a:xfrm>
              <a:off x="520" y="2113"/>
              <a:ext cx="55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eaLnBrk="0" fontAlgn="base" hangingPunct="0">
                <a:spcBef>
                  <a:spcPct val="0"/>
                </a:spcBef>
                <a:spcAft>
                  <a:spcPct val="0"/>
                </a:spcAft>
              </a:pPr>
              <a:r>
                <a:rPr lang="en-US" altLang="zh-CN" sz="2000" b="1">
                  <a:solidFill>
                    <a:srgbClr val="000000"/>
                  </a:solidFill>
                  <a:latin typeface="宋体" pitchFamily="2" charset="-122"/>
                </a:rPr>
                <a:t>90%</a:t>
              </a:r>
            </a:p>
          </p:txBody>
        </p:sp>
        <p:sp>
          <p:nvSpPr>
            <p:cNvPr id="101392" name="Rectangle 16"/>
            <p:cNvSpPr>
              <a:spLocks noChangeArrowheads="1"/>
            </p:cNvSpPr>
            <p:nvPr/>
          </p:nvSpPr>
          <p:spPr bwMode="auto">
            <a:xfrm>
              <a:off x="1428" y="2113"/>
              <a:ext cx="385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188913" defTabSz="330200" eaLnBrk="0" fontAlgn="base" hangingPunct="0">
                <a:spcBef>
                  <a:spcPct val="20000"/>
                </a:spcBef>
                <a:spcAft>
                  <a:spcPct val="0"/>
                </a:spcAft>
                <a:buFontTx/>
                <a:buChar char="–"/>
                <a:tabLst>
                  <a:tab pos="8521700" algn="r"/>
                </a:tabLst>
              </a:pPr>
              <a:r>
                <a:rPr lang="zh-CN" altLang="en-US" sz="2000" dirty="0" smtClean="0">
                  <a:solidFill>
                    <a:srgbClr val="000000"/>
                  </a:solidFill>
                </a:rPr>
                <a:t>投资</a:t>
              </a:r>
              <a:r>
                <a:rPr lang="zh-CN" altLang="de-DE" sz="2000" dirty="0" smtClean="0">
                  <a:solidFill>
                    <a:srgbClr val="000000"/>
                  </a:solidFill>
                </a:rPr>
                <a:t>规模</a:t>
              </a:r>
              <a:r>
                <a:rPr lang="zh-CN" altLang="de-DE" sz="2000" dirty="0">
                  <a:solidFill>
                    <a:srgbClr val="000000"/>
                  </a:solidFill>
                </a:rPr>
                <a:t>年复合增长率</a:t>
              </a:r>
            </a:p>
          </p:txBody>
        </p:sp>
        <p:sp>
          <p:nvSpPr>
            <p:cNvPr id="101393" name="Rectangle 17"/>
            <p:cNvSpPr>
              <a:spLocks noChangeArrowheads="1"/>
            </p:cNvSpPr>
            <p:nvPr/>
          </p:nvSpPr>
          <p:spPr bwMode="auto">
            <a:xfrm>
              <a:off x="1365" y="2592"/>
              <a:ext cx="3964" cy="186"/>
            </a:xfrm>
            <a:prstGeom prst="rect">
              <a:avLst/>
            </a:prstGeom>
            <a:solidFill>
              <a:srgbClr val="C0C0C0">
                <a:alpha val="50999"/>
              </a:srgbClr>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394" name="Text Box 18"/>
            <p:cNvSpPr txBox="1">
              <a:spLocks noChangeArrowheads="1"/>
            </p:cNvSpPr>
            <p:nvPr/>
          </p:nvSpPr>
          <p:spPr bwMode="auto">
            <a:xfrm>
              <a:off x="520" y="2584"/>
              <a:ext cx="552"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eaLnBrk="0" fontAlgn="base" hangingPunct="0">
                <a:spcBef>
                  <a:spcPct val="0"/>
                </a:spcBef>
                <a:spcAft>
                  <a:spcPct val="0"/>
                </a:spcAft>
              </a:pPr>
              <a:r>
                <a:rPr lang="en-US" altLang="zh-CN" sz="2000" b="1">
                  <a:solidFill>
                    <a:srgbClr val="000000"/>
                  </a:solidFill>
                </a:rPr>
                <a:t>25%</a:t>
              </a:r>
            </a:p>
          </p:txBody>
        </p:sp>
        <p:sp>
          <p:nvSpPr>
            <p:cNvPr id="101395" name="Rectangle 19"/>
            <p:cNvSpPr>
              <a:spLocks noChangeArrowheads="1"/>
            </p:cNvSpPr>
            <p:nvPr/>
          </p:nvSpPr>
          <p:spPr bwMode="auto">
            <a:xfrm>
              <a:off x="1428" y="2584"/>
              <a:ext cx="3852"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188913" defTabSz="330200" eaLnBrk="0" fontAlgn="base" hangingPunct="0">
                <a:spcBef>
                  <a:spcPct val="20000"/>
                </a:spcBef>
                <a:spcAft>
                  <a:spcPct val="0"/>
                </a:spcAft>
                <a:buFontTx/>
                <a:buChar char="–"/>
                <a:tabLst>
                  <a:tab pos="8521700" algn="r"/>
                </a:tabLst>
              </a:pPr>
              <a:r>
                <a:rPr lang="zh-CN" altLang="de-DE" sz="2000">
                  <a:solidFill>
                    <a:srgbClr val="000000"/>
                  </a:solidFill>
                </a:rPr>
                <a:t>基金持有的股票市值占股票市场总市值比例</a:t>
              </a:r>
            </a:p>
          </p:txBody>
        </p:sp>
        <p:sp>
          <p:nvSpPr>
            <p:cNvPr id="101396" name="Rectangle 20"/>
            <p:cNvSpPr>
              <a:spLocks noChangeArrowheads="1"/>
            </p:cNvSpPr>
            <p:nvPr/>
          </p:nvSpPr>
          <p:spPr bwMode="auto">
            <a:xfrm>
              <a:off x="1365" y="3062"/>
              <a:ext cx="3964" cy="186"/>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397" name="Text Box 21"/>
            <p:cNvSpPr txBox="1">
              <a:spLocks noChangeArrowheads="1"/>
            </p:cNvSpPr>
            <p:nvPr/>
          </p:nvSpPr>
          <p:spPr bwMode="auto">
            <a:xfrm>
              <a:off x="520" y="3053"/>
              <a:ext cx="55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eaLnBrk="0" fontAlgn="base" hangingPunct="0">
                <a:spcBef>
                  <a:spcPct val="0"/>
                </a:spcBef>
                <a:spcAft>
                  <a:spcPct val="0"/>
                </a:spcAft>
              </a:pPr>
              <a:r>
                <a:rPr lang="en-US" altLang="zh-CN" sz="2000" b="1">
                  <a:solidFill>
                    <a:srgbClr val="000000"/>
                  </a:solidFill>
                </a:rPr>
                <a:t>27%</a:t>
              </a:r>
            </a:p>
          </p:txBody>
        </p:sp>
        <p:sp>
          <p:nvSpPr>
            <p:cNvPr id="101398" name="Rectangle 22"/>
            <p:cNvSpPr>
              <a:spLocks noChangeArrowheads="1"/>
            </p:cNvSpPr>
            <p:nvPr/>
          </p:nvSpPr>
          <p:spPr bwMode="auto">
            <a:xfrm>
              <a:off x="1428" y="3053"/>
              <a:ext cx="385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188913" defTabSz="330200" eaLnBrk="0" fontAlgn="base" hangingPunct="0">
                <a:spcBef>
                  <a:spcPct val="20000"/>
                </a:spcBef>
                <a:spcAft>
                  <a:spcPct val="0"/>
                </a:spcAft>
                <a:buFontTx/>
                <a:buChar char="–"/>
                <a:tabLst>
                  <a:tab pos="8521700" algn="r"/>
                </a:tabLst>
              </a:pPr>
              <a:r>
                <a:rPr lang="zh-CN" altLang="de-DE" sz="2000">
                  <a:solidFill>
                    <a:srgbClr val="000000"/>
                  </a:solidFill>
                </a:rPr>
                <a:t>基金实际持有的股票占</a:t>
              </a:r>
              <a:r>
                <a:rPr lang="de-DE" altLang="zh-CN" sz="2000">
                  <a:solidFill>
                    <a:srgbClr val="000000"/>
                  </a:solidFill>
                </a:rPr>
                <a:t>A</a:t>
              </a:r>
              <a:r>
                <a:rPr lang="zh-CN" altLang="de-DE" sz="2000">
                  <a:solidFill>
                    <a:srgbClr val="000000"/>
                  </a:solidFill>
                </a:rPr>
                <a:t>股流通市值的比例</a:t>
              </a:r>
            </a:p>
          </p:txBody>
        </p:sp>
        <p:sp>
          <p:nvSpPr>
            <p:cNvPr id="101399" name="Rectangle 23"/>
            <p:cNvSpPr>
              <a:spLocks noChangeArrowheads="1"/>
            </p:cNvSpPr>
            <p:nvPr/>
          </p:nvSpPr>
          <p:spPr bwMode="auto">
            <a:xfrm>
              <a:off x="1365" y="3532"/>
              <a:ext cx="3964" cy="186"/>
            </a:xfrm>
            <a:prstGeom prst="rect">
              <a:avLst/>
            </a:prstGeom>
            <a:solidFill>
              <a:srgbClr val="C0C0C0">
                <a:alpha val="67000"/>
              </a:srgbClr>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400" name="Text Box 24"/>
            <p:cNvSpPr txBox="1">
              <a:spLocks noChangeArrowheads="1"/>
            </p:cNvSpPr>
            <p:nvPr/>
          </p:nvSpPr>
          <p:spPr bwMode="auto">
            <a:xfrm>
              <a:off x="520" y="3523"/>
              <a:ext cx="55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eaLnBrk="0" fontAlgn="base" hangingPunct="0">
                <a:spcBef>
                  <a:spcPct val="0"/>
                </a:spcBef>
                <a:spcAft>
                  <a:spcPct val="0"/>
                </a:spcAft>
              </a:pPr>
              <a:r>
                <a:rPr lang="en-US" altLang="zh-CN" sz="2000" b="1">
                  <a:solidFill>
                    <a:srgbClr val="000000"/>
                  </a:solidFill>
                </a:rPr>
                <a:t>128%</a:t>
              </a:r>
            </a:p>
          </p:txBody>
        </p:sp>
        <p:sp>
          <p:nvSpPr>
            <p:cNvPr id="101401" name="Rectangle 25"/>
            <p:cNvSpPr>
              <a:spLocks noChangeArrowheads="1"/>
            </p:cNvSpPr>
            <p:nvPr/>
          </p:nvSpPr>
          <p:spPr bwMode="auto">
            <a:xfrm>
              <a:off x="1428" y="3523"/>
              <a:ext cx="385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190500" lvl="1" indent="-188913" defTabSz="330200" eaLnBrk="0" fontAlgn="base" hangingPunct="0">
                <a:spcBef>
                  <a:spcPct val="20000"/>
                </a:spcBef>
                <a:spcAft>
                  <a:spcPct val="0"/>
                </a:spcAft>
                <a:buFontTx/>
                <a:buChar char="–"/>
                <a:tabLst>
                  <a:tab pos="8521700" algn="r"/>
                </a:tabLst>
              </a:pPr>
              <a:r>
                <a:rPr lang="de-DE" altLang="zh-CN" sz="2000">
                  <a:solidFill>
                    <a:srgbClr val="000000"/>
                  </a:solidFill>
                </a:rPr>
                <a:t>2006</a:t>
              </a:r>
              <a:r>
                <a:rPr lang="zh-CN" altLang="de-DE" sz="2000">
                  <a:solidFill>
                    <a:srgbClr val="000000"/>
                  </a:solidFill>
                </a:rPr>
                <a:t>年，股票基金平均收益率</a:t>
              </a:r>
            </a:p>
          </p:txBody>
        </p:sp>
        <p:sp>
          <p:nvSpPr>
            <p:cNvPr id="101402" name="Rectangle 26"/>
            <p:cNvSpPr>
              <a:spLocks noChangeArrowheads="1"/>
            </p:cNvSpPr>
            <p:nvPr/>
          </p:nvSpPr>
          <p:spPr bwMode="auto">
            <a:xfrm>
              <a:off x="431" y="4020"/>
              <a:ext cx="760" cy="186"/>
            </a:xfrm>
            <a:prstGeom prst="rect">
              <a:avLst/>
            </a:prstGeom>
            <a:solidFill>
              <a:srgbClr val="CC99FF"/>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403" name="Rectangle 27"/>
            <p:cNvSpPr>
              <a:spLocks noChangeArrowheads="1"/>
            </p:cNvSpPr>
            <p:nvPr/>
          </p:nvSpPr>
          <p:spPr bwMode="auto">
            <a:xfrm>
              <a:off x="1360" y="4020"/>
              <a:ext cx="3964" cy="186"/>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1404" name="Text Box 28"/>
            <p:cNvSpPr txBox="1">
              <a:spLocks noChangeArrowheads="1"/>
            </p:cNvSpPr>
            <p:nvPr/>
          </p:nvSpPr>
          <p:spPr bwMode="auto">
            <a:xfrm>
              <a:off x="515" y="4012"/>
              <a:ext cx="552"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eaLnBrk="0" fontAlgn="base" hangingPunct="0">
                <a:spcBef>
                  <a:spcPct val="0"/>
                </a:spcBef>
                <a:spcAft>
                  <a:spcPct val="0"/>
                </a:spcAft>
              </a:pPr>
              <a:r>
                <a:rPr lang="en-US" altLang="zh-CN" sz="2000" b="1">
                  <a:solidFill>
                    <a:srgbClr val="000000"/>
                  </a:solidFill>
                  <a:latin typeface="宋体" pitchFamily="2" charset="-122"/>
                </a:rPr>
                <a:t>100%</a:t>
              </a:r>
            </a:p>
          </p:txBody>
        </p:sp>
        <p:sp>
          <p:nvSpPr>
            <p:cNvPr id="101405" name="Rectangle 29"/>
            <p:cNvSpPr>
              <a:spLocks noChangeArrowheads="1"/>
            </p:cNvSpPr>
            <p:nvPr/>
          </p:nvSpPr>
          <p:spPr bwMode="auto">
            <a:xfrm>
              <a:off x="1423" y="4011"/>
              <a:ext cx="4070"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190500" lvl="1" indent="-188913" defTabSz="330200" eaLnBrk="0" fontAlgn="base" hangingPunct="0">
                <a:spcBef>
                  <a:spcPct val="20000"/>
                </a:spcBef>
                <a:spcAft>
                  <a:spcPct val="0"/>
                </a:spcAft>
                <a:buFontTx/>
                <a:buChar char="–"/>
                <a:tabLst>
                  <a:tab pos="8521700" algn="r"/>
                </a:tabLst>
              </a:pPr>
              <a:r>
                <a:rPr lang="de-DE" altLang="zh-CN" sz="2000" dirty="0">
                  <a:solidFill>
                    <a:srgbClr val="000000"/>
                  </a:solidFill>
                </a:rPr>
                <a:t>2007</a:t>
              </a:r>
              <a:r>
                <a:rPr lang="zh-CN" altLang="de-DE" sz="2000" dirty="0">
                  <a:solidFill>
                    <a:srgbClr val="000000"/>
                  </a:solidFill>
                </a:rPr>
                <a:t>年上半年，约半数股票基金与混合基金的收益率</a:t>
              </a:r>
            </a:p>
          </p:txBody>
        </p:sp>
      </p:grpSp>
    </p:spTree>
    <p:extLst>
      <p:ext uri="{BB962C8B-B14F-4D97-AF65-F5344CB8AC3E}">
        <p14:creationId xmlns:p14="http://schemas.microsoft.com/office/powerpoint/2010/main" val="34103865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4"/>
          <p:cNvSpPr>
            <a:spLocks noChangeArrowheads="1"/>
          </p:cNvSpPr>
          <p:nvPr/>
        </p:nvSpPr>
        <p:spPr bwMode="auto">
          <a:xfrm>
            <a:off x="2063750" y="765175"/>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103427" name="Picture 5" descr="j03871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graphicFrame>
        <p:nvGraphicFramePr>
          <p:cNvPr id="103650" name="Group 226"/>
          <p:cNvGraphicFramePr>
            <a:graphicFrameLocks noGrp="1"/>
          </p:cNvGraphicFramePr>
          <p:nvPr/>
        </p:nvGraphicFramePr>
        <p:xfrm>
          <a:off x="2208214" y="1196975"/>
          <a:ext cx="7704137" cy="5286058"/>
        </p:xfrm>
        <a:graphic>
          <a:graphicData uri="http://schemas.openxmlformats.org/drawingml/2006/table">
            <a:tbl>
              <a:tblPr/>
              <a:tblGrid>
                <a:gridCol w="1236662">
                  <a:extLst>
                    <a:ext uri="{9D8B030D-6E8A-4147-A177-3AD203B41FA5}">
                      <a16:colId xmlns:a16="http://schemas.microsoft.com/office/drawing/2014/main" val="20000"/>
                    </a:ext>
                  </a:extLst>
                </a:gridCol>
                <a:gridCol w="987425">
                  <a:extLst>
                    <a:ext uri="{9D8B030D-6E8A-4147-A177-3AD203B41FA5}">
                      <a16:colId xmlns:a16="http://schemas.microsoft.com/office/drawing/2014/main" val="20001"/>
                    </a:ext>
                  </a:extLst>
                </a:gridCol>
                <a:gridCol w="987425">
                  <a:extLst>
                    <a:ext uri="{9D8B030D-6E8A-4147-A177-3AD203B41FA5}">
                      <a16:colId xmlns:a16="http://schemas.microsoft.com/office/drawing/2014/main" val="20002"/>
                    </a:ext>
                  </a:extLst>
                </a:gridCol>
                <a:gridCol w="1971675">
                  <a:extLst>
                    <a:ext uri="{9D8B030D-6E8A-4147-A177-3AD203B41FA5}">
                      <a16:colId xmlns:a16="http://schemas.microsoft.com/office/drawing/2014/main" val="20003"/>
                    </a:ext>
                  </a:extLst>
                </a:gridCol>
                <a:gridCol w="2520950">
                  <a:extLst>
                    <a:ext uri="{9D8B030D-6E8A-4147-A177-3AD203B41FA5}">
                      <a16:colId xmlns:a16="http://schemas.microsoft.com/office/drawing/2014/main" val="20004"/>
                    </a:ext>
                  </a:extLst>
                </a:gridCol>
              </a:tblGrid>
              <a:tr h="287338">
                <a:tc gridSpan="5">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宋体" pitchFamily="2" charset="-122"/>
                          <a:ea typeface="宋体" pitchFamily="2" charset="-122"/>
                        </a:rPr>
                        <a:t>基金分类与特点</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3018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宋体" pitchFamily="2" charset="-122"/>
                          <a:ea typeface="宋体" pitchFamily="2" charset="-122"/>
                        </a:rPr>
                        <a:t>基金种类</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宋体" pitchFamily="2" charset="-122"/>
                          <a:ea typeface="宋体" pitchFamily="2" charset="-122"/>
                        </a:rPr>
                        <a:t>收益性</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宋体" pitchFamily="2" charset="-122"/>
                          <a:ea typeface="宋体" pitchFamily="2" charset="-122"/>
                        </a:rPr>
                        <a:t>风险性</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宋体" pitchFamily="2" charset="-122"/>
                          <a:ea typeface="宋体" pitchFamily="2" charset="-122"/>
                        </a:rPr>
                        <a:t>投资组合</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宋体" pitchFamily="2" charset="-122"/>
                          <a:ea typeface="宋体" pitchFamily="2" charset="-122"/>
                        </a:rPr>
                        <a:t>总体特点</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920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货币市场基金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极低，基本相当于通胀率</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极低</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高等级短期政府或金融机构的货币市场工具，如：国债、金融债、企业债、债券回购和同业存款</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风险极低，有稳定的利息收益，但一般不高于</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3%</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。它有避风港功能。如投资者将资金从一种股票或基金中退出等待新投资机会时，可以选择货币市场基金。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980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保本基金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较低</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较低</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部分投资于固定收益品种以在固定时间区间内获取保本收益，部分投资于股票等其他工具以提供保值水平以外的收益</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较为安全但流动性较差，有一定年限的封闭期。适合保守性投资者。</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20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债券基金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低</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低</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主要投资债券市场</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主要投资于债券，以获取利息所得或一定的债券市场资本利得。属于低风险低收益品种。适合那些希望获得较为稳定的投资回报而不愿常丹过多市场风险的投资者。</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578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混合基金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中等</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中等</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投资于股票和债券的组合</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通过投资种类动态管理进行分散化。风险收益度中等。适合希望得到高报酬率但风险承受能力不强的投资者。</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52475">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股票基金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较高</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较高</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各种类型的股票</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相对高风险高收益的品种。最低投资于股市的投资比率达</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60%</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以上。适合追求高收益，高风险承担能力较好的投资者。</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452231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AutoShape 4"/>
          <p:cNvSpPr>
            <a:spLocks noChangeArrowheads="1"/>
          </p:cNvSpPr>
          <p:nvPr/>
        </p:nvSpPr>
        <p:spPr bwMode="auto">
          <a:xfrm>
            <a:off x="2063750" y="765175"/>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105475" name="Picture 5" descr="j03871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sp>
        <p:nvSpPr>
          <p:cNvPr id="105477" name="Text Box 5"/>
          <p:cNvSpPr txBox="1">
            <a:spLocks noChangeArrowheads="1"/>
          </p:cNvSpPr>
          <p:nvPr/>
        </p:nvSpPr>
        <p:spPr bwMode="auto">
          <a:xfrm>
            <a:off x="2424113" y="1268413"/>
            <a:ext cx="7454900" cy="1981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r>
              <a:rPr lang="zh-CN" altLang="en-US" sz="2400" b="1" dirty="0">
                <a:solidFill>
                  <a:srgbClr val="000000"/>
                </a:solidFill>
                <a:latin typeface="Times New Roman" pitchFamily="18" charset="0"/>
                <a:ea typeface="楷体_GB2312" pitchFamily="49" charset="-122"/>
              </a:rPr>
              <a:t>股票型基金和混合型基金风险系数的衡量</a:t>
            </a:r>
          </a:p>
          <a:p>
            <a:pPr eaLnBrk="0" fontAlgn="base" hangingPunct="0">
              <a:spcBef>
                <a:spcPct val="0"/>
              </a:spcBef>
              <a:spcAft>
                <a:spcPct val="0"/>
              </a:spcAft>
            </a:pPr>
            <a:r>
              <a:rPr lang="zh-CN" altLang="en-US" sz="2000" b="1" dirty="0">
                <a:solidFill>
                  <a:srgbClr val="000000"/>
                </a:solidFill>
                <a:latin typeface="Times New Roman" pitchFamily="18" charset="0"/>
              </a:rPr>
              <a:t>基金风险分析的计算原理</a:t>
            </a:r>
          </a:p>
          <a:p>
            <a:pPr eaLnBrk="0" fontAlgn="base" hangingPunct="0">
              <a:spcBef>
                <a:spcPct val="0"/>
              </a:spcBef>
              <a:spcAft>
                <a:spcPct val="0"/>
              </a:spcAft>
            </a:pPr>
            <a:r>
              <a:rPr lang="zh-CN" altLang="en-US" sz="2000" b="1" dirty="0">
                <a:solidFill>
                  <a:srgbClr val="000000"/>
                </a:solidFill>
                <a:latin typeface="Times New Roman" pitchFamily="18" charset="0"/>
              </a:rPr>
              <a:t>         基金的</a:t>
            </a:r>
            <a:r>
              <a:rPr lang="en-US" altLang="zh-CN" sz="2000" b="1" dirty="0">
                <a:solidFill>
                  <a:srgbClr val="000000"/>
                </a:solidFill>
                <a:latin typeface="Symbol" pitchFamily="18" charset="2"/>
              </a:rPr>
              <a:t>b</a:t>
            </a:r>
            <a:r>
              <a:rPr lang="zh-CN" altLang="en-US" sz="2000" b="1" dirty="0">
                <a:solidFill>
                  <a:srgbClr val="000000"/>
                </a:solidFill>
                <a:latin typeface="Times New Roman" pitchFamily="18" charset="0"/>
              </a:rPr>
              <a:t>系数可以根据投资组合中所包含的所有证券的</a:t>
            </a:r>
            <a:r>
              <a:rPr lang="en-US" altLang="zh-CN" sz="2000" b="1" dirty="0">
                <a:solidFill>
                  <a:srgbClr val="000000"/>
                </a:solidFill>
                <a:latin typeface="Symbol" pitchFamily="18" charset="2"/>
              </a:rPr>
              <a:t>b</a:t>
            </a:r>
            <a:r>
              <a:rPr lang="zh-CN" altLang="en-US" sz="2000" b="1" dirty="0">
                <a:solidFill>
                  <a:srgbClr val="000000"/>
                </a:solidFill>
                <a:latin typeface="Times New Roman" pitchFamily="18" charset="0"/>
              </a:rPr>
              <a:t>系数以及各种证券所占基金</a:t>
            </a:r>
            <a:r>
              <a:rPr lang="zh-CN" altLang="en-US" sz="2000" b="1" dirty="0" smtClean="0">
                <a:solidFill>
                  <a:srgbClr val="000000"/>
                </a:solidFill>
                <a:latin typeface="Times New Roman" pitchFamily="18" charset="0"/>
              </a:rPr>
              <a:t>净投资的</a:t>
            </a:r>
            <a:r>
              <a:rPr lang="zh-CN" altLang="en-US" sz="2000" b="1" dirty="0">
                <a:solidFill>
                  <a:srgbClr val="000000"/>
                </a:solidFill>
                <a:latin typeface="Times New Roman" pitchFamily="18" charset="0"/>
              </a:rPr>
              <a:t>比例进行加权加总计算。</a:t>
            </a:r>
          </a:p>
          <a:p>
            <a:pPr eaLnBrk="0" fontAlgn="base" hangingPunct="0">
              <a:spcBef>
                <a:spcPct val="0"/>
              </a:spcBef>
              <a:spcAft>
                <a:spcPct val="0"/>
              </a:spcAft>
            </a:pPr>
            <a:r>
              <a:rPr lang="zh-CN" altLang="en-US" sz="2000" b="1" dirty="0">
                <a:solidFill>
                  <a:srgbClr val="000000"/>
                </a:solidFill>
                <a:latin typeface="Times New Roman" pitchFamily="18" charset="0"/>
              </a:rPr>
              <a:t>          为了简化计算，我们讲债券的</a:t>
            </a:r>
            <a:r>
              <a:rPr lang="en-US" altLang="zh-CN" sz="2000" b="1" dirty="0">
                <a:solidFill>
                  <a:srgbClr val="000000"/>
                </a:solidFill>
                <a:latin typeface="Symbol" pitchFamily="18" charset="2"/>
              </a:rPr>
              <a:t>b</a:t>
            </a:r>
            <a:r>
              <a:rPr lang="zh-CN" altLang="en-US" sz="2000" b="1" dirty="0">
                <a:solidFill>
                  <a:srgbClr val="000000"/>
                </a:solidFill>
                <a:latin typeface="Times New Roman" pitchFamily="18" charset="0"/>
              </a:rPr>
              <a:t>系数视为</a:t>
            </a:r>
            <a:r>
              <a:rPr lang="en-US" altLang="zh-CN" sz="2000" b="1" dirty="0">
                <a:solidFill>
                  <a:srgbClr val="000000"/>
                </a:solidFill>
                <a:latin typeface="Times New Roman" pitchFamily="18" charset="0"/>
              </a:rPr>
              <a:t>0</a:t>
            </a:r>
            <a:r>
              <a:rPr lang="zh-CN" altLang="en-US" sz="2000" b="1" dirty="0">
                <a:solidFill>
                  <a:srgbClr val="000000"/>
                </a:solidFill>
                <a:latin typeface="Times New Roman" pitchFamily="18" charset="0"/>
              </a:rPr>
              <a:t>，而且仅仅考虑持仓市值中占基金</a:t>
            </a:r>
            <a:r>
              <a:rPr lang="zh-CN" altLang="en-US" sz="2000" b="1" dirty="0" smtClean="0">
                <a:solidFill>
                  <a:srgbClr val="000000"/>
                </a:solidFill>
                <a:latin typeface="Times New Roman" pitchFamily="18" charset="0"/>
              </a:rPr>
              <a:t>总投资比例</a:t>
            </a:r>
            <a:r>
              <a:rPr lang="zh-CN" altLang="en-US" sz="2000" b="1" dirty="0">
                <a:solidFill>
                  <a:srgbClr val="000000"/>
                </a:solidFill>
                <a:latin typeface="Times New Roman" pitchFamily="18" charset="0"/>
              </a:rPr>
              <a:t>前</a:t>
            </a:r>
            <a:r>
              <a:rPr lang="en-US" altLang="zh-CN" sz="2000" b="1" dirty="0">
                <a:solidFill>
                  <a:srgbClr val="000000"/>
                </a:solidFill>
                <a:latin typeface="Times New Roman" pitchFamily="18" charset="0"/>
              </a:rPr>
              <a:t>20%</a:t>
            </a:r>
            <a:r>
              <a:rPr lang="zh-CN" altLang="en-US" sz="2000" b="1" dirty="0">
                <a:solidFill>
                  <a:srgbClr val="000000"/>
                </a:solidFill>
                <a:latin typeface="Times New Roman" pitchFamily="18" charset="0"/>
              </a:rPr>
              <a:t>的股票。</a:t>
            </a:r>
          </a:p>
        </p:txBody>
      </p:sp>
      <p:sp>
        <p:nvSpPr>
          <p:cNvPr id="105482" name="Oval 10"/>
          <p:cNvSpPr>
            <a:spLocks noChangeArrowheads="1"/>
          </p:cNvSpPr>
          <p:nvPr/>
        </p:nvSpPr>
        <p:spPr bwMode="auto">
          <a:xfrm>
            <a:off x="5087939" y="3284539"/>
            <a:ext cx="287337" cy="358775"/>
          </a:xfrm>
          <a:prstGeom prst="ellipse">
            <a:avLst/>
          </a:prstGeom>
          <a:solidFill>
            <a:srgbClr val="FFFFFF">
              <a:alpha val="0"/>
            </a:srgbClr>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5483" name="Oval 11"/>
          <p:cNvSpPr>
            <a:spLocks noChangeArrowheads="1"/>
          </p:cNvSpPr>
          <p:nvPr/>
        </p:nvSpPr>
        <p:spPr bwMode="auto">
          <a:xfrm>
            <a:off x="6024564" y="3284539"/>
            <a:ext cx="287337" cy="358775"/>
          </a:xfrm>
          <a:prstGeom prst="ellipse">
            <a:avLst/>
          </a:prstGeom>
          <a:solidFill>
            <a:srgbClr val="FFFFFF">
              <a:alpha val="0"/>
            </a:srgbClr>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5484" name="Oval 12"/>
          <p:cNvSpPr>
            <a:spLocks noChangeArrowheads="1"/>
          </p:cNvSpPr>
          <p:nvPr/>
        </p:nvSpPr>
        <p:spPr bwMode="auto">
          <a:xfrm>
            <a:off x="5519739" y="3284539"/>
            <a:ext cx="287337" cy="358775"/>
          </a:xfrm>
          <a:prstGeom prst="ellipse">
            <a:avLst/>
          </a:prstGeom>
          <a:solidFill>
            <a:srgbClr val="FFFFFF">
              <a:alpha val="0"/>
            </a:srgbClr>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5485" name="Oval 13"/>
          <p:cNvSpPr>
            <a:spLocks noChangeArrowheads="1"/>
          </p:cNvSpPr>
          <p:nvPr/>
        </p:nvSpPr>
        <p:spPr bwMode="auto">
          <a:xfrm>
            <a:off x="6527800" y="3284539"/>
            <a:ext cx="287338" cy="358775"/>
          </a:xfrm>
          <a:prstGeom prst="ellipse">
            <a:avLst/>
          </a:prstGeom>
          <a:solidFill>
            <a:srgbClr val="FFFFFF">
              <a:alpha val="0"/>
            </a:srgbClr>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05486" name="AutoShape 14"/>
          <p:cNvSpPr>
            <a:spLocks/>
          </p:cNvSpPr>
          <p:nvPr/>
        </p:nvSpPr>
        <p:spPr bwMode="auto">
          <a:xfrm>
            <a:off x="3287714" y="3644900"/>
            <a:ext cx="1165225" cy="609600"/>
          </a:xfrm>
          <a:prstGeom prst="borderCallout1">
            <a:avLst>
              <a:gd name="adj1" fmla="val 18750"/>
              <a:gd name="adj2" fmla="val 106542"/>
              <a:gd name="adj3" fmla="val -7551"/>
              <a:gd name="adj4" fmla="val 165394"/>
            </a:avLst>
          </a:prstGeom>
          <a:solidFill>
            <a:srgbClr val="FF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fontAlgn="base" hangingPunct="0">
              <a:spcBef>
                <a:spcPct val="0"/>
              </a:spcBef>
              <a:spcAft>
                <a:spcPct val="0"/>
              </a:spcAft>
            </a:pPr>
            <a:r>
              <a:rPr lang="zh-CN" altLang="en-US">
                <a:solidFill>
                  <a:srgbClr val="000000"/>
                </a:solidFill>
                <a:latin typeface="Times New Roman" pitchFamily="18" charset="0"/>
              </a:rPr>
              <a:t>股票组合的</a:t>
            </a:r>
            <a:r>
              <a:rPr lang="en-US" altLang="zh-CN">
                <a:solidFill>
                  <a:srgbClr val="000000"/>
                </a:solidFill>
                <a:latin typeface="Symbol" pitchFamily="18" charset="2"/>
              </a:rPr>
              <a:t>b</a:t>
            </a:r>
            <a:r>
              <a:rPr lang="zh-CN" altLang="en-US">
                <a:solidFill>
                  <a:srgbClr val="000000"/>
                </a:solidFill>
                <a:latin typeface="Times New Roman" pitchFamily="18" charset="0"/>
              </a:rPr>
              <a:t>系数</a:t>
            </a:r>
          </a:p>
        </p:txBody>
      </p:sp>
      <p:sp>
        <p:nvSpPr>
          <p:cNvPr id="105487" name="AutoShape 15"/>
          <p:cNvSpPr>
            <a:spLocks/>
          </p:cNvSpPr>
          <p:nvPr/>
        </p:nvSpPr>
        <p:spPr bwMode="auto">
          <a:xfrm>
            <a:off x="6311901" y="4292600"/>
            <a:ext cx="1165225" cy="609600"/>
          </a:xfrm>
          <a:prstGeom prst="borderCallout1">
            <a:avLst>
              <a:gd name="adj1" fmla="val 18750"/>
              <a:gd name="adj2" fmla="val -6542"/>
              <a:gd name="adj3" fmla="val -113023"/>
              <a:gd name="adj4" fmla="val -8856"/>
            </a:avLst>
          </a:prstGeom>
          <a:solidFill>
            <a:srgbClr val="FF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fontAlgn="base" hangingPunct="0">
              <a:spcBef>
                <a:spcPct val="0"/>
              </a:spcBef>
              <a:spcAft>
                <a:spcPct val="0"/>
              </a:spcAft>
            </a:pPr>
            <a:r>
              <a:rPr lang="zh-CN" altLang="en-US">
                <a:solidFill>
                  <a:srgbClr val="000000"/>
                </a:solidFill>
                <a:latin typeface="Times New Roman" pitchFamily="18" charset="0"/>
              </a:rPr>
              <a:t>债券的</a:t>
            </a:r>
            <a:r>
              <a:rPr lang="en-US" altLang="zh-CN">
                <a:solidFill>
                  <a:srgbClr val="000000"/>
                </a:solidFill>
                <a:latin typeface="Symbol" pitchFamily="18" charset="2"/>
              </a:rPr>
              <a:t>b</a:t>
            </a:r>
            <a:r>
              <a:rPr lang="zh-CN" altLang="en-US">
                <a:solidFill>
                  <a:srgbClr val="000000"/>
                </a:solidFill>
                <a:latin typeface="Times New Roman" pitchFamily="18" charset="0"/>
              </a:rPr>
              <a:t>系数</a:t>
            </a:r>
          </a:p>
        </p:txBody>
      </p:sp>
      <p:sp>
        <p:nvSpPr>
          <p:cNvPr id="105488" name="AutoShape 16"/>
          <p:cNvSpPr>
            <a:spLocks/>
          </p:cNvSpPr>
          <p:nvPr/>
        </p:nvSpPr>
        <p:spPr bwMode="auto">
          <a:xfrm>
            <a:off x="4295776" y="4221163"/>
            <a:ext cx="1223963" cy="825500"/>
          </a:xfrm>
          <a:prstGeom prst="borderCallout1">
            <a:avLst>
              <a:gd name="adj1" fmla="val 13847"/>
              <a:gd name="adj2" fmla="val 106227"/>
              <a:gd name="adj3" fmla="val -70963"/>
              <a:gd name="adj4" fmla="val 111542"/>
            </a:avLst>
          </a:prstGeom>
          <a:solidFill>
            <a:srgbClr val="FF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fontAlgn="base" hangingPunct="0">
              <a:spcBef>
                <a:spcPct val="0"/>
              </a:spcBef>
              <a:spcAft>
                <a:spcPct val="0"/>
              </a:spcAft>
            </a:pPr>
            <a:r>
              <a:rPr lang="zh-CN" altLang="en-US">
                <a:solidFill>
                  <a:srgbClr val="000000"/>
                </a:solidFill>
                <a:latin typeface="Times New Roman" pitchFamily="18" charset="0"/>
              </a:rPr>
              <a:t>基金净值里股票所占的比例</a:t>
            </a:r>
          </a:p>
        </p:txBody>
      </p:sp>
      <p:sp>
        <p:nvSpPr>
          <p:cNvPr id="105490" name="AutoShape 18"/>
          <p:cNvSpPr>
            <a:spLocks/>
          </p:cNvSpPr>
          <p:nvPr/>
        </p:nvSpPr>
        <p:spPr bwMode="auto">
          <a:xfrm>
            <a:off x="7680326" y="3933825"/>
            <a:ext cx="1223963" cy="825500"/>
          </a:xfrm>
          <a:prstGeom prst="borderCallout1">
            <a:avLst>
              <a:gd name="adj1" fmla="val 13847"/>
              <a:gd name="adj2" fmla="val -6227"/>
              <a:gd name="adj3" fmla="val -44421"/>
              <a:gd name="adj4" fmla="val -77690"/>
            </a:avLst>
          </a:prstGeom>
          <a:solidFill>
            <a:srgbClr val="FF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fontAlgn="base" hangingPunct="0">
              <a:spcBef>
                <a:spcPct val="0"/>
              </a:spcBef>
              <a:spcAft>
                <a:spcPct val="0"/>
              </a:spcAft>
            </a:pPr>
            <a:r>
              <a:rPr lang="zh-CN" altLang="en-US">
                <a:solidFill>
                  <a:srgbClr val="000000"/>
                </a:solidFill>
                <a:latin typeface="Times New Roman" pitchFamily="18" charset="0"/>
              </a:rPr>
              <a:t>基金净值里债券所占的比例</a:t>
            </a:r>
          </a:p>
        </p:txBody>
      </p:sp>
      <p:sp>
        <p:nvSpPr>
          <p:cNvPr id="105492" name="Text Box 20"/>
          <p:cNvSpPr txBox="1">
            <a:spLocks noChangeArrowheads="1"/>
          </p:cNvSpPr>
          <p:nvPr/>
        </p:nvSpPr>
        <p:spPr bwMode="auto">
          <a:xfrm>
            <a:off x="2927351" y="4581526"/>
            <a:ext cx="689292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r>
              <a:rPr lang="zh-CN" altLang="en-US" sz="2000" b="1">
                <a:solidFill>
                  <a:srgbClr val="000000"/>
                </a:solidFill>
                <a:latin typeface="Times New Roman" pitchFamily="18" charset="0"/>
              </a:rPr>
              <a:t>进一步</a:t>
            </a:r>
            <a:r>
              <a:rPr lang="zh-CN" altLang="en-US" sz="2000">
                <a:solidFill>
                  <a:srgbClr val="000000"/>
                </a:solidFill>
                <a:latin typeface="Times New Roman" pitchFamily="18" charset="0"/>
              </a:rPr>
              <a:t>：</a:t>
            </a:r>
          </a:p>
        </p:txBody>
      </p:sp>
      <p:pic>
        <p:nvPicPr>
          <p:cNvPr id="105509"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932" y="3233739"/>
            <a:ext cx="2247900" cy="3905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12"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738" y="5097463"/>
            <a:ext cx="1638300" cy="7429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2768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82"/>
                                        </p:tgtEl>
                                        <p:attrNameLst>
                                          <p:attrName>style.visibility</p:attrName>
                                        </p:attrNameLst>
                                      </p:cBhvr>
                                      <p:to>
                                        <p:strVal val="visible"/>
                                      </p:to>
                                    </p:set>
                                    <p:animEffect transition="in" filter="blinds(horizontal)">
                                      <p:cBhvr>
                                        <p:cTn id="7" dur="500"/>
                                        <p:tgtEl>
                                          <p:spTgt spid="10548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5486"/>
                                        </p:tgtEl>
                                        <p:attrNameLst>
                                          <p:attrName>style.visibility</p:attrName>
                                        </p:attrNameLst>
                                      </p:cBhvr>
                                      <p:to>
                                        <p:strVal val="visible"/>
                                      </p:to>
                                    </p:set>
                                    <p:animEffect transition="in" filter="blinds(horizontal)">
                                      <p:cBhvr>
                                        <p:cTn id="10" dur="500"/>
                                        <p:tgtEl>
                                          <p:spTgt spid="10548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5484"/>
                                        </p:tgtEl>
                                        <p:attrNameLst>
                                          <p:attrName>style.visibility</p:attrName>
                                        </p:attrNameLst>
                                      </p:cBhvr>
                                      <p:to>
                                        <p:strVal val="visible"/>
                                      </p:to>
                                    </p:set>
                                    <p:animEffect transition="in" filter="blinds(horizontal)">
                                      <p:cBhvr>
                                        <p:cTn id="13" dur="500"/>
                                        <p:tgtEl>
                                          <p:spTgt spid="10548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5488"/>
                                        </p:tgtEl>
                                        <p:attrNameLst>
                                          <p:attrName>style.visibility</p:attrName>
                                        </p:attrNameLst>
                                      </p:cBhvr>
                                      <p:to>
                                        <p:strVal val="visible"/>
                                      </p:to>
                                    </p:set>
                                    <p:animEffect transition="in" filter="blinds(horizontal)">
                                      <p:cBhvr>
                                        <p:cTn id="16" dur="500"/>
                                        <p:tgtEl>
                                          <p:spTgt spid="10548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5483"/>
                                        </p:tgtEl>
                                        <p:attrNameLst>
                                          <p:attrName>style.visibility</p:attrName>
                                        </p:attrNameLst>
                                      </p:cBhvr>
                                      <p:to>
                                        <p:strVal val="visible"/>
                                      </p:to>
                                    </p:set>
                                    <p:animEffect transition="in" filter="blinds(horizontal)">
                                      <p:cBhvr>
                                        <p:cTn id="19" dur="500"/>
                                        <p:tgtEl>
                                          <p:spTgt spid="10548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487"/>
                                        </p:tgtEl>
                                        <p:attrNameLst>
                                          <p:attrName>style.visibility</p:attrName>
                                        </p:attrNameLst>
                                      </p:cBhvr>
                                      <p:to>
                                        <p:strVal val="visible"/>
                                      </p:to>
                                    </p:set>
                                    <p:animEffect transition="in" filter="wipe(down)">
                                      <p:cBhvr>
                                        <p:cTn id="22" dur="500"/>
                                        <p:tgtEl>
                                          <p:spTgt spid="10548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5490"/>
                                        </p:tgtEl>
                                        <p:attrNameLst>
                                          <p:attrName>style.visibility</p:attrName>
                                        </p:attrNameLst>
                                      </p:cBhvr>
                                      <p:to>
                                        <p:strVal val="visible"/>
                                      </p:to>
                                    </p:set>
                                    <p:animEffect transition="in" filter="blinds(horizontal)">
                                      <p:cBhvr>
                                        <p:cTn id="25" dur="500"/>
                                        <p:tgtEl>
                                          <p:spTgt spid="10549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5485"/>
                                        </p:tgtEl>
                                        <p:attrNameLst>
                                          <p:attrName>style.visibility</p:attrName>
                                        </p:attrNameLst>
                                      </p:cBhvr>
                                      <p:to>
                                        <p:strVal val="visible"/>
                                      </p:to>
                                    </p:set>
                                    <p:animEffect transition="in" filter="wipe(down)">
                                      <p:cBhvr>
                                        <p:cTn id="28" dur="500"/>
                                        <p:tgtEl>
                                          <p:spTgt spid="105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2" grpId="0" animBg="1"/>
      <p:bldP spid="105483" grpId="0" animBg="1"/>
      <p:bldP spid="105484" grpId="0" animBg="1"/>
      <p:bldP spid="105485" grpId="0" animBg="1"/>
      <p:bldP spid="105486" grpId="0" animBg="1"/>
      <p:bldP spid="105487" grpId="0" animBg="1"/>
      <p:bldP spid="105488" grpId="0" animBg="1"/>
      <p:bldP spid="10549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AutoShape 4"/>
          <p:cNvSpPr>
            <a:spLocks noChangeArrowheads="1"/>
          </p:cNvSpPr>
          <p:nvPr/>
        </p:nvSpPr>
        <p:spPr bwMode="auto">
          <a:xfrm>
            <a:off x="2063750" y="765175"/>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107523" name="Picture 5" descr="j038716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sp>
        <p:nvSpPr>
          <p:cNvPr id="107525" name="Text Box 5"/>
          <p:cNvSpPr txBox="1">
            <a:spLocks noChangeArrowheads="1"/>
          </p:cNvSpPr>
          <p:nvPr/>
        </p:nvSpPr>
        <p:spPr bwMode="auto">
          <a:xfrm>
            <a:off x="2711450" y="1341439"/>
            <a:ext cx="70564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r>
              <a:rPr lang="zh-CN" altLang="en-US" sz="2000" b="1">
                <a:solidFill>
                  <a:srgbClr val="000000"/>
                </a:solidFill>
                <a:latin typeface="Times New Roman" pitchFamily="18" charset="0"/>
              </a:rPr>
              <a:t>股票型基金风险分析</a:t>
            </a:r>
          </a:p>
        </p:txBody>
      </p:sp>
      <p:graphicFrame>
        <p:nvGraphicFramePr>
          <p:cNvPr id="108383" name="Object 863"/>
          <p:cNvGraphicFramePr>
            <a:graphicFrameLocks noChangeAspect="1"/>
          </p:cNvGraphicFramePr>
          <p:nvPr/>
        </p:nvGraphicFramePr>
        <p:xfrm>
          <a:off x="2711451" y="1700214"/>
          <a:ext cx="6697663" cy="4708525"/>
        </p:xfrm>
        <a:graphic>
          <a:graphicData uri="http://schemas.openxmlformats.org/presentationml/2006/ole">
            <mc:AlternateContent xmlns:mc="http://schemas.openxmlformats.org/markup-compatibility/2006">
              <mc:Choice xmlns:v="urn:schemas-microsoft-com:vml" Requires="v">
                <p:oleObj spid="_x0000_s51252" name="工作表" r:id="rId5" imgW="6038850" imgH="4200525" progId="Excel.Sheet.8">
                  <p:embed/>
                </p:oleObj>
              </mc:Choice>
              <mc:Fallback>
                <p:oleObj name="工作表" r:id="rId5" imgW="6038850" imgH="420052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451" y="1700214"/>
                        <a:ext cx="6697663" cy="470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384" name="AutoShape 864"/>
          <p:cNvSpPr>
            <a:spLocks noChangeArrowheads="1"/>
          </p:cNvSpPr>
          <p:nvPr/>
        </p:nvSpPr>
        <p:spPr bwMode="auto">
          <a:xfrm>
            <a:off x="6888163" y="1484313"/>
            <a:ext cx="2952750" cy="2049462"/>
          </a:xfrm>
          <a:prstGeom prst="wedgeRectCallout">
            <a:avLst>
              <a:gd name="adj1" fmla="val -24894"/>
              <a:gd name="adj2" fmla="val 81218"/>
            </a:avLst>
          </a:prstGeom>
          <a:solidFill>
            <a:srgbClr val="FFFFFF">
              <a:alpha val="83000"/>
            </a:srgbClr>
          </a:solidFill>
          <a:ln w="127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r>
              <a:rPr lang="zh-CN" altLang="en-US" sz="2000" b="1">
                <a:solidFill>
                  <a:srgbClr val="000000"/>
                </a:solidFill>
                <a:latin typeface="宋体" pitchFamily="2" charset="-122"/>
              </a:rPr>
              <a:t>可知</a:t>
            </a:r>
            <a:r>
              <a:rPr lang="en-US" altLang="zh-CN" sz="2000" b="1">
                <a:solidFill>
                  <a:srgbClr val="000000"/>
                </a:solidFill>
                <a:latin typeface="宋体" pitchFamily="2" charset="-122"/>
              </a:rPr>
              <a:t>,</a:t>
            </a:r>
            <a:r>
              <a:rPr lang="en-US" altLang="zh-CN" sz="2000" b="1">
                <a:solidFill>
                  <a:srgbClr val="000000"/>
                </a:solidFill>
                <a:latin typeface="Symbol" pitchFamily="18" charset="2"/>
              </a:rPr>
              <a:t>b</a:t>
            </a:r>
            <a:r>
              <a:rPr lang="zh-CN" altLang="en-US" sz="2000" b="1">
                <a:solidFill>
                  <a:srgbClr val="000000"/>
                </a:solidFill>
                <a:latin typeface="宋体" pitchFamily="2" charset="-122"/>
              </a:rPr>
              <a:t>系数为</a:t>
            </a:r>
            <a:r>
              <a:rPr lang="en-US" altLang="zh-CN" sz="2000" b="1">
                <a:solidFill>
                  <a:srgbClr val="000000"/>
                </a:solidFill>
                <a:latin typeface="宋体" pitchFamily="2" charset="-122"/>
              </a:rPr>
              <a:t>0.6217</a:t>
            </a:r>
            <a:r>
              <a:rPr lang="zh-CN" altLang="en-US" sz="2000" b="1">
                <a:solidFill>
                  <a:srgbClr val="000000"/>
                </a:solidFill>
                <a:latin typeface="宋体" pitchFamily="2" charset="-122"/>
              </a:rPr>
              <a:t>。据统计，该基金</a:t>
            </a:r>
            <a:r>
              <a:rPr lang="en-US" altLang="zh-CN" sz="2000" b="1">
                <a:solidFill>
                  <a:srgbClr val="000000"/>
                </a:solidFill>
                <a:latin typeface="宋体" pitchFamily="2" charset="-122"/>
              </a:rPr>
              <a:t>2006</a:t>
            </a:r>
            <a:r>
              <a:rPr lang="zh-CN" altLang="en-US" sz="2000" b="1">
                <a:solidFill>
                  <a:srgbClr val="000000"/>
                </a:solidFill>
                <a:latin typeface="宋体" pitchFamily="2" charset="-122"/>
              </a:rPr>
              <a:t>年收益率为</a:t>
            </a:r>
            <a:r>
              <a:rPr lang="en-US" altLang="zh-CN" sz="2000" b="1">
                <a:solidFill>
                  <a:srgbClr val="000000"/>
                </a:solidFill>
                <a:latin typeface="宋体" pitchFamily="2" charset="-122"/>
              </a:rPr>
              <a:t>53.63%</a:t>
            </a:r>
            <a:r>
              <a:rPr lang="zh-CN" altLang="en-US" sz="2000" b="1">
                <a:solidFill>
                  <a:srgbClr val="000000"/>
                </a:solidFill>
                <a:latin typeface="宋体" pitchFamily="2" charset="-122"/>
              </a:rPr>
              <a:t>，同年，中国石化（</a:t>
            </a:r>
            <a:r>
              <a:rPr lang="en-US" altLang="zh-CN" sz="2000" b="1">
                <a:solidFill>
                  <a:srgbClr val="000000"/>
                </a:solidFill>
                <a:latin typeface="宋体" pitchFamily="2" charset="-122"/>
              </a:rPr>
              <a:t>600028</a:t>
            </a:r>
            <a:r>
              <a:rPr lang="zh-CN" altLang="en-US" sz="2000" b="1">
                <a:solidFill>
                  <a:srgbClr val="000000"/>
                </a:solidFill>
                <a:latin typeface="宋体" pitchFamily="2" charset="-122"/>
              </a:rPr>
              <a:t>）的收益率</a:t>
            </a:r>
            <a:r>
              <a:rPr lang="en-US" altLang="zh-CN" sz="2000" b="1">
                <a:solidFill>
                  <a:srgbClr val="000000"/>
                </a:solidFill>
                <a:latin typeface="宋体" pitchFamily="2" charset="-122"/>
              </a:rPr>
              <a:t>51.97%</a:t>
            </a:r>
            <a:r>
              <a:rPr lang="zh-CN" altLang="en-US" sz="2000" b="1">
                <a:solidFill>
                  <a:srgbClr val="000000"/>
                </a:solidFill>
                <a:latin typeface="宋体" pitchFamily="2" charset="-122"/>
              </a:rPr>
              <a:t>，但</a:t>
            </a:r>
            <a:r>
              <a:rPr lang="en-US" altLang="zh-CN" sz="2000" b="1">
                <a:solidFill>
                  <a:srgbClr val="000000"/>
                </a:solidFill>
                <a:latin typeface="宋体" pitchFamily="2" charset="-122"/>
              </a:rPr>
              <a:t>2006</a:t>
            </a:r>
            <a:r>
              <a:rPr lang="zh-CN" altLang="en-US" sz="2000" b="1">
                <a:solidFill>
                  <a:srgbClr val="000000"/>
                </a:solidFill>
                <a:latin typeface="宋体" pitchFamily="2" charset="-122"/>
              </a:rPr>
              <a:t>年中国石化的</a:t>
            </a:r>
            <a:r>
              <a:rPr lang="en-US" altLang="zh-CN" sz="2000" b="1">
                <a:solidFill>
                  <a:srgbClr val="000000"/>
                </a:solidFill>
                <a:latin typeface="Symbol" pitchFamily="18" charset="2"/>
              </a:rPr>
              <a:t>b</a:t>
            </a:r>
            <a:r>
              <a:rPr lang="zh-CN" altLang="en-US" sz="2000" b="1">
                <a:solidFill>
                  <a:srgbClr val="000000"/>
                </a:solidFill>
                <a:latin typeface="宋体" pitchFamily="2" charset="-122"/>
              </a:rPr>
              <a:t>系数为</a:t>
            </a:r>
            <a:r>
              <a:rPr lang="en-US" altLang="zh-CN" sz="2000" b="1">
                <a:solidFill>
                  <a:srgbClr val="000000"/>
                </a:solidFill>
                <a:latin typeface="宋体" pitchFamily="2" charset="-122"/>
              </a:rPr>
              <a:t>1.17.</a:t>
            </a:r>
          </a:p>
        </p:txBody>
      </p:sp>
      <p:sp>
        <p:nvSpPr>
          <p:cNvPr id="108385" name="AutoShape 865"/>
          <p:cNvSpPr>
            <a:spLocks noChangeArrowheads="1"/>
          </p:cNvSpPr>
          <p:nvPr/>
        </p:nvSpPr>
        <p:spPr bwMode="auto">
          <a:xfrm>
            <a:off x="6600826" y="4437064"/>
            <a:ext cx="3382963" cy="1800225"/>
          </a:xfrm>
          <a:prstGeom prst="irregularSeal1">
            <a:avLst/>
          </a:prstGeom>
          <a:solidFill>
            <a:srgbClr val="FFFFFF">
              <a:alpha val="80000"/>
            </a:srgbClr>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r>
              <a:rPr lang="zh-CN" altLang="en-US" b="1">
                <a:solidFill>
                  <a:srgbClr val="000000"/>
                </a:solidFill>
                <a:latin typeface="Times New Roman" pitchFamily="18" charset="0"/>
              </a:rPr>
              <a:t>基金高收益背后的风</a:t>
            </a:r>
          </a:p>
          <a:p>
            <a:pPr eaLnBrk="0" fontAlgn="base" hangingPunct="0">
              <a:spcBef>
                <a:spcPct val="0"/>
              </a:spcBef>
              <a:spcAft>
                <a:spcPct val="0"/>
              </a:spcAft>
            </a:pPr>
            <a:r>
              <a:rPr lang="zh-CN" altLang="en-US" b="1">
                <a:solidFill>
                  <a:srgbClr val="000000"/>
                </a:solidFill>
                <a:latin typeface="Times New Roman" pitchFamily="18" charset="0"/>
              </a:rPr>
              <a:t>险小于个股风险</a:t>
            </a:r>
          </a:p>
        </p:txBody>
      </p:sp>
    </p:spTree>
    <p:extLst>
      <p:ext uri="{BB962C8B-B14F-4D97-AF65-F5344CB8AC3E}">
        <p14:creationId xmlns:p14="http://schemas.microsoft.com/office/powerpoint/2010/main" val="1669169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384"/>
                                        </p:tgtEl>
                                        <p:attrNameLst>
                                          <p:attrName>style.visibility</p:attrName>
                                        </p:attrNameLst>
                                      </p:cBhvr>
                                      <p:to>
                                        <p:strVal val="visible"/>
                                      </p:to>
                                    </p:set>
                                    <p:animEffect transition="in" filter="blinds(horizontal)">
                                      <p:cBhvr>
                                        <p:cTn id="7" dur="500"/>
                                        <p:tgtEl>
                                          <p:spTgt spid="1083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385"/>
                                        </p:tgtEl>
                                        <p:attrNameLst>
                                          <p:attrName>style.visibility</p:attrName>
                                        </p:attrNameLst>
                                      </p:cBhvr>
                                      <p:to>
                                        <p:strVal val="visible"/>
                                      </p:to>
                                    </p:set>
                                    <p:animEffect transition="in" filter="blinds(horizontal)">
                                      <p:cBhvr>
                                        <p:cTn id="12" dur="500"/>
                                        <p:tgtEl>
                                          <p:spTgt spid="108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384" grpId="0" animBg="1"/>
      <p:bldP spid="10838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4"/>
          <p:cNvSpPr>
            <a:spLocks noChangeArrowheads="1"/>
          </p:cNvSpPr>
          <p:nvPr/>
        </p:nvSpPr>
        <p:spPr bwMode="auto">
          <a:xfrm>
            <a:off x="2063750" y="765175"/>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109571" name="Picture 5" descr="j038716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2"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sp>
        <p:nvSpPr>
          <p:cNvPr id="109573" name="Text Box 5"/>
          <p:cNvSpPr txBox="1">
            <a:spLocks noChangeArrowheads="1"/>
          </p:cNvSpPr>
          <p:nvPr/>
        </p:nvSpPr>
        <p:spPr bwMode="auto">
          <a:xfrm>
            <a:off x="2855914" y="1412876"/>
            <a:ext cx="73437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r>
              <a:rPr lang="zh-CN" altLang="en-US" sz="2000" b="1">
                <a:solidFill>
                  <a:srgbClr val="000000"/>
                </a:solidFill>
                <a:latin typeface="Times New Roman" pitchFamily="18" charset="0"/>
              </a:rPr>
              <a:t>混合型基金风险分析</a:t>
            </a:r>
          </a:p>
        </p:txBody>
      </p:sp>
      <p:graphicFrame>
        <p:nvGraphicFramePr>
          <p:cNvPr id="109574" name="Object 6"/>
          <p:cNvGraphicFramePr>
            <a:graphicFrameLocks noChangeAspect="1"/>
          </p:cNvGraphicFramePr>
          <p:nvPr/>
        </p:nvGraphicFramePr>
        <p:xfrm>
          <a:off x="2855913" y="1844676"/>
          <a:ext cx="6551612" cy="4581525"/>
        </p:xfrm>
        <a:graphic>
          <a:graphicData uri="http://schemas.openxmlformats.org/presentationml/2006/ole">
            <mc:AlternateContent xmlns:mc="http://schemas.openxmlformats.org/markup-compatibility/2006">
              <mc:Choice xmlns:v="urn:schemas-microsoft-com:vml" Requires="v">
                <p:oleObj spid="_x0000_s52276" name="工作表" r:id="rId5" imgW="6038850" imgH="4219575" progId="Excel.Sheet.8">
                  <p:embed/>
                </p:oleObj>
              </mc:Choice>
              <mc:Fallback>
                <p:oleObj name="工作表" r:id="rId5" imgW="6038850" imgH="421957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5913" y="1844676"/>
                        <a:ext cx="6551612" cy="458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5" name="AutoShape 7"/>
          <p:cNvSpPr>
            <a:spLocks noChangeArrowheads="1"/>
          </p:cNvSpPr>
          <p:nvPr/>
        </p:nvSpPr>
        <p:spPr bwMode="auto">
          <a:xfrm>
            <a:off x="6888163" y="1484313"/>
            <a:ext cx="2952750" cy="2049462"/>
          </a:xfrm>
          <a:prstGeom prst="wedgeRectCallout">
            <a:avLst>
              <a:gd name="adj1" fmla="val -24894"/>
              <a:gd name="adj2" fmla="val 81218"/>
            </a:avLst>
          </a:prstGeom>
          <a:solidFill>
            <a:srgbClr val="FFFFFF">
              <a:alpha val="83000"/>
            </a:srgbClr>
          </a:solidFill>
          <a:ln w="127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r>
              <a:rPr lang="zh-CN" altLang="en-US" sz="2000" b="1">
                <a:solidFill>
                  <a:srgbClr val="000000"/>
                </a:solidFill>
                <a:latin typeface="宋体" pitchFamily="2" charset="-122"/>
              </a:rPr>
              <a:t>可知</a:t>
            </a:r>
            <a:r>
              <a:rPr lang="en-US" altLang="zh-CN" sz="2000" b="1">
                <a:solidFill>
                  <a:srgbClr val="000000"/>
                </a:solidFill>
                <a:latin typeface="宋体" pitchFamily="2" charset="-122"/>
              </a:rPr>
              <a:t>,</a:t>
            </a:r>
            <a:r>
              <a:rPr lang="en-US" altLang="zh-CN" sz="2000" b="1">
                <a:solidFill>
                  <a:srgbClr val="000000"/>
                </a:solidFill>
                <a:latin typeface="Symbol" pitchFamily="18" charset="2"/>
              </a:rPr>
              <a:t>b</a:t>
            </a:r>
            <a:r>
              <a:rPr lang="zh-CN" altLang="en-US" sz="2000" b="1">
                <a:solidFill>
                  <a:srgbClr val="000000"/>
                </a:solidFill>
                <a:latin typeface="宋体" pitchFamily="2" charset="-122"/>
              </a:rPr>
              <a:t>系数为</a:t>
            </a:r>
            <a:r>
              <a:rPr lang="en-US" altLang="zh-CN" sz="2000" b="1">
                <a:solidFill>
                  <a:srgbClr val="000000"/>
                </a:solidFill>
                <a:latin typeface="宋体" pitchFamily="2" charset="-122"/>
              </a:rPr>
              <a:t>0.7161</a:t>
            </a:r>
            <a:r>
              <a:rPr lang="zh-CN" altLang="en-US" sz="2000" b="1">
                <a:solidFill>
                  <a:srgbClr val="000000"/>
                </a:solidFill>
                <a:latin typeface="宋体" pitchFamily="2" charset="-122"/>
              </a:rPr>
              <a:t>。据统计，该基金</a:t>
            </a:r>
            <a:r>
              <a:rPr lang="en-US" altLang="zh-CN" sz="2000" b="1">
                <a:solidFill>
                  <a:srgbClr val="000000"/>
                </a:solidFill>
                <a:latin typeface="宋体" pitchFamily="2" charset="-122"/>
              </a:rPr>
              <a:t>2006</a:t>
            </a:r>
            <a:r>
              <a:rPr lang="zh-CN" altLang="en-US" sz="2000" b="1">
                <a:solidFill>
                  <a:srgbClr val="000000"/>
                </a:solidFill>
                <a:latin typeface="宋体" pitchFamily="2" charset="-122"/>
              </a:rPr>
              <a:t>年收益率为</a:t>
            </a:r>
            <a:r>
              <a:rPr lang="en-US" altLang="zh-CN" sz="2000" b="1">
                <a:solidFill>
                  <a:srgbClr val="000000"/>
                </a:solidFill>
                <a:latin typeface="宋体" pitchFamily="2" charset="-122"/>
              </a:rPr>
              <a:t>16.14%</a:t>
            </a:r>
            <a:r>
              <a:rPr lang="zh-CN" altLang="en-US" sz="2000" b="1">
                <a:solidFill>
                  <a:srgbClr val="000000"/>
                </a:solidFill>
                <a:latin typeface="宋体" pitchFamily="2" charset="-122"/>
              </a:rPr>
              <a:t>，同年，华夏大盘精选以</a:t>
            </a:r>
            <a:r>
              <a:rPr lang="en-US" altLang="zh-CN" sz="2000" b="1">
                <a:solidFill>
                  <a:srgbClr val="000000"/>
                </a:solidFill>
                <a:latin typeface="宋体" pitchFamily="2" charset="-122"/>
              </a:rPr>
              <a:t>0.6217</a:t>
            </a:r>
            <a:r>
              <a:rPr lang="zh-CN" altLang="en-US" sz="2000" b="1">
                <a:solidFill>
                  <a:srgbClr val="000000"/>
                </a:solidFill>
                <a:latin typeface="宋体" pitchFamily="2" charset="-122"/>
              </a:rPr>
              <a:t>的风险系数取得</a:t>
            </a:r>
            <a:r>
              <a:rPr lang="en-US" altLang="zh-CN" sz="2000" b="1">
                <a:solidFill>
                  <a:srgbClr val="000000"/>
                </a:solidFill>
                <a:latin typeface="宋体" pitchFamily="2" charset="-122"/>
              </a:rPr>
              <a:t>53.63%</a:t>
            </a:r>
            <a:r>
              <a:rPr lang="zh-CN" altLang="en-US" sz="2000" b="1">
                <a:solidFill>
                  <a:srgbClr val="000000"/>
                </a:solidFill>
                <a:latin typeface="宋体" pitchFamily="2" charset="-122"/>
              </a:rPr>
              <a:t>的收益率。</a:t>
            </a:r>
          </a:p>
        </p:txBody>
      </p:sp>
    </p:spTree>
    <p:extLst>
      <p:ext uri="{BB962C8B-B14F-4D97-AF65-F5344CB8AC3E}">
        <p14:creationId xmlns:p14="http://schemas.microsoft.com/office/powerpoint/2010/main" val="572708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9575"/>
                                        </p:tgtEl>
                                        <p:attrNameLst>
                                          <p:attrName>style.visibility</p:attrName>
                                        </p:attrNameLst>
                                      </p:cBhvr>
                                      <p:to>
                                        <p:strVal val="visible"/>
                                      </p:to>
                                    </p:set>
                                    <p:animEffect transition="in" filter="wipe(down)">
                                      <p:cBhvr>
                                        <p:cTn id="7" dur="500"/>
                                        <p:tgtEl>
                                          <p:spTgt spid="109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4"/>
          <p:cNvSpPr>
            <a:spLocks noChangeArrowheads="1"/>
          </p:cNvSpPr>
          <p:nvPr/>
        </p:nvSpPr>
        <p:spPr bwMode="auto">
          <a:xfrm>
            <a:off x="2063750" y="765175"/>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111619" name="Picture 5" descr="j038716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sp>
        <p:nvSpPr>
          <p:cNvPr id="111621" name="Text Box 5"/>
          <p:cNvSpPr txBox="1">
            <a:spLocks noChangeArrowheads="1"/>
          </p:cNvSpPr>
          <p:nvPr/>
        </p:nvSpPr>
        <p:spPr bwMode="auto">
          <a:xfrm>
            <a:off x="2711450" y="1196975"/>
            <a:ext cx="70564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r>
              <a:rPr lang="zh-CN" altLang="en-US" sz="2400" b="1">
                <a:solidFill>
                  <a:srgbClr val="000000"/>
                </a:solidFill>
                <a:latin typeface="楷体_GB2312" pitchFamily="49" charset="-122"/>
                <a:ea typeface="楷体_GB2312" pitchFamily="49" charset="-122"/>
              </a:rPr>
              <a:t>解读</a:t>
            </a:r>
            <a:r>
              <a:rPr lang="en-US" altLang="zh-CN" sz="2400" b="1">
                <a:solidFill>
                  <a:srgbClr val="000000"/>
                </a:solidFill>
                <a:latin typeface="Symbol" pitchFamily="18" charset="2"/>
                <a:ea typeface="楷体_GB2312" pitchFamily="49" charset="-122"/>
              </a:rPr>
              <a:t>b</a:t>
            </a:r>
            <a:r>
              <a:rPr lang="zh-CN" altLang="en-US" sz="2400" b="1">
                <a:solidFill>
                  <a:srgbClr val="000000"/>
                </a:solidFill>
                <a:latin typeface="楷体_GB2312" pitchFamily="49" charset="-122"/>
                <a:ea typeface="楷体_GB2312" pitchFamily="49" charset="-122"/>
              </a:rPr>
              <a:t>系数</a:t>
            </a:r>
            <a:endParaRPr lang="zh-CN" altLang="en-US" b="1">
              <a:solidFill>
                <a:srgbClr val="000000"/>
              </a:solidFill>
              <a:latin typeface="宋体" pitchFamily="2" charset="-122"/>
            </a:endParaRPr>
          </a:p>
        </p:txBody>
      </p:sp>
      <p:graphicFrame>
        <p:nvGraphicFramePr>
          <p:cNvPr id="111622" name="Object 6"/>
          <p:cNvGraphicFramePr>
            <a:graphicFrameLocks noChangeAspect="1"/>
          </p:cNvGraphicFramePr>
          <p:nvPr/>
        </p:nvGraphicFramePr>
        <p:xfrm>
          <a:off x="2279651" y="1700214"/>
          <a:ext cx="7561263" cy="3417887"/>
        </p:xfrm>
        <a:graphic>
          <a:graphicData uri="http://schemas.openxmlformats.org/presentationml/2006/ole">
            <mc:AlternateContent xmlns:mc="http://schemas.openxmlformats.org/markup-compatibility/2006">
              <mc:Choice xmlns:v="urn:schemas-microsoft-com:vml" Requires="v">
                <p:oleObj spid="_x0000_s53300" name="工作表" r:id="rId5" imgW="6848475" imgH="3095625" progId="Excel.Sheet.8">
                  <p:embed/>
                </p:oleObj>
              </mc:Choice>
              <mc:Fallback>
                <p:oleObj name="工作表" r:id="rId5" imgW="6848475" imgH="309562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1" y="1700214"/>
                        <a:ext cx="7561263" cy="341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23" name="AutoShape 7"/>
          <p:cNvSpPr>
            <a:spLocks noChangeArrowheads="1"/>
          </p:cNvSpPr>
          <p:nvPr/>
        </p:nvSpPr>
        <p:spPr bwMode="auto">
          <a:xfrm>
            <a:off x="2208214" y="4781183"/>
            <a:ext cx="7920037" cy="2331184"/>
          </a:xfrm>
          <a:prstGeom prst="horizontalScroll">
            <a:avLst>
              <a:gd name="adj" fmla="val 12500"/>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fontAlgn="base" hangingPunct="0">
              <a:spcBef>
                <a:spcPct val="0"/>
              </a:spcBef>
              <a:spcAft>
                <a:spcPct val="0"/>
              </a:spcAft>
            </a:pPr>
            <a:r>
              <a:rPr lang="zh-CN" altLang="en-US" b="1">
                <a:solidFill>
                  <a:srgbClr val="000000"/>
                </a:solidFill>
                <a:latin typeface="Times New Roman" pitchFamily="18" charset="0"/>
              </a:rPr>
              <a:t>        </a:t>
            </a:r>
            <a:r>
              <a:rPr lang="zh-CN" altLang="en-US" b="1">
                <a:solidFill>
                  <a:srgbClr val="000000"/>
                </a:solidFill>
                <a:latin typeface="宋体" pitchFamily="2" charset="-122"/>
              </a:rPr>
              <a:t>对比上面两个基金，华夏大盘精选以更低的风险获得了更高的收益。然而前面的计算中为了简化计算，仅仅考虑了前</a:t>
            </a:r>
            <a:r>
              <a:rPr lang="en-US" altLang="zh-CN" b="1">
                <a:solidFill>
                  <a:srgbClr val="000000"/>
                </a:solidFill>
                <a:latin typeface="宋体" pitchFamily="2" charset="-122"/>
              </a:rPr>
              <a:t>20</a:t>
            </a:r>
            <a:r>
              <a:rPr lang="zh-CN" altLang="en-US" b="1">
                <a:solidFill>
                  <a:srgbClr val="000000"/>
                </a:solidFill>
                <a:latin typeface="宋体" pitchFamily="2" charset="-122"/>
              </a:rPr>
              <a:t>只股票。华夏平稳增长的这</a:t>
            </a:r>
            <a:r>
              <a:rPr lang="en-US" altLang="zh-CN" b="1">
                <a:solidFill>
                  <a:srgbClr val="000000"/>
                </a:solidFill>
                <a:latin typeface="宋体" pitchFamily="2" charset="-122"/>
              </a:rPr>
              <a:t>20</a:t>
            </a:r>
            <a:r>
              <a:rPr lang="zh-CN" altLang="en-US" b="1">
                <a:solidFill>
                  <a:srgbClr val="000000"/>
                </a:solidFill>
                <a:latin typeface="宋体" pitchFamily="2" charset="-122"/>
              </a:rPr>
              <a:t>只股票加总占基金净值</a:t>
            </a:r>
            <a:r>
              <a:rPr lang="en-US" altLang="zh-CN" b="1">
                <a:solidFill>
                  <a:srgbClr val="FF0000"/>
                </a:solidFill>
                <a:latin typeface="宋体" pitchFamily="2" charset="-122"/>
              </a:rPr>
              <a:t>68.18%</a:t>
            </a:r>
            <a:r>
              <a:rPr lang="zh-CN" altLang="en-US" b="1">
                <a:solidFill>
                  <a:srgbClr val="000000"/>
                </a:solidFill>
                <a:latin typeface="宋体" pitchFamily="2" charset="-122"/>
              </a:rPr>
              <a:t>，而华夏大盘精选仅占</a:t>
            </a:r>
            <a:r>
              <a:rPr lang="en-US" altLang="zh-CN" b="1">
                <a:solidFill>
                  <a:srgbClr val="FF0000"/>
                </a:solidFill>
                <a:latin typeface="宋体" pitchFamily="2" charset="-122"/>
              </a:rPr>
              <a:t>58.19%</a:t>
            </a:r>
            <a:r>
              <a:rPr lang="zh-CN" altLang="en-US" b="1">
                <a:solidFill>
                  <a:srgbClr val="000000"/>
                </a:solidFill>
                <a:latin typeface="宋体" pitchFamily="2" charset="-122"/>
              </a:rPr>
              <a:t>，两者相差近</a:t>
            </a:r>
            <a:r>
              <a:rPr lang="en-US" altLang="zh-CN" b="1">
                <a:solidFill>
                  <a:srgbClr val="FF0000"/>
                </a:solidFill>
                <a:latin typeface="宋体" pitchFamily="2" charset="-122"/>
              </a:rPr>
              <a:t>10%</a:t>
            </a:r>
            <a:r>
              <a:rPr lang="zh-CN" altLang="en-US" b="1">
                <a:solidFill>
                  <a:srgbClr val="000000"/>
                </a:solidFill>
                <a:latin typeface="宋体" pitchFamily="2" charset="-122"/>
              </a:rPr>
              <a:t>。</a:t>
            </a:r>
          </a:p>
          <a:p>
            <a:pPr eaLnBrk="0" fontAlgn="base" hangingPunct="0">
              <a:spcBef>
                <a:spcPct val="0"/>
              </a:spcBef>
              <a:spcAft>
                <a:spcPct val="0"/>
              </a:spcAft>
            </a:pPr>
            <a:r>
              <a:rPr lang="zh-CN" altLang="en-US" b="1">
                <a:solidFill>
                  <a:srgbClr val="000000"/>
                </a:solidFill>
                <a:latin typeface="宋体" pitchFamily="2" charset="-122"/>
              </a:rPr>
              <a:t>    实际上，华夏大盘精选的</a:t>
            </a:r>
            <a:r>
              <a:rPr lang="en-US" altLang="zh-CN" b="1">
                <a:solidFill>
                  <a:srgbClr val="000000"/>
                </a:solidFill>
                <a:latin typeface="Symbol" pitchFamily="18" charset="2"/>
              </a:rPr>
              <a:t>b</a:t>
            </a:r>
            <a:r>
              <a:rPr lang="zh-CN" altLang="en-US" b="1">
                <a:solidFill>
                  <a:srgbClr val="000000"/>
                </a:solidFill>
                <a:latin typeface="宋体" pitchFamily="2" charset="-122"/>
              </a:rPr>
              <a:t>系数为</a:t>
            </a:r>
            <a:r>
              <a:rPr lang="en-US" altLang="zh-CN" b="1">
                <a:solidFill>
                  <a:srgbClr val="FF0000"/>
                </a:solidFill>
                <a:latin typeface="宋体" pitchFamily="2" charset="-122"/>
              </a:rPr>
              <a:t>0.7315</a:t>
            </a:r>
            <a:r>
              <a:rPr lang="zh-CN" altLang="en-US" b="1">
                <a:solidFill>
                  <a:srgbClr val="FF0000"/>
                </a:solidFill>
                <a:latin typeface="宋体" pitchFamily="2" charset="-122"/>
              </a:rPr>
              <a:t>，</a:t>
            </a:r>
            <a:r>
              <a:rPr lang="zh-CN" altLang="en-US" b="1">
                <a:solidFill>
                  <a:srgbClr val="000000"/>
                </a:solidFill>
                <a:latin typeface="宋体" pitchFamily="2" charset="-122"/>
              </a:rPr>
              <a:t>华夏平稳增长的</a:t>
            </a:r>
            <a:r>
              <a:rPr lang="en-US" altLang="zh-CN" b="1">
                <a:solidFill>
                  <a:srgbClr val="000000"/>
                </a:solidFill>
                <a:latin typeface="Symbol" pitchFamily="18" charset="2"/>
              </a:rPr>
              <a:t>b</a:t>
            </a:r>
            <a:r>
              <a:rPr lang="zh-CN" altLang="en-US" b="1">
                <a:solidFill>
                  <a:srgbClr val="000000"/>
                </a:solidFill>
                <a:latin typeface="宋体" pitchFamily="2" charset="-122"/>
              </a:rPr>
              <a:t>系数为</a:t>
            </a:r>
            <a:r>
              <a:rPr lang="en-US" altLang="zh-CN" b="1">
                <a:solidFill>
                  <a:srgbClr val="FF0000"/>
                </a:solidFill>
                <a:latin typeface="宋体" pitchFamily="2" charset="-122"/>
              </a:rPr>
              <a:t>0.7162.</a:t>
            </a:r>
            <a:r>
              <a:rPr lang="zh-CN" altLang="en-US" b="1">
                <a:solidFill>
                  <a:srgbClr val="000000"/>
                </a:solidFill>
                <a:latin typeface="宋体" pitchFamily="2" charset="-122"/>
              </a:rPr>
              <a:t>华夏大盘精选的风险系数高于华夏平稳增长。</a:t>
            </a:r>
            <a:endParaRPr lang="zh-CN" altLang="en-US">
              <a:solidFill>
                <a:srgbClr val="000000"/>
              </a:solidFill>
              <a:latin typeface="宋体" pitchFamily="2" charset="-122"/>
            </a:endParaRPr>
          </a:p>
        </p:txBody>
      </p:sp>
    </p:spTree>
    <p:extLst>
      <p:ext uri="{BB962C8B-B14F-4D97-AF65-F5344CB8AC3E}">
        <p14:creationId xmlns:p14="http://schemas.microsoft.com/office/powerpoint/2010/main" val="24118637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4"/>
          <p:cNvSpPr>
            <a:spLocks noChangeArrowheads="1"/>
          </p:cNvSpPr>
          <p:nvPr/>
        </p:nvSpPr>
        <p:spPr bwMode="auto">
          <a:xfrm>
            <a:off x="2063750" y="765175"/>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113667" name="Picture 5" descr="j03871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sp>
        <p:nvSpPr>
          <p:cNvPr id="113669" name="Rectangle 5"/>
          <p:cNvSpPr>
            <a:spLocks noChangeArrowheads="1"/>
          </p:cNvSpPr>
          <p:nvPr/>
        </p:nvSpPr>
        <p:spPr bwMode="auto">
          <a:xfrm>
            <a:off x="2711450" y="1484313"/>
            <a:ext cx="7056438" cy="9763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0" fontAlgn="base" hangingPunct="0">
              <a:spcBef>
                <a:spcPct val="0"/>
              </a:spcBef>
              <a:spcAft>
                <a:spcPct val="0"/>
              </a:spcAft>
            </a:pPr>
            <a:r>
              <a:rPr lang="zh-CN" altLang="en-US" b="1">
                <a:solidFill>
                  <a:srgbClr val="000000"/>
                </a:solidFill>
                <a:latin typeface="Times New Roman" pitchFamily="18" charset="0"/>
              </a:rPr>
              <a:t>造成两只基金所承担的风险与获得的收益不同的原因有两个：</a:t>
            </a:r>
          </a:p>
          <a:p>
            <a:pPr marL="342900" indent="-342900" eaLnBrk="0" fontAlgn="base" hangingPunct="0">
              <a:spcBef>
                <a:spcPct val="0"/>
              </a:spcBef>
              <a:spcAft>
                <a:spcPct val="0"/>
              </a:spcAft>
              <a:buFontTx/>
              <a:buAutoNum type="arabicPeriod"/>
            </a:pPr>
            <a:r>
              <a:rPr lang="zh-CN" altLang="en-US" sz="2000" b="1">
                <a:solidFill>
                  <a:srgbClr val="000000"/>
                </a:solidFill>
                <a:latin typeface="宋体" pitchFamily="2" charset="-122"/>
              </a:rPr>
              <a:t>基金投资组合中不同汇总类的证券所占基金净值比例不同</a:t>
            </a:r>
          </a:p>
          <a:p>
            <a:pPr marL="342900" indent="-342900" eaLnBrk="0" fontAlgn="base" hangingPunct="0">
              <a:spcBef>
                <a:spcPct val="0"/>
              </a:spcBef>
              <a:spcAft>
                <a:spcPct val="0"/>
              </a:spcAft>
              <a:buFontTx/>
              <a:buAutoNum type="arabicPeriod"/>
            </a:pPr>
            <a:r>
              <a:rPr lang="zh-CN" altLang="en-US" sz="2000" b="1">
                <a:solidFill>
                  <a:srgbClr val="000000"/>
                </a:solidFill>
                <a:latin typeface="宋体" pitchFamily="2" charset="-122"/>
              </a:rPr>
              <a:t>两个投资组合中所选择的个股不同</a:t>
            </a:r>
          </a:p>
        </p:txBody>
      </p:sp>
      <p:grpSp>
        <p:nvGrpSpPr>
          <p:cNvPr id="113683" name="Group 19"/>
          <p:cNvGrpSpPr>
            <a:grpSpLocks/>
          </p:cNvGrpSpPr>
          <p:nvPr/>
        </p:nvGrpSpPr>
        <p:grpSpPr bwMode="auto">
          <a:xfrm>
            <a:off x="2495551" y="3429000"/>
            <a:ext cx="6983413" cy="2967038"/>
            <a:chOff x="947" y="1613"/>
            <a:chExt cx="4291" cy="2325"/>
          </a:xfrm>
        </p:grpSpPr>
        <p:sp>
          <p:nvSpPr>
            <p:cNvPr id="113676" name="Freeform 12"/>
            <p:cNvSpPr>
              <a:spLocks/>
            </p:cNvSpPr>
            <p:nvPr/>
          </p:nvSpPr>
          <p:spPr bwMode="auto">
            <a:xfrm rot="430600">
              <a:off x="2892" y="3141"/>
              <a:ext cx="419" cy="207"/>
            </a:xfrm>
            <a:custGeom>
              <a:avLst/>
              <a:gdLst>
                <a:gd name="T0" fmla="*/ 0 w 419"/>
                <a:gd name="T1" fmla="*/ 207 h 207"/>
                <a:gd name="T2" fmla="*/ 209 w 419"/>
                <a:gd name="T3" fmla="*/ 0 h 207"/>
                <a:gd name="T4" fmla="*/ 419 w 419"/>
                <a:gd name="T5" fmla="*/ 207 h 207"/>
                <a:gd name="T6" fmla="*/ 0 w 419"/>
                <a:gd name="T7" fmla="*/ 207 h 207"/>
              </a:gdLst>
              <a:ahLst/>
              <a:cxnLst>
                <a:cxn ang="0">
                  <a:pos x="T0" y="T1"/>
                </a:cxn>
                <a:cxn ang="0">
                  <a:pos x="T2" y="T3"/>
                </a:cxn>
                <a:cxn ang="0">
                  <a:pos x="T4" y="T5"/>
                </a:cxn>
                <a:cxn ang="0">
                  <a:pos x="T6" y="T7"/>
                </a:cxn>
              </a:cxnLst>
              <a:rect l="0" t="0" r="r" b="b"/>
              <a:pathLst>
                <a:path w="419" h="207">
                  <a:moveTo>
                    <a:pt x="0" y="207"/>
                  </a:moveTo>
                  <a:cubicBezTo>
                    <a:pt x="31" y="32"/>
                    <a:pt x="139" y="0"/>
                    <a:pt x="209" y="0"/>
                  </a:cubicBezTo>
                  <a:cubicBezTo>
                    <a:pt x="279" y="0"/>
                    <a:pt x="403" y="34"/>
                    <a:pt x="419" y="207"/>
                  </a:cubicBezTo>
                  <a:cubicBezTo>
                    <a:pt x="419" y="207"/>
                    <a:pt x="0" y="207"/>
                    <a:pt x="0" y="207"/>
                  </a:cubicBezTo>
                  <a:close/>
                </a:path>
              </a:pathLst>
            </a:custGeom>
            <a:solidFill>
              <a:schemeClr val="bg1"/>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13677" name="Rectangle 13"/>
            <p:cNvSpPr>
              <a:spLocks noChangeArrowheads="1"/>
            </p:cNvSpPr>
            <p:nvPr/>
          </p:nvSpPr>
          <p:spPr bwMode="auto">
            <a:xfrm rot="430600">
              <a:off x="1278" y="1613"/>
              <a:ext cx="1372" cy="1603"/>
            </a:xfrm>
            <a:prstGeom prst="rect">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13678" name="Rectangle 14"/>
            <p:cNvSpPr>
              <a:spLocks noChangeArrowheads="1"/>
            </p:cNvSpPr>
            <p:nvPr/>
          </p:nvSpPr>
          <p:spPr bwMode="auto">
            <a:xfrm rot="430600">
              <a:off x="3733" y="1922"/>
              <a:ext cx="1372" cy="1603"/>
            </a:xfrm>
            <a:prstGeom prst="rect">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13679" name="Rectangle 15"/>
            <p:cNvSpPr>
              <a:spLocks noChangeArrowheads="1"/>
            </p:cNvSpPr>
            <p:nvPr/>
          </p:nvSpPr>
          <p:spPr bwMode="auto">
            <a:xfrm rot="430600">
              <a:off x="947" y="3348"/>
              <a:ext cx="4291" cy="140"/>
            </a:xfrm>
            <a:prstGeom prst="rect">
              <a:avLst/>
            </a:prstGeom>
            <a:solidFill>
              <a:schemeClr val="accent2"/>
            </a:solidFill>
            <a:ln w="6350">
              <a:solidFill>
                <a:schemeClr val="accent2"/>
              </a:solidFill>
              <a:miter lim="800000"/>
              <a:headEnd/>
              <a:tailEnd/>
            </a:ln>
            <a:effectLst>
              <a:outerShdw dist="35921" dir="2700000" algn="ctr" rotWithShape="0">
                <a:schemeClr val="hlink"/>
              </a:outerShdw>
            </a:effectLst>
          </p:spPr>
          <p:txBody>
            <a:bodyPr wrap="none" lIns="72000" tIns="0" rIns="0" bIns="0"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sp>
          <p:nvSpPr>
            <p:cNvPr id="113680" name="Rectangle 16"/>
            <p:cNvSpPr>
              <a:spLocks noChangeArrowheads="1"/>
            </p:cNvSpPr>
            <p:nvPr/>
          </p:nvSpPr>
          <p:spPr bwMode="auto">
            <a:xfrm rot="430600">
              <a:off x="1383" y="1663"/>
              <a:ext cx="1266" cy="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90500" lvl="1" indent="-188913" defTabSz="330200" eaLnBrk="0" fontAlgn="base" hangingPunct="0">
                <a:spcBef>
                  <a:spcPct val="20000"/>
                </a:spcBef>
                <a:spcAft>
                  <a:spcPct val="0"/>
                </a:spcAft>
                <a:buFontTx/>
                <a:buChar char="–"/>
                <a:tabLst>
                  <a:tab pos="8521700" algn="r"/>
                </a:tabLst>
              </a:pPr>
              <a:r>
                <a:rPr lang="zh-CN" altLang="de-DE" sz="2000" dirty="0" smtClean="0">
                  <a:solidFill>
                    <a:srgbClr val="000000"/>
                  </a:solidFill>
                </a:rPr>
                <a:t>股票</a:t>
              </a:r>
              <a:r>
                <a:rPr lang="zh-CN" altLang="en-US" sz="2000" dirty="0" smtClean="0">
                  <a:solidFill>
                    <a:srgbClr val="000000"/>
                  </a:solidFill>
                </a:rPr>
                <a:t>投资</a:t>
              </a:r>
              <a:r>
                <a:rPr lang="zh-CN" altLang="de-DE" sz="2000" dirty="0" smtClean="0">
                  <a:solidFill>
                    <a:srgbClr val="000000"/>
                  </a:solidFill>
                </a:rPr>
                <a:t>达到</a:t>
              </a:r>
              <a:r>
                <a:rPr lang="zh-CN" altLang="de-DE" sz="2000" dirty="0">
                  <a:solidFill>
                    <a:srgbClr val="000000"/>
                  </a:solidFill>
                </a:rPr>
                <a:t>总净值的</a:t>
              </a:r>
              <a:r>
                <a:rPr lang="de-DE" altLang="zh-CN" sz="2000" dirty="0">
                  <a:solidFill>
                    <a:srgbClr val="000000"/>
                  </a:solidFill>
                </a:rPr>
                <a:t>89.66%</a:t>
              </a:r>
            </a:p>
            <a:p>
              <a:pPr marL="190500" lvl="1" indent="-188913" defTabSz="330200" eaLnBrk="0" fontAlgn="base" hangingPunct="0">
                <a:spcBef>
                  <a:spcPct val="20000"/>
                </a:spcBef>
                <a:spcAft>
                  <a:spcPct val="0"/>
                </a:spcAft>
                <a:buFontTx/>
                <a:buChar char="–"/>
                <a:tabLst>
                  <a:tab pos="8521700" algn="r"/>
                </a:tabLst>
              </a:pPr>
              <a:r>
                <a:rPr lang="zh-CN" altLang="de-DE" sz="2000" dirty="0">
                  <a:solidFill>
                    <a:srgbClr val="000000"/>
                  </a:solidFill>
                </a:rPr>
                <a:t>投资组合中个股收益率低</a:t>
              </a:r>
            </a:p>
          </p:txBody>
        </p:sp>
        <p:sp>
          <p:nvSpPr>
            <p:cNvPr id="113681" name="Rectangle 17"/>
            <p:cNvSpPr>
              <a:spLocks noChangeArrowheads="1"/>
            </p:cNvSpPr>
            <p:nvPr/>
          </p:nvSpPr>
          <p:spPr bwMode="auto">
            <a:xfrm rot="430600">
              <a:off x="3817" y="1968"/>
              <a:ext cx="1266" cy="1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190500" lvl="1" indent="-188913" defTabSz="330200" eaLnBrk="0" fontAlgn="base" hangingPunct="0">
                <a:spcBef>
                  <a:spcPct val="20000"/>
                </a:spcBef>
                <a:spcAft>
                  <a:spcPct val="0"/>
                </a:spcAft>
                <a:buFontTx/>
                <a:buChar char="–"/>
                <a:tabLst>
                  <a:tab pos="8521700" algn="r"/>
                </a:tabLst>
              </a:pPr>
              <a:r>
                <a:rPr lang="zh-CN" altLang="de-DE" sz="2000" dirty="0" smtClean="0">
                  <a:solidFill>
                    <a:srgbClr val="000000"/>
                  </a:solidFill>
                </a:rPr>
                <a:t>股票</a:t>
              </a:r>
              <a:r>
                <a:rPr lang="zh-CN" altLang="en-US" sz="2000" dirty="0" smtClean="0">
                  <a:solidFill>
                    <a:srgbClr val="000000"/>
                  </a:solidFill>
                </a:rPr>
                <a:t>投资</a:t>
              </a:r>
              <a:r>
                <a:rPr lang="zh-CN" altLang="de-DE" sz="2000" dirty="0" smtClean="0">
                  <a:solidFill>
                    <a:srgbClr val="000000"/>
                  </a:solidFill>
                </a:rPr>
                <a:t>达到</a:t>
              </a:r>
              <a:r>
                <a:rPr lang="zh-CN" altLang="de-DE" sz="2000" dirty="0">
                  <a:solidFill>
                    <a:srgbClr val="000000"/>
                  </a:solidFill>
                </a:rPr>
                <a:t>总净值的</a:t>
              </a:r>
              <a:r>
                <a:rPr lang="de-DE" altLang="zh-CN" sz="2000" dirty="0">
                  <a:solidFill>
                    <a:srgbClr val="000000"/>
                  </a:solidFill>
                </a:rPr>
                <a:t>93.42%</a:t>
              </a:r>
            </a:p>
            <a:p>
              <a:pPr marL="190500" lvl="1" indent="-188913" defTabSz="330200" eaLnBrk="0" fontAlgn="base" hangingPunct="0">
                <a:spcBef>
                  <a:spcPct val="20000"/>
                </a:spcBef>
                <a:spcAft>
                  <a:spcPct val="0"/>
                </a:spcAft>
                <a:buFontTx/>
                <a:buChar char="–"/>
                <a:tabLst>
                  <a:tab pos="8521700" algn="r"/>
                </a:tabLst>
              </a:pPr>
              <a:r>
                <a:rPr lang="zh-CN" altLang="de-DE" sz="2000" dirty="0">
                  <a:solidFill>
                    <a:srgbClr val="000000"/>
                  </a:solidFill>
                </a:rPr>
                <a:t>投资组合中个股收益率高</a:t>
              </a:r>
            </a:p>
            <a:p>
              <a:pPr marL="190500" lvl="1" indent="-188913" defTabSz="330200" eaLnBrk="0" fontAlgn="base" hangingPunct="0">
                <a:spcBef>
                  <a:spcPct val="20000"/>
                </a:spcBef>
                <a:spcAft>
                  <a:spcPct val="0"/>
                </a:spcAft>
                <a:tabLst>
                  <a:tab pos="8521700" algn="r"/>
                </a:tabLst>
              </a:pPr>
              <a:r>
                <a:rPr lang="zh-CN" altLang="de-DE" sz="2000" dirty="0">
                  <a:solidFill>
                    <a:srgbClr val="000000"/>
                  </a:solidFill>
                </a:rPr>
                <a:t> </a:t>
              </a:r>
            </a:p>
          </p:txBody>
        </p:sp>
        <p:sp>
          <p:nvSpPr>
            <p:cNvPr id="113682" name="AutoShape 18"/>
            <p:cNvSpPr>
              <a:spLocks noChangeArrowheads="1"/>
            </p:cNvSpPr>
            <p:nvPr/>
          </p:nvSpPr>
          <p:spPr bwMode="auto">
            <a:xfrm>
              <a:off x="2992" y="3502"/>
              <a:ext cx="246" cy="436"/>
            </a:xfrm>
            <a:prstGeom prst="triangle">
              <a:avLst>
                <a:gd name="adj" fmla="val 50000"/>
              </a:avLst>
            </a:prstGeom>
            <a:solidFill>
              <a:schemeClr val="hlink"/>
            </a:solidFill>
            <a:ln w="635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0" rIns="0" bIns="0" anchor="ctr"/>
            <a:lstStyle/>
            <a:p>
              <a:pPr algn="ctr" eaLnBrk="0" fontAlgn="base" hangingPunct="0">
                <a:spcBef>
                  <a:spcPct val="0"/>
                </a:spcBef>
                <a:spcAft>
                  <a:spcPct val="0"/>
                </a:spcAft>
              </a:pPr>
              <a:endParaRPr lang="zh-CN" altLang="en-US">
                <a:solidFill>
                  <a:srgbClr val="000000"/>
                </a:solidFill>
                <a:latin typeface="Times New Roman" pitchFamily="18" charset="0"/>
              </a:endParaRPr>
            </a:p>
          </p:txBody>
        </p:sp>
      </p:grpSp>
      <p:sp>
        <p:nvSpPr>
          <p:cNvPr id="113684" name="Rectangle 20"/>
          <p:cNvSpPr>
            <a:spLocks noChangeArrowheads="1"/>
          </p:cNvSpPr>
          <p:nvPr/>
        </p:nvSpPr>
        <p:spPr bwMode="auto">
          <a:xfrm>
            <a:off x="3216276" y="2565400"/>
            <a:ext cx="2232025" cy="503238"/>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zh-CN" altLang="en-US" b="1">
                <a:solidFill>
                  <a:srgbClr val="000000"/>
                </a:solidFill>
                <a:latin typeface="Times New Roman" pitchFamily="18" charset="0"/>
              </a:rPr>
              <a:t>华夏平稳增长</a:t>
            </a:r>
          </a:p>
        </p:txBody>
      </p:sp>
      <p:sp>
        <p:nvSpPr>
          <p:cNvPr id="113685" name="Rectangle 21"/>
          <p:cNvSpPr>
            <a:spLocks noChangeArrowheads="1"/>
          </p:cNvSpPr>
          <p:nvPr/>
        </p:nvSpPr>
        <p:spPr bwMode="auto">
          <a:xfrm>
            <a:off x="6959601" y="2565400"/>
            <a:ext cx="2232025" cy="503238"/>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zh-CN" altLang="en-US" b="1">
                <a:solidFill>
                  <a:srgbClr val="000000"/>
                </a:solidFill>
                <a:latin typeface="Times New Roman" pitchFamily="18" charset="0"/>
              </a:rPr>
              <a:t>华夏大盘精选</a:t>
            </a:r>
          </a:p>
        </p:txBody>
      </p:sp>
    </p:spTree>
    <p:extLst>
      <p:ext uri="{BB962C8B-B14F-4D97-AF65-F5344CB8AC3E}">
        <p14:creationId xmlns:p14="http://schemas.microsoft.com/office/powerpoint/2010/main" val="9566549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4"/>
          <p:cNvSpPr>
            <a:spLocks noChangeArrowheads="1"/>
          </p:cNvSpPr>
          <p:nvPr/>
        </p:nvSpPr>
        <p:spPr bwMode="auto">
          <a:xfrm>
            <a:off x="2063750" y="765175"/>
            <a:ext cx="8064500" cy="5761038"/>
          </a:xfrm>
          <a:prstGeom prst="roundRect">
            <a:avLst>
              <a:gd name="adj" fmla="val 565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zh-CN" altLang="en-US">
              <a:solidFill>
                <a:srgbClr val="000000"/>
              </a:solidFill>
            </a:endParaRPr>
          </a:p>
        </p:txBody>
      </p:sp>
      <p:pic>
        <p:nvPicPr>
          <p:cNvPr id="115715" name="Picture 5" descr="j03871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404814"/>
            <a:ext cx="9350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Rectangle 11"/>
          <p:cNvSpPr>
            <a:spLocks noChangeArrowheads="1"/>
          </p:cNvSpPr>
          <p:nvPr/>
        </p:nvSpPr>
        <p:spPr bwMode="auto">
          <a:xfrm>
            <a:off x="4295775" y="404813"/>
            <a:ext cx="3816350" cy="792162"/>
          </a:xfrm>
          <a:prstGeom prst="rect">
            <a:avLst/>
          </a:prstGeom>
          <a:gradFill rotWithShape="0">
            <a:gsLst>
              <a:gs pos="0">
                <a:srgbClr val="FF6600"/>
              </a:gs>
              <a:gs pos="100000">
                <a:srgbClr val="762F00"/>
              </a:gs>
            </a:gsLst>
            <a:path path="rect">
              <a:fillToRect r="100000" b="100000"/>
            </a:path>
          </a:gradFill>
          <a:ln w="9525">
            <a:solidFill>
              <a:schemeClr val="tx1"/>
            </a:solidFill>
            <a:miter lim="800000"/>
            <a:headEnd/>
            <a:tailEnd/>
          </a:ln>
        </p:spPr>
        <p:txBody>
          <a:bodyPr wrap="none" anchor="ctr"/>
          <a:lstStyle/>
          <a:p>
            <a:pPr algn="ctr" fontAlgn="base">
              <a:spcBef>
                <a:spcPct val="0"/>
              </a:spcBef>
              <a:spcAft>
                <a:spcPct val="0"/>
              </a:spcAft>
            </a:pPr>
            <a:r>
              <a:rPr lang="zh-CN" altLang="en-US" sz="2800" b="1">
                <a:solidFill>
                  <a:srgbClr val="FFFFFF"/>
                </a:solidFill>
              </a:rPr>
              <a:t>本章案例 </a:t>
            </a:r>
          </a:p>
        </p:txBody>
      </p:sp>
      <p:sp>
        <p:nvSpPr>
          <p:cNvPr id="115728" name="Text Box 16"/>
          <p:cNvSpPr txBox="1">
            <a:spLocks noChangeArrowheads="1"/>
          </p:cNvSpPr>
          <p:nvPr/>
        </p:nvSpPr>
        <p:spPr bwMode="auto">
          <a:xfrm>
            <a:off x="2408660" y="1892283"/>
            <a:ext cx="7198049" cy="3293209"/>
          </a:xfrm>
          <a:prstGeom prst="rect">
            <a:avLst/>
          </a:prstGeom>
          <a:noFill/>
          <a:ln w="38100" algn="ctr">
            <a:solidFill>
              <a:srgbClr val="FF0000"/>
            </a:solidFill>
            <a:prstDash val="sysDot"/>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r>
              <a:rPr lang="zh-CN" altLang="en-US" sz="2400" b="1" dirty="0" smtClean="0">
                <a:solidFill>
                  <a:srgbClr val="000000"/>
                </a:solidFill>
                <a:latin typeface="Times New Roman" pitchFamily="18" charset="0"/>
                <a:ea typeface="楷体_GB2312" pitchFamily="49" charset="-122"/>
              </a:rPr>
              <a:t>思考与总结</a:t>
            </a:r>
            <a:r>
              <a:rPr lang="en-US" altLang="zh-CN" sz="2400" b="1" dirty="0" smtClean="0">
                <a:solidFill>
                  <a:srgbClr val="000000"/>
                </a:solidFill>
                <a:latin typeface="Times New Roman" pitchFamily="18" charset="0"/>
                <a:ea typeface="楷体_GB2312" pitchFamily="49" charset="-122"/>
              </a:rPr>
              <a:t>1</a:t>
            </a:r>
            <a:endParaRPr lang="zh-CN" altLang="en-US" sz="2400" b="1" dirty="0">
              <a:solidFill>
                <a:srgbClr val="000000"/>
              </a:solidFill>
              <a:latin typeface="Times New Roman" pitchFamily="18" charset="0"/>
              <a:ea typeface="楷体_GB2312" pitchFamily="49" charset="-122"/>
            </a:endParaRPr>
          </a:p>
          <a:p>
            <a:pPr eaLnBrk="0" fontAlgn="base" hangingPunct="0">
              <a:spcBef>
                <a:spcPct val="0"/>
              </a:spcBef>
              <a:spcAft>
                <a:spcPct val="0"/>
              </a:spcAft>
            </a:pPr>
            <a:r>
              <a:rPr lang="zh-CN" altLang="en-US" sz="2000" b="1" dirty="0">
                <a:solidFill>
                  <a:srgbClr val="000000"/>
                </a:solidFill>
                <a:latin typeface="Times New Roman" pitchFamily="18" charset="0"/>
              </a:rPr>
              <a:t>         </a:t>
            </a:r>
            <a:endParaRPr lang="en-US" altLang="zh-CN" sz="2000" b="1" dirty="0" smtClean="0">
              <a:solidFill>
                <a:srgbClr val="000000"/>
              </a:solidFill>
              <a:latin typeface="Times New Roman" pitchFamily="18" charset="0"/>
            </a:endParaRPr>
          </a:p>
          <a:p>
            <a:pPr eaLnBrk="0" fontAlgn="base" hangingPunct="0">
              <a:spcBef>
                <a:spcPct val="0"/>
              </a:spcBef>
              <a:spcAft>
                <a:spcPct val="0"/>
              </a:spcAft>
            </a:pPr>
            <a:r>
              <a:rPr lang="zh-CN" altLang="en-US" sz="2000" b="1" dirty="0" smtClean="0">
                <a:solidFill>
                  <a:srgbClr val="FF0000"/>
                </a:solidFill>
                <a:latin typeface="Times New Roman" pitchFamily="18" charset="0"/>
              </a:rPr>
              <a:t>     基金</a:t>
            </a:r>
            <a:r>
              <a:rPr lang="zh-CN" altLang="en-US" sz="2000" b="1" dirty="0">
                <a:solidFill>
                  <a:srgbClr val="000000"/>
                </a:solidFill>
                <a:latin typeface="Times New Roman" pitchFamily="18" charset="0"/>
              </a:rPr>
              <a:t>以其对证券的</a:t>
            </a:r>
            <a:r>
              <a:rPr lang="zh-CN" altLang="en-US" sz="2000" b="1" dirty="0">
                <a:solidFill>
                  <a:srgbClr val="FF0000"/>
                </a:solidFill>
                <a:latin typeface="Times New Roman" pitchFamily="18" charset="0"/>
              </a:rPr>
              <a:t>有效市场组合</a:t>
            </a:r>
            <a:r>
              <a:rPr lang="zh-CN" altLang="en-US" sz="2000" b="1" dirty="0">
                <a:solidFill>
                  <a:srgbClr val="000000"/>
                </a:solidFill>
                <a:latin typeface="Times New Roman" pitchFamily="18" charset="0"/>
              </a:rPr>
              <a:t>，在降低投资风险的同时达到了尽可能高的收益率。</a:t>
            </a:r>
          </a:p>
          <a:p>
            <a:pPr marL="342900" indent="-342900" eaLnBrk="0" fontAlgn="base" hangingPunct="0">
              <a:spcBef>
                <a:spcPct val="0"/>
              </a:spcBef>
              <a:spcAft>
                <a:spcPct val="0"/>
              </a:spcAft>
              <a:buFont typeface="Wingdings" panose="05000000000000000000" pitchFamily="2" charset="2"/>
              <a:buChar char="Ø"/>
            </a:pPr>
            <a:r>
              <a:rPr lang="zh-CN" altLang="en-US" sz="2000" b="1" dirty="0">
                <a:solidFill>
                  <a:srgbClr val="000000"/>
                </a:solidFill>
                <a:latin typeface="Times New Roman" pitchFamily="18" charset="0"/>
              </a:rPr>
              <a:t>不同的投资组合获得的</a:t>
            </a:r>
            <a:r>
              <a:rPr lang="zh-CN" altLang="en-US" sz="2000" b="1" dirty="0">
                <a:solidFill>
                  <a:srgbClr val="FF0000"/>
                </a:solidFill>
                <a:latin typeface="Times New Roman" pitchFamily="18" charset="0"/>
              </a:rPr>
              <a:t>收益率不同</a:t>
            </a:r>
            <a:r>
              <a:rPr lang="zh-CN" altLang="en-US" sz="2000" b="1" dirty="0">
                <a:solidFill>
                  <a:srgbClr val="000000"/>
                </a:solidFill>
                <a:latin typeface="Times New Roman" pitchFamily="18" charset="0"/>
              </a:rPr>
              <a:t>。</a:t>
            </a:r>
          </a:p>
          <a:p>
            <a:pPr marL="342900" indent="-342900" eaLnBrk="0" fontAlgn="base" hangingPunct="0">
              <a:spcBef>
                <a:spcPct val="0"/>
              </a:spcBef>
              <a:spcAft>
                <a:spcPct val="0"/>
              </a:spcAft>
              <a:buFont typeface="Wingdings" panose="05000000000000000000" pitchFamily="2" charset="2"/>
              <a:buChar char="Ø"/>
            </a:pPr>
            <a:r>
              <a:rPr lang="zh-CN" altLang="en-US" sz="2000" b="1" dirty="0" smtClean="0">
                <a:solidFill>
                  <a:srgbClr val="000000"/>
                </a:solidFill>
                <a:latin typeface="Times New Roman" pitchFamily="18" charset="0"/>
              </a:rPr>
              <a:t>基金</a:t>
            </a:r>
            <a:r>
              <a:rPr lang="zh-CN" altLang="en-US" sz="2000" b="1" dirty="0">
                <a:solidFill>
                  <a:srgbClr val="000000"/>
                </a:solidFill>
                <a:latin typeface="Times New Roman" pitchFamily="18" charset="0"/>
              </a:rPr>
              <a:t>的投资组合中股票所占比例</a:t>
            </a:r>
            <a:r>
              <a:rPr lang="zh-CN" altLang="en-US" sz="2000" b="1" dirty="0">
                <a:solidFill>
                  <a:srgbClr val="FF0000"/>
                </a:solidFill>
                <a:latin typeface="Times New Roman" pitchFamily="18" charset="0"/>
              </a:rPr>
              <a:t>越大</a:t>
            </a:r>
            <a:r>
              <a:rPr lang="zh-CN" altLang="en-US" sz="2000" b="1" dirty="0">
                <a:solidFill>
                  <a:srgbClr val="000000"/>
                </a:solidFill>
                <a:latin typeface="Times New Roman" pitchFamily="18" charset="0"/>
              </a:rPr>
              <a:t>，收益率相对越高，风险系数也相对越大</a:t>
            </a:r>
          </a:p>
          <a:p>
            <a:pPr marL="342900" indent="-342900" eaLnBrk="0" fontAlgn="base" hangingPunct="0">
              <a:spcBef>
                <a:spcPct val="0"/>
              </a:spcBef>
              <a:spcAft>
                <a:spcPct val="0"/>
              </a:spcAft>
              <a:buFont typeface="Wingdings" panose="05000000000000000000" pitchFamily="2" charset="2"/>
              <a:buChar char="Ø"/>
            </a:pPr>
            <a:r>
              <a:rPr lang="zh-CN" altLang="en-US" sz="2000" b="1" dirty="0">
                <a:solidFill>
                  <a:srgbClr val="FF0000"/>
                </a:solidFill>
                <a:latin typeface="Times New Roman" pitchFamily="18" charset="0"/>
              </a:rPr>
              <a:t>风险与收益</a:t>
            </a:r>
            <a:r>
              <a:rPr lang="zh-CN" altLang="en-US" sz="2000" b="1" dirty="0">
                <a:solidFill>
                  <a:srgbClr val="000000"/>
                </a:solidFill>
                <a:latin typeface="Times New Roman" pitchFamily="18" charset="0"/>
              </a:rPr>
              <a:t>在一定程度上表现为</a:t>
            </a:r>
            <a:r>
              <a:rPr lang="zh-CN" altLang="en-US" sz="2000" b="1" dirty="0">
                <a:solidFill>
                  <a:srgbClr val="FF0000"/>
                </a:solidFill>
                <a:latin typeface="Times New Roman" pitchFamily="18" charset="0"/>
              </a:rPr>
              <a:t>正相关</a:t>
            </a:r>
            <a:r>
              <a:rPr lang="zh-CN" altLang="en-US" sz="2000" b="1" dirty="0">
                <a:solidFill>
                  <a:srgbClr val="000000"/>
                </a:solidFill>
                <a:latin typeface="Times New Roman" pitchFamily="18" charset="0"/>
              </a:rPr>
              <a:t>。</a:t>
            </a:r>
          </a:p>
          <a:p>
            <a:pPr eaLnBrk="0" fontAlgn="base" hangingPunct="0">
              <a:spcBef>
                <a:spcPct val="0"/>
              </a:spcBef>
              <a:spcAft>
                <a:spcPct val="0"/>
              </a:spcAft>
              <a:buFontTx/>
              <a:buChar char="•"/>
            </a:pPr>
            <a:endParaRPr lang="zh-CN" altLang="en-US" sz="2000" b="1" dirty="0">
              <a:solidFill>
                <a:srgbClr val="000000"/>
              </a:solidFill>
              <a:latin typeface="Times New Roman" pitchFamily="18" charset="0"/>
            </a:endParaRPr>
          </a:p>
          <a:p>
            <a:pPr eaLnBrk="0" fontAlgn="base" hangingPunct="0">
              <a:spcBef>
                <a:spcPct val="0"/>
              </a:spcBef>
              <a:spcAft>
                <a:spcPct val="0"/>
              </a:spcAft>
            </a:pPr>
            <a:r>
              <a:rPr lang="zh-CN" altLang="en-US" sz="2400" b="1" dirty="0" smtClean="0">
                <a:solidFill>
                  <a:srgbClr val="000000"/>
                </a:solidFill>
                <a:latin typeface="Times New Roman" pitchFamily="18" charset="0"/>
                <a:ea typeface="楷体_GB2312" pitchFamily="49" charset="-122"/>
              </a:rPr>
              <a:t>        </a:t>
            </a:r>
            <a:endParaRPr lang="zh-CN" altLang="en-US" sz="2400" b="1" dirty="0">
              <a:solidFill>
                <a:srgbClr val="000000"/>
              </a:solidFill>
              <a:latin typeface="Times New Roman" pitchFamily="18" charset="0"/>
              <a:ea typeface="楷体_GB2312" pitchFamily="49" charset="-122"/>
            </a:endParaRPr>
          </a:p>
        </p:txBody>
      </p:sp>
    </p:spTree>
    <p:extLst>
      <p:ext uri="{BB962C8B-B14F-4D97-AF65-F5344CB8AC3E}">
        <p14:creationId xmlns:p14="http://schemas.microsoft.com/office/powerpoint/2010/main" val="884574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en-US" altLang="zh-CN" dirty="0" smtClean="0"/>
              <a:t>6.1  </a:t>
            </a:r>
            <a:r>
              <a:rPr lang="zh-CN" altLang="en-US" dirty="0"/>
              <a:t>资本资产定价模型</a:t>
            </a:r>
          </a:p>
        </p:txBody>
      </p:sp>
      <p:graphicFrame>
        <p:nvGraphicFramePr>
          <p:cNvPr id="17" name="Object 10"/>
          <p:cNvGraphicFramePr>
            <a:graphicFrameLocks noChangeAspect="1"/>
          </p:cNvGraphicFramePr>
          <p:nvPr>
            <p:extLst/>
          </p:nvPr>
        </p:nvGraphicFramePr>
        <p:xfrm>
          <a:off x="2985029" y="2714892"/>
          <a:ext cx="6048375" cy="3103563"/>
        </p:xfrm>
        <a:graphic>
          <a:graphicData uri="http://schemas.openxmlformats.org/presentationml/2006/ole">
            <mc:AlternateContent xmlns:mc="http://schemas.openxmlformats.org/markup-compatibility/2006">
              <mc:Choice xmlns:v="urn:schemas-microsoft-com:vml" Requires="v">
                <p:oleObj spid="_x0000_s31821" name="Visio" r:id="rId3" imgW="3119018" imgH="1606906" progId="Visio.Drawing.11">
                  <p:embed/>
                </p:oleObj>
              </mc:Choice>
              <mc:Fallback>
                <p:oleObj name="Visio" r:id="rId3" imgW="3119018" imgH="160690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029" y="2714892"/>
                        <a:ext cx="6048375"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p:nvPr/>
        </p:nvSpPr>
        <p:spPr>
          <a:xfrm>
            <a:off x="335360" y="1484784"/>
            <a:ext cx="2952328" cy="523220"/>
          </a:xfrm>
          <a:prstGeom prst="rect">
            <a:avLst/>
          </a:prstGeom>
        </p:spPr>
        <p:txBody>
          <a:bodyPr wrap="square">
            <a:spAutoFit/>
          </a:bodyPr>
          <a:lstStyle/>
          <a:p>
            <a:pPr fontAlgn="base">
              <a:spcBef>
                <a:spcPct val="0"/>
              </a:spcBef>
              <a:spcAft>
                <a:spcPct val="0"/>
              </a:spcAft>
              <a:buFont typeface="Arial" panose="020B0604020202020204" pitchFamily="34" charset="0"/>
              <a:buNone/>
            </a:pPr>
            <a:r>
              <a:rPr lang="en-US" altLang="zh-CN" sz="2800" b="1" dirty="0" smtClean="0">
                <a:solidFill>
                  <a:srgbClr val="A50021"/>
                </a:solidFill>
                <a:latin typeface="仿宋" panose="02010609060101010101" pitchFamily="49" charset="-122"/>
                <a:ea typeface="仿宋" panose="02010609060101010101" pitchFamily="49" charset="-122"/>
              </a:rPr>
              <a:t>【</a:t>
            </a:r>
            <a:r>
              <a:rPr lang="zh-CN" altLang="en-US" sz="2800" b="1" dirty="0" smtClean="0">
                <a:solidFill>
                  <a:srgbClr val="A50021"/>
                </a:solidFill>
                <a:latin typeface="仿宋" panose="02010609060101010101" pitchFamily="49" charset="-122"/>
                <a:ea typeface="仿宋" panose="02010609060101010101" pitchFamily="49" charset="-122"/>
              </a:rPr>
              <a:t>关键：延伸</a:t>
            </a:r>
            <a:r>
              <a:rPr lang="en-US" altLang="zh-CN" sz="2800" b="1" dirty="0" smtClean="0">
                <a:solidFill>
                  <a:srgbClr val="A50021"/>
                </a:solidFill>
                <a:latin typeface="仿宋" panose="02010609060101010101" pitchFamily="49" charset="-122"/>
                <a:ea typeface="仿宋" panose="02010609060101010101" pitchFamily="49" charset="-122"/>
              </a:rPr>
              <a:t>】</a:t>
            </a:r>
            <a:endParaRPr lang="en-US" altLang="zh-CN" sz="2800" b="1" dirty="0">
              <a:solidFill>
                <a:srgbClr val="A50021"/>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359188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7579" y="991631"/>
            <a:ext cx="7886700" cy="4105275"/>
          </a:xfrm>
          <a:prstGeom prst="rect">
            <a:avLst/>
          </a:prstGeom>
        </p:spPr>
      </p:pic>
      <p:pic>
        <p:nvPicPr>
          <p:cNvPr id="3" name="图片 2"/>
          <p:cNvPicPr>
            <a:picLocks noChangeAspect="1"/>
          </p:cNvPicPr>
          <p:nvPr/>
        </p:nvPicPr>
        <p:blipFill>
          <a:blip r:embed="rId3"/>
          <a:stretch>
            <a:fillRect/>
          </a:stretch>
        </p:blipFill>
        <p:spPr>
          <a:xfrm>
            <a:off x="8034279" y="1601808"/>
            <a:ext cx="4073258" cy="3256632"/>
          </a:xfrm>
          <a:prstGeom prst="rect">
            <a:avLst/>
          </a:prstGeom>
        </p:spPr>
      </p:pic>
      <p:sp>
        <p:nvSpPr>
          <p:cNvPr id="4" name="文本框 3"/>
          <p:cNvSpPr txBox="1"/>
          <p:nvPr/>
        </p:nvSpPr>
        <p:spPr>
          <a:xfrm>
            <a:off x="881349" y="407624"/>
            <a:ext cx="4671152" cy="400110"/>
          </a:xfrm>
          <a:prstGeom prst="rect">
            <a:avLst/>
          </a:prstGeom>
          <a:solidFill>
            <a:srgbClr val="FFFF00"/>
          </a:solidFill>
        </p:spPr>
        <p:txBody>
          <a:bodyPr wrap="square" rtlCol="0">
            <a:spAutoFit/>
          </a:bodyPr>
          <a:lstStyle/>
          <a:p>
            <a:pPr algn="ctr"/>
            <a:r>
              <a:rPr lang="zh-CN" altLang="en-US" sz="2000" b="1" dirty="0" smtClean="0"/>
              <a:t>问题思考</a:t>
            </a:r>
            <a:r>
              <a:rPr lang="en-US" altLang="zh-CN" sz="2000" b="1" dirty="0" smtClean="0"/>
              <a:t>2</a:t>
            </a:r>
            <a:r>
              <a:rPr lang="zh-CN" altLang="en-US" sz="2000" b="1" dirty="0" smtClean="0"/>
              <a:t>：对疫情与经济复苏关系</a:t>
            </a:r>
            <a:endParaRPr lang="zh-CN" altLang="en-US" sz="2000" b="1" dirty="0"/>
          </a:p>
        </p:txBody>
      </p:sp>
      <p:sp>
        <p:nvSpPr>
          <p:cNvPr id="6" name="文本框 5"/>
          <p:cNvSpPr txBox="1"/>
          <p:nvPr/>
        </p:nvSpPr>
        <p:spPr>
          <a:xfrm>
            <a:off x="8143850" y="309846"/>
            <a:ext cx="3831485" cy="646331"/>
          </a:xfrm>
          <a:prstGeom prst="rect">
            <a:avLst/>
          </a:prstGeom>
          <a:solidFill>
            <a:srgbClr val="ED7D31"/>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800" b="1" i="0" u="none" strike="noStrike" kern="0" cap="none" spc="0" normalizeH="0" baseline="0" noProof="0" dirty="0" smtClean="0">
                <a:ln>
                  <a:noFill/>
                </a:ln>
                <a:solidFill>
                  <a:prstClr val="white"/>
                </a:solidFill>
                <a:effectLst/>
                <a:uLnTx/>
                <a:uFillTx/>
                <a:latin typeface="华文细黑" panose="02010600040101010101" pitchFamily="2" charset="-122"/>
                <a:ea typeface="华文细黑" panose="02010600040101010101" pitchFamily="2" charset="-122"/>
              </a:rPr>
              <a:t>疫情影响全球经济：</a:t>
            </a:r>
            <a:r>
              <a:rPr kumimoji="0" lang="en-US" altLang="zh-CN" sz="1800" b="1" i="0" u="none" strike="noStrike" kern="0" cap="none" spc="0" normalizeH="0" baseline="0" noProof="0" dirty="0" smtClean="0">
                <a:ln>
                  <a:noFill/>
                </a:ln>
                <a:solidFill>
                  <a:prstClr val="white"/>
                </a:solidFill>
                <a:effectLst/>
                <a:uLnTx/>
                <a:uFillTx/>
                <a:latin typeface="华文细黑" panose="02010600040101010101" pitchFamily="2" charset="-122"/>
                <a:ea typeface="华文细黑" panose="02010600040101010101" pitchFamily="2" charset="-122"/>
              </a:rPr>
              <a:t>4</a:t>
            </a:r>
            <a:r>
              <a:rPr kumimoji="0" lang="zh-CN" altLang="en-US" sz="1800" b="1" i="0" u="none" strike="noStrike" kern="0" cap="none" spc="0" normalizeH="0" baseline="0" noProof="0" dirty="0" smtClean="0">
                <a:ln>
                  <a:noFill/>
                </a:ln>
                <a:solidFill>
                  <a:prstClr val="white"/>
                </a:solidFill>
                <a:effectLst/>
                <a:uLnTx/>
                <a:uFillTx/>
                <a:latin typeface="华文细黑" panose="02010600040101010101" pitchFamily="2" charset="-122"/>
                <a:ea typeface="华文细黑" panose="02010600040101010101" pitchFamily="2" charset="-122"/>
              </a:rPr>
              <a:t>万亿美元；</a:t>
            </a:r>
            <a:endParaRPr kumimoji="0" lang="en-US" altLang="zh-CN" sz="1800" b="1" i="0" u="none" strike="noStrike" kern="0" cap="none" spc="0" normalizeH="0" baseline="0" noProof="0" dirty="0" smtClean="0">
              <a:ln>
                <a:noFill/>
              </a:ln>
              <a:solidFill>
                <a:prstClr val="white"/>
              </a:solidFill>
              <a:effectLst/>
              <a:uLnTx/>
              <a:uFillTx/>
              <a:latin typeface="华文细黑" panose="02010600040101010101" pitchFamily="2" charset="-122"/>
              <a:ea typeface="华文细黑" panose="02010600040101010101" pitchFamily="2" charset="-122"/>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CN" sz="1800" b="1" i="0" u="none" strike="noStrike" kern="0" cap="none" spc="0" normalizeH="0" baseline="0" noProof="0" dirty="0" smtClean="0">
                <a:ln>
                  <a:noFill/>
                </a:ln>
                <a:solidFill>
                  <a:prstClr val="white"/>
                </a:solidFill>
                <a:effectLst/>
                <a:uLnTx/>
                <a:uFillTx/>
                <a:latin typeface="华文细黑" panose="02010600040101010101" pitchFamily="2" charset="-122"/>
                <a:ea typeface="华文细黑" panose="02010600040101010101" pitchFamily="2" charset="-122"/>
              </a:rPr>
              <a:t>IMF</a:t>
            </a:r>
            <a:r>
              <a:rPr kumimoji="0" lang="zh-CN" altLang="en-US" sz="1800" b="1" i="0" u="none" strike="noStrike" kern="0" cap="none" spc="0" normalizeH="0" baseline="0" noProof="0" dirty="0" smtClean="0">
                <a:ln>
                  <a:noFill/>
                </a:ln>
                <a:solidFill>
                  <a:prstClr val="white"/>
                </a:solidFill>
                <a:effectLst/>
                <a:uLnTx/>
                <a:uFillTx/>
                <a:latin typeface="华文细黑" panose="02010600040101010101" pitchFamily="2" charset="-122"/>
                <a:ea typeface="华文细黑" panose="02010600040101010101" pitchFamily="2" charset="-122"/>
              </a:rPr>
              <a:t>：</a:t>
            </a:r>
            <a:r>
              <a:rPr kumimoji="0" lang="en-US" altLang="zh-CN" sz="1800" b="1" i="0" u="none" strike="noStrike" kern="0" cap="none" spc="0" normalizeH="0" baseline="0" noProof="0" dirty="0" smtClean="0">
                <a:ln>
                  <a:noFill/>
                </a:ln>
                <a:solidFill>
                  <a:prstClr val="white"/>
                </a:solidFill>
                <a:effectLst/>
                <a:uLnTx/>
                <a:uFillTx/>
                <a:latin typeface="华文细黑" panose="02010600040101010101" pitchFamily="2" charset="-122"/>
                <a:ea typeface="华文细黑" panose="02010600040101010101" pitchFamily="2" charset="-122"/>
              </a:rPr>
              <a:t>100</a:t>
            </a:r>
            <a:r>
              <a:rPr kumimoji="0" lang="zh-CN" altLang="en-US" sz="1800" b="1" i="0" u="none" strike="noStrike" kern="0" cap="none" spc="0" normalizeH="0" baseline="0" noProof="0" dirty="0" smtClean="0">
                <a:ln>
                  <a:noFill/>
                </a:ln>
                <a:solidFill>
                  <a:prstClr val="white"/>
                </a:solidFill>
                <a:effectLst/>
                <a:uLnTx/>
                <a:uFillTx/>
                <a:latin typeface="华文细黑" panose="02010600040101010101" pitchFamily="2" charset="-122"/>
                <a:ea typeface="华文细黑" panose="02010600040101010101" pitchFamily="2" charset="-122"/>
              </a:rPr>
              <a:t>个左右的国家申请贷款；</a:t>
            </a:r>
          </a:p>
        </p:txBody>
      </p:sp>
      <p:sp>
        <p:nvSpPr>
          <p:cNvPr id="7" name="文本框 6"/>
          <p:cNvSpPr txBox="1"/>
          <p:nvPr/>
        </p:nvSpPr>
        <p:spPr>
          <a:xfrm>
            <a:off x="147578" y="5233012"/>
            <a:ext cx="5239671" cy="923330"/>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solidFill>
                  <a:srgbClr val="FF0000"/>
                </a:solidFill>
              </a:rPr>
              <a:t>美元与黄金：正常状况</a:t>
            </a:r>
            <a:r>
              <a:rPr lang="en-US" altLang="zh-CN" dirty="0" smtClean="0">
                <a:solidFill>
                  <a:srgbClr val="FF0000"/>
                </a:solidFill>
              </a:rPr>
              <a:t>-</a:t>
            </a:r>
            <a:r>
              <a:rPr lang="zh-CN" altLang="en-US" dirty="0" smtClean="0">
                <a:solidFill>
                  <a:srgbClr val="FF0000"/>
                </a:solidFill>
              </a:rPr>
              <a:t>反向</a:t>
            </a:r>
            <a:endParaRPr lang="en-US" altLang="zh-CN" dirty="0" smtClean="0">
              <a:solidFill>
                <a:srgbClr val="FF0000"/>
              </a:solidFill>
            </a:endParaRPr>
          </a:p>
          <a:p>
            <a:pPr marL="285750" indent="-285750">
              <a:buFont typeface="Wingdings" panose="05000000000000000000" pitchFamily="2" charset="2"/>
              <a:buChar char="u"/>
            </a:pPr>
            <a:r>
              <a:rPr lang="zh-CN" altLang="en-US" dirty="0" smtClean="0">
                <a:solidFill>
                  <a:srgbClr val="FF0000"/>
                </a:solidFill>
              </a:rPr>
              <a:t>经济越差，越不稳定</a:t>
            </a:r>
            <a:r>
              <a:rPr lang="en-US" altLang="zh-CN" dirty="0" smtClean="0">
                <a:solidFill>
                  <a:srgbClr val="FF0000"/>
                </a:solidFill>
              </a:rPr>
              <a:t>-</a:t>
            </a:r>
            <a:r>
              <a:rPr lang="zh-CN" altLang="en-US" dirty="0" smtClean="0">
                <a:solidFill>
                  <a:srgbClr val="FF0000"/>
                </a:solidFill>
              </a:rPr>
              <a:t>美元指数上升 黄金上升；</a:t>
            </a:r>
            <a:endParaRPr lang="en-US" altLang="zh-CN" dirty="0" smtClean="0">
              <a:solidFill>
                <a:srgbClr val="FF0000"/>
              </a:solidFill>
            </a:endParaRPr>
          </a:p>
          <a:p>
            <a:pPr marL="285750" indent="-285750">
              <a:buFont typeface="Wingdings" panose="05000000000000000000" pitchFamily="2" charset="2"/>
              <a:buChar char="u"/>
            </a:pPr>
            <a:r>
              <a:rPr lang="zh-CN" altLang="en-US" dirty="0" smtClean="0">
                <a:solidFill>
                  <a:srgbClr val="FF0000"/>
                </a:solidFill>
              </a:rPr>
              <a:t>美元</a:t>
            </a:r>
            <a:r>
              <a:rPr lang="en-US" altLang="zh-CN" dirty="0" smtClean="0">
                <a:solidFill>
                  <a:srgbClr val="FF0000"/>
                </a:solidFill>
              </a:rPr>
              <a:t>-</a:t>
            </a:r>
            <a:r>
              <a:rPr lang="zh-CN" altLang="en-US" dirty="0" smtClean="0">
                <a:solidFill>
                  <a:srgbClr val="FF0000"/>
                </a:solidFill>
              </a:rPr>
              <a:t>黄金</a:t>
            </a:r>
            <a:r>
              <a:rPr lang="en-US" altLang="zh-CN" dirty="0" smtClean="0">
                <a:solidFill>
                  <a:srgbClr val="FF0000"/>
                </a:solidFill>
              </a:rPr>
              <a:t>-</a:t>
            </a:r>
            <a:r>
              <a:rPr lang="zh-CN" altLang="en-US" dirty="0" smtClean="0">
                <a:solidFill>
                  <a:srgbClr val="FF0000"/>
                </a:solidFill>
              </a:rPr>
              <a:t>石油</a:t>
            </a:r>
            <a:endParaRPr lang="zh-CN" altLang="en-US" dirty="0">
              <a:solidFill>
                <a:srgbClr val="FF0000"/>
              </a:solidFill>
            </a:endParaRPr>
          </a:p>
        </p:txBody>
      </p:sp>
      <p:sp>
        <p:nvSpPr>
          <p:cNvPr id="8" name="文本框 7"/>
          <p:cNvSpPr txBox="1"/>
          <p:nvPr/>
        </p:nvSpPr>
        <p:spPr>
          <a:xfrm>
            <a:off x="5387249" y="5140679"/>
            <a:ext cx="6180462" cy="923330"/>
          </a:xfrm>
          <a:prstGeom prst="rect">
            <a:avLst/>
          </a:prstGeom>
          <a:noFill/>
          <a:ln w="76200">
            <a:solidFill>
              <a:srgbClr val="FF0000"/>
            </a:solidFill>
          </a:ln>
        </p:spPr>
        <p:txBody>
          <a:bodyPr wrap="square" rtlCol="0">
            <a:spAutoFit/>
          </a:bodyPr>
          <a:lstStyle/>
          <a:p>
            <a:r>
              <a:rPr lang="zh-CN" altLang="en-US" b="1" dirty="0" smtClean="0"/>
              <a:t>美元指数（</a:t>
            </a:r>
            <a:r>
              <a:rPr lang="en-US" altLang="zh-CN" b="1" dirty="0" smtClean="0"/>
              <a:t>USDX</a:t>
            </a:r>
            <a:r>
              <a:rPr lang="zh-CN" altLang="en-US" b="1" dirty="0" smtClean="0"/>
              <a:t>）：综合反映美元在国际外汇市场的汇率情况的指标，也是衡量美元兑一揽子货币的汇率变化程度。实际上反映美国出口竞争能力与进口成本的变动情况。</a:t>
            </a:r>
            <a:endParaRPr lang="zh-CN" altLang="en-US" b="1" dirty="0"/>
          </a:p>
        </p:txBody>
      </p:sp>
    </p:spTree>
    <p:extLst>
      <p:ext uri="{BB962C8B-B14F-4D97-AF65-F5344CB8AC3E}">
        <p14:creationId xmlns:p14="http://schemas.microsoft.com/office/powerpoint/2010/main" val="35141139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0242" name="组合 30"/>
          <p:cNvGrpSpPr>
            <a:grpSpLocks/>
          </p:cNvGrpSpPr>
          <p:nvPr/>
        </p:nvGrpSpPr>
        <p:grpSpPr bwMode="auto">
          <a:xfrm>
            <a:off x="2952751" y="1619251"/>
            <a:ext cx="5386916" cy="3333749"/>
            <a:chOff x="571504" y="0"/>
            <a:chExt cx="4040144" cy="2500330"/>
          </a:xfrm>
        </p:grpSpPr>
        <p:pic>
          <p:nvPicPr>
            <p:cNvPr id="10245" name="图片 5" descr="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4" y="642942"/>
              <a:ext cx="214314" cy="20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7" descr="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842" y="71438"/>
              <a:ext cx="367710" cy="35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图片 8" descr="未标题-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124" y="1997870"/>
              <a:ext cx="513814" cy="50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48" name="直接连接符 10"/>
            <p:cNvCxnSpPr>
              <a:cxnSpLocks noChangeShapeType="1"/>
            </p:cNvCxnSpPr>
            <p:nvPr/>
          </p:nvCxnSpPr>
          <p:spPr bwMode="auto">
            <a:xfrm flipV="1">
              <a:off x="785817" y="250827"/>
              <a:ext cx="3429024" cy="49689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cxnSp>
          <p:nvCxnSpPr>
            <p:cNvPr id="10249" name="直接连接符 15"/>
            <p:cNvCxnSpPr>
              <a:cxnSpLocks noChangeShapeType="1"/>
            </p:cNvCxnSpPr>
            <p:nvPr/>
          </p:nvCxnSpPr>
          <p:spPr bwMode="auto">
            <a:xfrm rot="5400000">
              <a:off x="2821800" y="746923"/>
              <a:ext cx="2000264" cy="107156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cxnSp>
          <p:nvCxnSpPr>
            <p:cNvPr id="10250" name="直接连接符 18"/>
            <p:cNvCxnSpPr>
              <a:cxnSpLocks noChangeShapeType="1"/>
            </p:cNvCxnSpPr>
            <p:nvPr/>
          </p:nvCxnSpPr>
          <p:spPr bwMode="auto">
            <a:xfrm>
              <a:off x="714380" y="785818"/>
              <a:ext cx="2428892" cy="142876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pic>
          <p:nvPicPr>
            <p:cNvPr id="10251" name="图片 24" descr="124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404" y="0"/>
              <a:ext cx="468244" cy="46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3" name="图片 32" descr="5689.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0751" y="4191001"/>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矩形 12"/>
          <p:cNvSpPr>
            <a:spLocks noChangeArrowheads="1"/>
          </p:cNvSpPr>
          <p:nvPr/>
        </p:nvSpPr>
        <p:spPr bwMode="auto">
          <a:xfrm>
            <a:off x="2476501" y="2476500"/>
            <a:ext cx="67627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 typeface="Arial" panose="020B0604020202020204" pitchFamily="34" charset="0"/>
              <a:buNone/>
            </a:pPr>
            <a:r>
              <a:rPr lang="en-US" altLang="zh-CN" sz="9600" b="1">
                <a:solidFill>
                  <a:srgbClr val="000000"/>
                </a:solidFill>
              </a:rPr>
              <a:t>TH</a:t>
            </a:r>
            <a:r>
              <a:rPr lang="en-US" altLang="zh-CN" sz="9600" b="1">
                <a:solidFill>
                  <a:srgbClr val="7F7F7F"/>
                </a:solidFill>
              </a:rPr>
              <a:t>ANK</a:t>
            </a:r>
            <a:r>
              <a:rPr lang="en-US" altLang="zh-CN" sz="9600" b="1">
                <a:solidFill>
                  <a:srgbClr val="000000"/>
                </a:solidFill>
              </a:rPr>
              <a:t>  </a:t>
            </a:r>
            <a:r>
              <a:rPr lang="en-US" altLang="zh-CN" sz="9600" b="1">
                <a:solidFill>
                  <a:srgbClr val="7F7F7F"/>
                </a:solidFill>
              </a:rPr>
              <a:t>YO</a:t>
            </a:r>
            <a:r>
              <a:rPr lang="en-US" altLang="zh-CN" sz="9600" b="1">
                <a:solidFill>
                  <a:srgbClr val="000000"/>
                </a:solidFill>
              </a:rPr>
              <a:t>U</a:t>
            </a:r>
            <a:endParaRPr lang="zh-CN" altLang="en-US" sz="9600" b="1">
              <a:solidFill>
                <a:srgbClr val="000000"/>
              </a:solidFill>
            </a:endParaRPr>
          </a:p>
        </p:txBody>
      </p:sp>
    </p:spTree>
    <p:extLst>
      <p:ext uri="{BB962C8B-B14F-4D97-AF65-F5344CB8AC3E}">
        <p14:creationId xmlns:p14="http://schemas.microsoft.com/office/powerpoint/2010/main" val="1885669696"/>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en-US" altLang="zh-CN" dirty="0" smtClean="0"/>
              <a:t>6.1  </a:t>
            </a:r>
            <a:r>
              <a:rPr lang="zh-CN" altLang="en-US" dirty="0"/>
              <a:t>资本资产定价模型</a:t>
            </a:r>
          </a:p>
        </p:txBody>
      </p:sp>
      <p:sp>
        <p:nvSpPr>
          <p:cNvPr id="10" name="竖排文字占位符 2"/>
          <p:cNvSpPr>
            <a:spLocks noGrp="1"/>
          </p:cNvSpPr>
          <p:nvPr>
            <p:ph type="body" orient="vert" idx="1"/>
          </p:nvPr>
        </p:nvSpPr>
        <p:spPr>
          <a:xfrm>
            <a:off x="5029199" y="1412776"/>
            <a:ext cx="6854740" cy="5072062"/>
          </a:xfrm>
          <a:ln>
            <a:solidFill>
              <a:srgbClr val="6600FF"/>
            </a:solidFill>
          </a:ln>
        </p:spPr>
        <p:txBody>
          <a:bodyPr/>
          <a:lstStyle/>
          <a:p>
            <a:pPr marL="0" indent="0" eaLnBrk="1" hangingPunct="1">
              <a:spcBef>
                <a:spcPts val="0"/>
              </a:spcBef>
              <a:buClr>
                <a:srgbClr val="E12101"/>
              </a:buClr>
              <a:buNone/>
            </a:pPr>
            <a:r>
              <a:rPr lang="en-US" altLang="zh-CN" sz="2800" dirty="0">
                <a:solidFill>
                  <a:srgbClr val="FF0000"/>
                </a:solidFill>
              </a:rPr>
              <a:t>1. </a:t>
            </a:r>
            <a:r>
              <a:rPr lang="zh-CN" altLang="en-US" sz="2800" dirty="0">
                <a:solidFill>
                  <a:srgbClr val="FF0000"/>
                </a:solidFill>
              </a:rPr>
              <a:t>期望收益与非期望收益</a:t>
            </a:r>
            <a:endParaRPr lang="en-US" altLang="zh-CN" sz="2800" dirty="0">
              <a:solidFill>
                <a:srgbClr val="FF0000"/>
              </a:solidFill>
            </a:endParaRPr>
          </a:p>
          <a:p>
            <a:pPr marL="0" indent="0" eaLnBrk="1" hangingPunct="1">
              <a:spcBef>
                <a:spcPts val="1200"/>
              </a:spcBef>
              <a:buClr>
                <a:srgbClr val="E12101"/>
              </a:buClr>
              <a:buNone/>
            </a:pPr>
            <a:r>
              <a:rPr lang="zh-CN" altLang="en-US" sz="2600" b="0" dirty="0">
                <a:solidFill>
                  <a:srgbClr val="0000CC"/>
                </a:solidFill>
                <a:latin typeface="黑体" panose="02010609060101010101" pitchFamily="49" charset="-122"/>
                <a:ea typeface="黑体" panose="02010609060101010101" pitchFamily="49" charset="-122"/>
              </a:rPr>
              <a:t>第一部分：期望收益</a:t>
            </a:r>
            <a:r>
              <a:rPr lang="zh-CN" altLang="en-US" sz="2600" dirty="0">
                <a:solidFill>
                  <a:srgbClr val="0000CC"/>
                </a:solidFill>
              </a:rPr>
              <a:t>（或正常收益），</a:t>
            </a:r>
            <a:r>
              <a:rPr lang="zh-CN" altLang="en-US" sz="2600" dirty="0"/>
              <a:t>即市场中该股票的投资者已经预期到的收益。 </a:t>
            </a:r>
          </a:p>
          <a:p>
            <a:pPr marL="0" indent="0" eaLnBrk="1" hangingPunct="1">
              <a:spcBef>
                <a:spcPts val="1200"/>
              </a:spcBef>
              <a:buClr>
                <a:srgbClr val="E12101"/>
              </a:buClr>
              <a:buNone/>
            </a:pPr>
            <a:r>
              <a:rPr lang="zh-CN" altLang="en-US" sz="2600" b="0" dirty="0">
                <a:solidFill>
                  <a:srgbClr val="0000CC"/>
                </a:solidFill>
                <a:latin typeface="黑体" panose="02010609060101010101" pitchFamily="49" charset="-122"/>
                <a:ea typeface="黑体" panose="02010609060101010101" pitchFamily="49" charset="-122"/>
              </a:rPr>
              <a:t>第二部分：非期望收益</a:t>
            </a:r>
            <a:r>
              <a:rPr lang="zh-CN" altLang="en-US" sz="2600" dirty="0"/>
              <a:t>（或收益的风险部分），来源于未预期到的相关消息的公布。</a:t>
            </a:r>
            <a:endParaRPr lang="en-US" altLang="zh-CN" sz="2600" dirty="0"/>
          </a:p>
          <a:p>
            <a:pPr marL="0" indent="0" eaLnBrk="1" hangingPunct="1">
              <a:spcBef>
                <a:spcPts val="1200"/>
              </a:spcBef>
              <a:buClr>
                <a:srgbClr val="E12101"/>
              </a:buClr>
              <a:buNone/>
            </a:pPr>
            <a:r>
              <a:rPr lang="zh-CN" altLang="en-US" sz="2600" dirty="0"/>
              <a:t>例如：</a:t>
            </a:r>
            <a:endParaRPr lang="en-US" altLang="zh-CN" sz="2600" dirty="0"/>
          </a:p>
          <a:p>
            <a:pPr eaLnBrk="1" hangingPunct="1">
              <a:spcBef>
                <a:spcPts val="0"/>
              </a:spcBef>
              <a:buClr>
                <a:srgbClr val="006600"/>
              </a:buClr>
              <a:buSzPct val="75000"/>
              <a:buFont typeface="Wingdings" panose="05000000000000000000" pitchFamily="2" charset="2"/>
              <a:buChar char="n"/>
            </a:pPr>
            <a:r>
              <a:rPr lang="zh-CN" altLang="en-US" sz="2400" dirty="0">
                <a:solidFill>
                  <a:srgbClr val="000066"/>
                </a:solidFill>
              </a:rPr>
              <a:t>该公司研发的相关新闻；</a:t>
            </a:r>
          </a:p>
          <a:p>
            <a:pPr eaLnBrk="1" hangingPunct="1">
              <a:spcBef>
                <a:spcPts val="0"/>
              </a:spcBef>
              <a:buClr>
                <a:srgbClr val="006600"/>
              </a:buClr>
              <a:buSzPct val="75000"/>
              <a:buFont typeface="Wingdings" panose="05000000000000000000" pitchFamily="2" charset="2"/>
              <a:buChar char="n"/>
            </a:pPr>
            <a:r>
              <a:rPr lang="zh-CN" altLang="en-US" sz="2400" dirty="0">
                <a:solidFill>
                  <a:srgbClr val="000066"/>
                </a:solidFill>
              </a:rPr>
              <a:t>该公司公布的销售业绩高于（或低于）预期水平的部分；</a:t>
            </a:r>
          </a:p>
          <a:p>
            <a:pPr eaLnBrk="1" hangingPunct="1">
              <a:spcBef>
                <a:spcPts val="0"/>
              </a:spcBef>
              <a:buClr>
                <a:srgbClr val="006600"/>
              </a:buClr>
              <a:buSzPct val="75000"/>
              <a:buFont typeface="Wingdings" panose="05000000000000000000" pitchFamily="2" charset="2"/>
              <a:buChar char="n"/>
            </a:pPr>
            <a:r>
              <a:rPr lang="zh-CN" altLang="en-US" sz="2400" dirty="0">
                <a:solidFill>
                  <a:srgbClr val="000066"/>
                </a:solidFill>
              </a:rPr>
              <a:t>政府公布的国民生产总值（</a:t>
            </a:r>
            <a:r>
              <a:rPr lang="en-US" altLang="zh-CN" sz="2400" dirty="0">
                <a:solidFill>
                  <a:srgbClr val="000066"/>
                </a:solidFill>
              </a:rPr>
              <a:t>GDP</a:t>
            </a:r>
            <a:r>
              <a:rPr lang="zh-CN" altLang="en-US" sz="2400" dirty="0">
                <a:solidFill>
                  <a:srgbClr val="000066"/>
                </a:solidFill>
              </a:rPr>
              <a:t>）；</a:t>
            </a:r>
          </a:p>
          <a:p>
            <a:pPr eaLnBrk="1" hangingPunct="1">
              <a:spcBef>
                <a:spcPts val="0"/>
              </a:spcBef>
              <a:buClr>
                <a:srgbClr val="006600"/>
              </a:buClr>
              <a:buSzPct val="75000"/>
              <a:buFont typeface="Wingdings" panose="05000000000000000000" pitchFamily="2" charset="2"/>
              <a:buChar char="n"/>
            </a:pPr>
            <a:r>
              <a:rPr lang="zh-CN" altLang="en-US" sz="2400" dirty="0">
                <a:solidFill>
                  <a:srgbClr val="000066"/>
                </a:solidFill>
              </a:rPr>
              <a:t>突然的、未预期到的利率上调（下调）等等</a:t>
            </a:r>
            <a:r>
              <a:rPr lang="zh-CN" altLang="en-US" sz="2800" dirty="0">
                <a:solidFill>
                  <a:srgbClr val="000066"/>
                </a:solidFill>
              </a:rPr>
              <a:t>。</a:t>
            </a:r>
            <a:endParaRPr lang="en-US" altLang="zh-CN" sz="3000" dirty="0">
              <a:solidFill>
                <a:srgbClr val="0000CC"/>
              </a:solidFill>
            </a:endParaRPr>
          </a:p>
          <a:p>
            <a:pPr marL="0" indent="0" eaLnBrk="1" hangingPunct="1">
              <a:lnSpc>
                <a:spcPct val="80000"/>
              </a:lnSpc>
              <a:spcBef>
                <a:spcPts val="2400"/>
              </a:spcBef>
              <a:buClr>
                <a:srgbClr val="E12101"/>
              </a:buClr>
              <a:buNone/>
            </a:pPr>
            <a:endParaRPr lang="zh-CN" altLang="en-US" sz="2800" dirty="0">
              <a:solidFill>
                <a:srgbClr val="C00000"/>
              </a:solidFill>
            </a:endParaRPr>
          </a:p>
          <a:p>
            <a:pPr marL="609600" indent="-609600" eaLnBrk="1" hangingPunct="1">
              <a:lnSpc>
                <a:spcPct val="80000"/>
              </a:lnSpc>
              <a:buFont typeface="Arial" panose="020B0604020202020204" pitchFamily="34" charset="0"/>
              <a:buNone/>
            </a:pPr>
            <a:endParaRPr lang="zh-CN" altLang="en-US" sz="2800" dirty="0">
              <a:solidFill>
                <a:srgbClr val="C00000"/>
              </a:solidFill>
            </a:endParaRPr>
          </a:p>
          <a:p>
            <a:pPr marL="609600" indent="-609600" eaLnBrk="1" hangingPunct="1">
              <a:lnSpc>
                <a:spcPct val="80000"/>
              </a:lnSpc>
              <a:buFont typeface="Arial" panose="020B0604020202020204" pitchFamily="34" charset="0"/>
              <a:buNone/>
            </a:pPr>
            <a:r>
              <a:rPr lang="zh-CN" altLang="en-US" sz="2800" dirty="0"/>
              <a:t> </a:t>
            </a:r>
            <a:endParaRPr lang="en-US" altLang="zh-CN" sz="2800" dirty="0"/>
          </a:p>
        </p:txBody>
      </p:sp>
      <p:sp>
        <p:nvSpPr>
          <p:cNvPr id="12" name="竖排文字占位符 2"/>
          <p:cNvSpPr txBox="1">
            <a:spLocks/>
          </p:cNvSpPr>
          <p:nvPr/>
        </p:nvSpPr>
        <p:spPr bwMode="auto">
          <a:xfrm>
            <a:off x="263352" y="1453282"/>
            <a:ext cx="4752527"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600" indent="-609600" eaLnBrk="1" hangingPunct="1">
              <a:spcBef>
                <a:spcPts val="0"/>
              </a:spcBef>
              <a:buFont typeface="Arial" panose="020B0604020202020204" pitchFamily="34" charset="0"/>
              <a:buNone/>
            </a:pPr>
            <a:r>
              <a:rPr lang="zh-CN" altLang="en-US" sz="2800" dirty="0" smtClean="0">
                <a:solidFill>
                  <a:srgbClr val="0000FF"/>
                </a:solidFill>
              </a:rPr>
              <a:t>一、</a:t>
            </a:r>
            <a:r>
              <a:rPr lang="en-US" altLang="zh-CN" sz="2800" dirty="0" smtClean="0">
                <a:solidFill>
                  <a:srgbClr val="0000FF"/>
                </a:solidFill>
              </a:rPr>
              <a:t> </a:t>
            </a:r>
            <a:r>
              <a:rPr lang="zh-CN" altLang="en-US" sz="2800" dirty="0">
                <a:solidFill>
                  <a:srgbClr val="0000CC"/>
                </a:solidFill>
              </a:rPr>
              <a:t>系统风险与非系统风险</a:t>
            </a:r>
            <a:endParaRPr lang="en-US" altLang="zh-CN" sz="2800" dirty="0">
              <a:solidFill>
                <a:srgbClr val="0000CC"/>
              </a:solidFill>
            </a:endParaRPr>
          </a:p>
          <a:p>
            <a:pPr marL="0" indent="0" eaLnBrk="1" hangingPunct="1">
              <a:lnSpc>
                <a:spcPct val="80000"/>
              </a:lnSpc>
              <a:spcBef>
                <a:spcPts val="2400"/>
              </a:spcBef>
              <a:buClr>
                <a:srgbClr val="E12101"/>
              </a:buClr>
              <a:buFont typeface="Arial" panose="020B0604020202020204" pitchFamily="34" charset="0"/>
              <a:buNone/>
            </a:pPr>
            <a:r>
              <a:rPr lang="zh-CN" altLang="en-US" sz="2800" dirty="0">
                <a:solidFill>
                  <a:srgbClr val="0000CC"/>
                </a:solidFill>
              </a:rPr>
              <a:t>问题：</a:t>
            </a:r>
            <a:endParaRPr lang="en-US" altLang="zh-CN" sz="2800" dirty="0">
              <a:solidFill>
                <a:srgbClr val="0000CC"/>
              </a:solidFill>
            </a:endParaRPr>
          </a:p>
          <a:p>
            <a:pPr marL="0" indent="0" eaLnBrk="1" hangingPunct="1">
              <a:spcBef>
                <a:spcPts val="1200"/>
              </a:spcBef>
              <a:buClr>
                <a:srgbClr val="E12101"/>
              </a:buClr>
              <a:buFont typeface="Arial" panose="020B0604020202020204" pitchFamily="34" charset="0"/>
              <a:buNone/>
            </a:pPr>
            <a:r>
              <a:rPr lang="zh-CN" altLang="zh-CN" sz="2800" dirty="0">
                <a:solidFill>
                  <a:prstClr val="black"/>
                </a:solidFill>
              </a:rPr>
              <a:t>哪些因素决定了未来一年内投资某公司股票所获得的收益？</a:t>
            </a:r>
          </a:p>
          <a:p>
            <a:pPr marL="0" indent="0" eaLnBrk="1" hangingPunct="1">
              <a:lnSpc>
                <a:spcPct val="80000"/>
              </a:lnSpc>
              <a:spcBef>
                <a:spcPts val="2400"/>
              </a:spcBef>
              <a:buClr>
                <a:srgbClr val="E12101"/>
              </a:buClr>
              <a:buFont typeface="Arial" panose="020B0604020202020204" pitchFamily="34" charset="0"/>
              <a:buNone/>
            </a:pPr>
            <a:endParaRPr lang="zh-CN" altLang="en-US" sz="2800" dirty="0">
              <a:solidFill>
                <a:srgbClr val="C00000"/>
              </a:solidFill>
            </a:endParaRPr>
          </a:p>
          <a:p>
            <a:pPr marL="609600" indent="-609600" eaLnBrk="1" hangingPunct="1">
              <a:lnSpc>
                <a:spcPct val="80000"/>
              </a:lnSpc>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p:txBody>
      </p:sp>
    </p:spTree>
    <p:extLst>
      <p:ext uri="{BB962C8B-B14F-4D97-AF65-F5344CB8AC3E}">
        <p14:creationId xmlns:p14="http://schemas.microsoft.com/office/powerpoint/2010/main" val="1438629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sz="2800" dirty="0">
                <a:solidFill>
                  <a:srgbClr val="0000CC"/>
                </a:solidFill>
                <a:latin typeface="Calibri"/>
                <a:ea typeface="宋体" panose="02010600030101010101" pitchFamily="2" charset="-122"/>
                <a:cs typeface="+mn-cs"/>
              </a:rPr>
              <a:t>系统风险与非系统风险</a:t>
            </a:r>
            <a:endParaRPr lang="zh-CN" altLang="en-US" dirty="0"/>
          </a:p>
        </p:txBody>
      </p:sp>
      <p:sp>
        <p:nvSpPr>
          <p:cNvPr id="10" name="竖排文字占位符 2"/>
          <p:cNvSpPr>
            <a:spLocks noGrp="1"/>
          </p:cNvSpPr>
          <p:nvPr>
            <p:ph type="body" orient="vert" idx="1"/>
          </p:nvPr>
        </p:nvSpPr>
        <p:spPr>
          <a:xfrm>
            <a:off x="538249" y="1201304"/>
            <a:ext cx="8605751" cy="5072062"/>
          </a:xfrm>
          <a:solidFill>
            <a:schemeClr val="bg1"/>
          </a:solidFill>
        </p:spPr>
        <p:txBody>
          <a:bodyPr/>
          <a:lstStyle/>
          <a:p>
            <a:pPr marL="609600" indent="-609600" eaLnBrk="1" hangingPunct="1">
              <a:lnSpc>
                <a:spcPct val="80000"/>
              </a:lnSpc>
              <a:spcBef>
                <a:spcPts val="2400"/>
              </a:spcBef>
              <a:buClr>
                <a:srgbClr val="E12101"/>
              </a:buClr>
              <a:buFontTx/>
              <a:buNone/>
            </a:pPr>
            <a:r>
              <a:rPr lang="en-US" altLang="zh-CN" sz="2800" b="0" dirty="0" smtClean="0">
                <a:solidFill>
                  <a:srgbClr val="FF0000"/>
                </a:solidFill>
                <a:latin typeface="Calibri"/>
                <a:ea typeface="宋体" panose="02010600030101010101" pitchFamily="2" charset="-122"/>
                <a:cs typeface="+mn-cs"/>
              </a:rPr>
              <a:t>2</a:t>
            </a:r>
            <a:r>
              <a:rPr lang="zh-CN" altLang="en-US" sz="2800" b="0" dirty="0" smtClean="0">
                <a:solidFill>
                  <a:srgbClr val="FF0000"/>
                </a:solidFill>
                <a:latin typeface="Calibri"/>
                <a:ea typeface="宋体" panose="02010600030101010101" pitchFamily="2" charset="-122"/>
                <a:cs typeface="+mn-cs"/>
              </a:rPr>
              <a:t>、投资</a:t>
            </a:r>
            <a:r>
              <a:rPr lang="zh-CN" altLang="en-US" sz="2800" b="0" dirty="0">
                <a:solidFill>
                  <a:srgbClr val="FF0000"/>
                </a:solidFill>
                <a:latin typeface="Calibri"/>
                <a:ea typeface="宋体" panose="02010600030101010101" pitchFamily="2" charset="-122"/>
                <a:cs typeface="+mn-cs"/>
              </a:rPr>
              <a:t>该股票的实际收益</a:t>
            </a:r>
            <a:endParaRPr lang="zh-CN" altLang="en-US" sz="2800" dirty="0">
              <a:solidFill>
                <a:srgbClr val="FF0000"/>
              </a:solidFill>
            </a:endParaRPr>
          </a:p>
          <a:p>
            <a:pPr marL="609600" indent="-609600" eaLnBrk="1" hangingPunct="1">
              <a:lnSpc>
                <a:spcPct val="80000"/>
              </a:lnSpc>
              <a:buFont typeface="Arial" panose="020B0604020202020204" pitchFamily="34" charset="0"/>
              <a:buNone/>
            </a:pPr>
            <a:endParaRPr lang="zh-CN" altLang="en-US" sz="2800" dirty="0">
              <a:solidFill>
                <a:srgbClr val="C00000"/>
              </a:solidFill>
            </a:endParaRPr>
          </a:p>
          <a:p>
            <a:pPr marL="609600" indent="-609600" eaLnBrk="1" hangingPunct="1">
              <a:lnSpc>
                <a:spcPct val="80000"/>
              </a:lnSpc>
              <a:buFont typeface="Arial" panose="020B0604020202020204" pitchFamily="34" charset="0"/>
              <a:buNone/>
            </a:pPr>
            <a:r>
              <a:rPr lang="zh-CN" altLang="en-US" sz="2800" dirty="0"/>
              <a:t> </a:t>
            </a:r>
            <a:endParaRPr lang="en-US" altLang="zh-CN" sz="2800" dirty="0"/>
          </a:p>
        </p:txBody>
      </p:sp>
      <p:sp>
        <p:nvSpPr>
          <p:cNvPr id="8" name="竖排文字占位符 2"/>
          <p:cNvSpPr txBox="1">
            <a:spLocks/>
          </p:cNvSpPr>
          <p:nvPr/>
        </p:nvSpPr>
        <p:spPr bwMode="auto">
          <a:xfrm>
            <a:off x="2280093" y="1916832"/>
            <a:ext cx="9000483"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80000"/>
              </a:lnSpc>
              <a:buFont typeface="Arial" panose="020B0604020202020204" pitchFamily="34" charset="0"/>
              <a:buNone/>
            </a:pPr>
            <a:r>
              <a:rPr lang="zh-CN" altLang="en-US" sz="2800" dirty="0">
                <a:solidFill>
                  <a:prstClr val="black"/>
                </a:solidFill>
              </a:rPr>
              <a:t>投资该股票的实际收益可以表示为：</a:t>
            </a:r>
          </a:p>
          <a:p>
            <a:pPr algn="just" eaLnBrk="1" hangingPunct="1">
              <a:lnSpc>
                <a:spcPct val="120000"/>
              </a:lnSpc>
              <a:buFont typeface="Arial" panose="020B0604020202020204" pitchFamily="34" charset="0"/>
              <a:buNone/>
            </a:pPr>
            <a:r>
              <a:rPr lang="zh-CN" altLang="en-US" sz="2800" b="0" dirty="0">
                <a:solidFill>
                  <a:srgbClr val="000000"/>
                </a:solidFill>
                <a:latin typeface="黑体" panose="02010609060101010101" pitchFamily="49" charset="-122"/>
                <a:ea typeface="黑体" panose="02010609060101010101" pitchFamily="49" charset="-122"/>
              </a:rPr>
              <a:t>实际收益  </a:t>
            </a:r>
          </a:p>
          <a:p>
            <a:pPr algn="just" eaLnBrk="1" hangingPunct="1">
              <a:lnSpc>
                <a:spcPct val="140000"/>
              </a:lnSpc>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 </a:t>
            </a:r>
            <a:r>
              <a:rPr lang="zh-CN" altLang="en-US" sz="2400" b="0" dirty="0">
                <a:solidFill>
                  <a:srgbClr val="0000FF"/>
                </a:solidFill>
                <a:latin typeface="黑体" panose="02010609060101010101" pitchFamily="49" charset="-122"/>
                <a:ea typeface="黑体" panose="02010609060101010101" pitchFamily="49" charset="-122"/>
              </a:rPr>
              <a:t>期望收益</a:t>
            </a:r>
            <a:r>
              <a:rPr lang="zh-CN" altLang="en-US" sz="2400" b="0" dirty="0">
                <a:solidFill>
                  <a:srgbClr val="000000"/>
                </a:solidFill>
                <a:latin typeface="黑体" panose="02010609060101010101" pitchFamily="49" charset="-122"/>
                <a:ea typeface="黑体" panose="02010609060101010101" pitchFamily="49" charset="-122"/>
              </a:rPr>
              <a:t> ＋ </a:t>
            </a:r>
            <a:r>
              <a:rPr lang="zh-CN" altLang="en-US" sz="2400" b="0" u="sng" dirty="0">
                <a:solidFill>
                  <a:prstClr val="black"/>
                </a:solidFill>
                <a:latin typeface="黑体" panose="02010609060101010101" pitchFamily="49" charset="-122"/>
                <a:ea typeface="黑体" panose="02010609060101010101" pitchFamily="49" charset="-122"/>
              </a:rPr>
              <a:t>非期望收益</a:t>
            </a:r>
            <a:endParaRPr lang="zh-CN" altLang="en-US" sz="2400" dirty="0">
              <a:solidFill>
                <a:srgbClr val="000000"/>
              </a:solidFill>
              <a:latin typeface="黑体" panose="02010609060101010101" pitchFamily="49" charset="-122"/>
              <a:ea typeface="黑体" panose="02010609060101010101" pitchFamily="49" charset="-122"/>
            </a:endParaRPr>
          </a:p>
          <a:p>
            <a:pPr algn="just" eaLnBrk="1" hangingPunct="1">
              <a:spcBef>
                <a:spcPts val="1200"/>
              </a:spcBef>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 </a:t>
            </a:r>
            <a:r>
              <a:rPr lang="zh-CN" altLang="en-US" sz="2400" b="0" dirty="0">
                <a:solidFill>
                  <a:srgbClr val="0000FF"/>
                </a:solidFill>
                <a:latin typeface="黑体" panose="02010609060101010101" pitchFamily="49" charset="-122"/>
                <a:ea typeface="黑体" panose="02010609060101010101" pitchFamily="49" charset="-122"/>
              </a:rPr>
              <a:t>期望收益</a:t>
            </a:r>
            <a:r>
              <a:rPr lang="zh-CN" altLang="en-US" sz="2400" b="0" dirty="0">
                <a:solidFill>
                  <a:srgbClr val="000000"/>
                </a:solidFill>
                <a:latin typeface="黑体" panose="02010609060101010101" pitchFamily="49" charset="-122"/>
                <a:ea typeface="黑体" panose="02010609060101010101" pitchFamily="49" charset="-122"/>
              </a:rPr>
              <a:t> ＋ </a:t>
            </a:r>
            <a:r>
              <a:rPr lang="zh-CN" altLang="en-US" sz="2400" b="0" u="sng" dirty="0">
                <a:solidFill>
                  <a:prstClr val="black"/>
                </a:solidFill>
                <a:latin typeface="黑体" panose="02010609060101010101" pitchFamily="49" charset="-122"/>
                <a:ea typeface="黑体" panose="02010609060101010101" pitchFamily="49" charset="-122"/>
              </a:rPr>
              <a:t>公告中的意外部分所带来的收益</a:t>
            </a:r>
            <a:endParaRPr lang="zh-CN" altLang="en-US" sz="2400" dirty="0">
              <a:solidFill>
                <a:srgbClr val="000000"/>
              </a:solidFill>
              <a:latin typeface="黑体" panose="02010609060101010101" pitchFamily="49" charset="-122"/>
              <a:ea typeface="黑体" panose="02010609060101010101" pitchFamily="49" charset="-122"/>
            </a:endParaRPr>
          </a:p>
          <a:p>
            <a:pPr algn="just" eaLnBrk="1" hangingPunct="1">
              <a:spcBef>
                <a:spcPts val="1800"/>
              </a:spcBef>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 </a:t>
            </a:r>
            <a:r>
              <a:rPr lang="zh-CN" altLang="en-US" sz="2400" b="0" dirty="0">
                <a:solidFill>
                  <a:srgbClr val="0000FF"/>
                </a:solidFill>
                <a:latin typeface="黑体" panose="02010609060101010101" pitchFamily="49" charset="-122"/>
                <a:ea typeface="黑体" panose="02010609060101010101" pitchFamily="49" charset="-122"/>
              </a:rPr>
              <a:t>期望收益</a:t>
            </a:r>
            <a:r>
              <a:rPr lang="zh-CN" altLang="en-US" sz="2400" b="0" dirty="0">
                <a:solidFill>
                  <a:srgbClr val="000000"/>
                </a:solidFill>
                <a:latin typeface="黑体" panose="02010609060101010101" pitchFamily="49" charset="-122"/>
                <a:ea typeface="黑体" panose="02010609060101010101" pitchFamily="49" charset="-122"/>
              </a:rPr>
              <a:t> ＋ </a:t>
            </a:r>
            <a:r>
              <a:rPr lang="zh-CN" altLang="en-US" sz="2400" b="0" u="sng" dirty="0">
                <a:solidFill>
                  <a:prstClr val="black"/>
                </a:solidFill>
                <a:latin typeface="黑体" panose="02010609060101010101" pitchFamily="49" charset="-122"/>
                <a:ea typeface="黑体" panose="02010609060101010101" pitchFamily="49" charset="-122"/>
              </a:rPr>
              <a:t>系统风险带来的收益 </a:t>
            </a:r>
            <a:r>
              <a:rPr lang="zh-CN" altLang="en-US" sz="2400" dirty="0">
                <a:solidFill>
                  <a:srgbClr val="0000FF"/>
                </a:solidFill>
                <a:latin typeface="黑体" panose="02010609060101010101" pitchFamily="49" charset="-122"/>
                <a:ea typeface="黑体" panose="02010609060101010101" pitchFamily="49" charset="-122"/>
              </a:rPr>
              <a:t>＋ </a:t>
            </a:r>
            <a:r>
              <a:rPr lang="zh-CN" altLang="en-US" sz="2400" b="0" u="sng" dirty="0">
                <a:solidFill>
                  <a:srgbClr val="0000FF"/>
                </a:solidFill>
                <a:latin typeface="黑体" panose="02010609060101010101" pitchFamily="49" charset="-122"/>
                <a:ea typeface="黑体" panose="02010609060101010101" pitchFamily="49" charset="-122"/>
              </a:rPr>
              <a:t>非系统风险带来的收益</a:t>
            </a:r>
            <a:endParaRPr lang="zh-CN" altLang="en-US" sz="2400" b="0" u="sng" dirty="0">
              <a:solidFill>
                <a:prstClr val="black"/>
              </a:solidFill>
              <a:latin typeface="黑体" panose="02010609060101010101" pitchFamily="49" charset="-122"/>
              <a:ea typeface="黑体" panose="02010609060101010101" pitchFamily="49" charset="-122"/>
            </a:endParaRPr>
          </a:p>
          <a:p>
            <a:pPr algn="just" eaLnBrk="1" hangingPunct="1">
              <a:lnSpc>
                <a:spcPct val="80000"/>
              </a:lnSpc>
              <a:buFont typeface="Arial" panose="020B0604020202020204" pitchFamily="34" charset="0"/>
              <a:buNone/>
            </a:pPr>
            <a:r>
              <a:rPr lang="zh-CN" altLang="en-US" sz="2800" dirty="0">
                <a:solidFill>
                  <a:srgbClr val="C0504D"/>
                </a:solidFill>
                <a:latin typeface="黑体" panose="02010609060101010101" pitchFamily="49" charset="-122"/>
                <a:ea typeface="黑体" panose="02010609060101010101" pitchFamily="49" charset="-122"/>
              </a:rPr>
              <a:t>          </a:t>
            </a:r>
            <a:endParaRPr lang="zh-CN" altLang="en-US" sz="2400" dirty="0">
              <a:solidFill>
                <a:srgbClr val="0000FF"/>
              </a:solidFill>
              <a:latin typeface="楷体_GB2312" panose="02010609030101010101" pitchFamily="49" charset="-122"/>
            </a:endParaRPr>
          </a:p>
        </p:txBody>
      </p:sp>
      <p:sp>
        <p:nvSpPr>
          <p:cNvPr id="9" name="矩形 8"/>
          <p:cNvSpPr/>
          <p:nvPr/>
        </p:nvSpPr>
        <p:spPr>
          <a:xfrm>
            <a:off x="8112224" y="5284389"/>
            <a:ext cx="3024336" cy="936104"/>
          </a:xfrm>
          <a:prstGeom prst="rect">
            <a:avLst/>
          </a:prstGeom>
          <a:solidFill>
            <a:srgbClr val="CCFFCC"/>
          </a:solidFill>
          <a:ln>
            <a:noFill/>
          </a:ln>
        </p:spPr>
        <p:txBody>
          <a:bodyPr vert="horz" wrap="square" lIns="91440" tIns="45720" rIns="91440" bIns="45720" numCol="1" anchor="t" anchorCtr="0" compatLnSpc="1">
            <a:prstTxWarp prst="textNoShape">
              <a:avLst/>
            </a:prstTxWarp>
          </a:bodyPr>
          <a:lstStyle/>
          <a:p>
            <a:pPr algn="ctr" fontAlgn="base">
              <a:spcBef>
                <a:spcPct val="20000"/>
              </a:spcBef>
              <a:spcAft>
                <a:spcPct val="0"/>
              </a:spcAft>
              <a:buFont typeface="Arial" panose="020B0604020202020204" pitchFamily="34" charset="0"/>
              <a:buNone/>
            </a:pPr>
            <a:r>
              <a:rPr lang="zh-CN" altLang="en-US" sz="2400" b="1" dirty="0">
                <a:solidFill>
                  <a:prstClr val="black"/>
                </a:solidFill>
                <a:latin typeface="仿宋" panose="02010609060101010101" pitchFamily="49" charset="-122"/>
                <a:ea typeface="仿宋" panose="02010609060101010101" pitchFamily="49" charset="-122"/>
              </a:rPr>
              <a:t>例如：如公司研发、</a:t>
            </a:r>
            <a:endParaRPr lang="en-US" altLang="zh-CN" sz="2400" b="1" dirty="0">
              <a:solidFill>
                <a:prstClr val="black"/>
              </a:solidFill>
              <a:latin typeface="仿宋" panose="02010609060101010101" pitchFamily="49" charset="-122"/>
              <a:ea typeface="仿宋" panose="02010609060101010101" pitchFamily="49" charset="-122"/>
            </a:endParaRPr>
          </a:p>
          <a:p>
            <a:pPr algn="ctr" fontAlgn="base">
              <a:spcBef>
                <a:spcPct val="20000"/>
              </a:spcBef>
              <a:spcAft>
                <a:spcPct val="0"/>
              </a:spcAft>
              <a:buFont typeface="Arial" panose="020B0604020202020204" pitchFamily="34" charset="0"/>
              <a:buNone/>
            </a:pPr>
            <a:r>
              <a:rPr lang="zh-CN" altLang="en-US" sz="2400" b="1" dirty="0">
                <a:solidFill>
                  <a:prstClr val="black"/>
                </a:solidFill>
                <a:latin typeface="仿宋" panose="02010609060101010101" pitchFamily="49" charset="-122"/>
                <a:ea typeface="仿宋" panose="02010609060101010101" pitchFamily="49" charset="-122"/>
              </a:rPr>
              <a:t>销售公告的意外部分</a:t>
            </a:r>
            <a:endParaRPr lang="zh-CN" altLang="zh-CN" sz="2400" b="1" dirty="0">
              <a:solidFill>
                <a:prstClr val="black"/>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11" name="矩形 10"/>
          <p:cNvSpPr/>
          <p:nvPr/>
        </p:nvSpPr>
        <p:spPr>
          <a:xfrm>
            <a:off x="4497049" y="5284389"/>
            <a:ext cx="3024336" cy="936104"/>
          </a:xfrm>
          <a:prstGeom prst="rect">
            <a:avLst/>
          </a:prstGeom>
          <a:solidFill>
            <a:srgbClr val="FFFF66"/>
          </a:solidFill>
          <a:ln>
            <a:noFill/>
          </a:ln>
        </p:spPr>
        <p:txBody>
          <a:bodyPr vert="horz" wrap="square" lIns="91440" tIns="45720" rIns="91440" bIns="45720" numCol="1" anchor="t" anchorCtr="0" compatLnSpc="1">
            <a:prstTxWarp prst="textNoShape">
              <a:avLst/>
            </a:prstTxWarp>
          </a:bodyPr>
          <a:lstStyle/>
          <a:p>
            <a:pPr algn="ctr" fontAlgn="base">
              <a:spcBef>
                <a:spcPct val="20000"/>
              </a:spcBef>
              <a:spcAft>
                <a:spcPct val="0"/>
              </a:spcAft>
              <a:buFont typeface="Arial" panose="020B0604020202020204" pitchFamily="34" charset="0"/>
              <a:buNone/>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例如：宏观</a:t>
            </a:r>
            <a:r>
              <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GDP</a:t>
            </a: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a:p>
            <a:pPr algn="ctr" fontAlgn="base">
              <a:spcBef>
                <a:spcPct val="20000"/>
              </a:spcBef>
              <a:spcAft>
                <a:spcPct val="0"/>
              </a:spcAft>
              <a:buFont typeface="Arial" panose="020B0604020202020204" pitchFamily="34" charset="0"/>
              <a:buNone/>
            </a:pPr>
            <a:r>
              <a:rPr lang="zh-CN" altLang="en-US"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利率公告的意外部分</a:t>
            </a:r>
            <a:endParaRPr lang="zh-CN" altLang="zh-CN" sz="2400" b="1"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2" name="AutoShape 7"/>
          <p:cNvSpPr>
            <a:spLocks noChangeArrowheads="1"/>
          </p:cNvSpPr>
          <p:nvPr/>
        </p:nvSpPr>
        <p:spPr bwMode="auto">
          <a:xfrm rot="16200000">
            <a:off x="5756804" y="4684933"/>
            <a:ext cx="504825" cy="623517"/>
          </a:xfrm>
          <a:custGeom>
            <a:avLst/>
            <a:gdLst>
              <a:gd name="T0" fmla="*/ 2147483646 w 21600"/>
              <a:gd name="T1" fmla="*/ 0 h 21600"/>
              <a:gd name="T2" fmla="*/ 0 w 21600"/>
              <a:gd name="T3" fmla="*/ 836690143 h 21600"/>
              <a:gd name="T4" fmla="*/ 2147483646 w 21600"/>
              <a:gd name="T5" fmla="*/ 1673380570 h 21600"/>
              <a:gd name="T6" fmla="*/ 2147483646 w 21600"/>
              <a:gd name="T7" fmla="*/ 83669014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FF"/>
          </a:solidFill>
          <a:ln>
            <a:noFill/>
          </a:ln>
          <a:effectLst>
            <a:outerShdw dist="35921" dir="2700000" algn="ctr" rotWithShape="0">
              <a:schemeClr val="bg2"/>
            </a:outerShdw>
          </a:effectLst>
        </p:spPr>
        <p:txBody>
          <a:bodyPr wrap="none" lIns="0" tIns="0" rIns="0" bIns="0" anchor="ctr"/>
          <a:lstStyle/>
          <a:p>
            <a:pPr fontAlgn="base">
              <a:spcBef>
                <a:spcPct val="0"/>
              </a:spcBef>
              <a:spcAft>
                <a:spcPct val="0"/>
              </a:spcAft>
            </a:pPr>
            <a:endParaRPr lang="zh-CN" altLang="en-US">
              <a:solidFill>
                <a:prstClr val="black"/>
              </a:solidFill>
              <a:latin typeface="Arial" panose="020B0604020202020204" pitchFamily="34" charset="0"/>
            </a:endParaRPr>
          </a:p>
        </p:txBody>
      </p:sp>
      <p:sp>
        <p:nvSpPr>
          <p:cNvPr id="13" name="AutoShape 7"/>
          <p:cNvSpPr>
            <a:spLocks noChangeArrowheads="1"/>
          </p:cNvSpPr>
          <p:nvPr/>
        </p:nvSpPr>
        <p:spPr bwMode="auto">
          <a:xfrm rot="16200000">
            <a:off x="9348253" y="4684933"/>
            <a:ext cx="504825" cy="623517"/>
          </a:xfrm>
          <a:custGeom>
            <a:avLst/>
            <a:gdLst>
              <a:gd name="T0" fmla="*/ 2147483646 w 21600"/>
              <a:gd name="T1" fmla="*/ 0 h 21600"/>
              <a:gd name="T2" fmla="*/ 0 w 21600"/>
              <a:gd name="T3" fmla="*/ 836690143 h 21600"/>
              <a:gd name="T4" fmla="*/ 2147483646 w 21600"/>
              <a:gd name="T5" fmla="*/ 1673380570 h 21600"/>
              <a:gd name="T6" fmla="*/ 2147483646 w 21600"/>
              <a:gd name="T7" fmla="*/ 83669014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00FF"/>
          </a:solidFill>
          <a:ln>
            <a:noFill/>
          </a:ln>
          <a:effectLst>
            <a:outerShdw dist="35921" dir="2700000" algn="ctr" rotWithShape="0">
              <a:schemeClr val="bg2"/>
            </a:outerShdw>
          </a:effectLst>
        </p:spPr>
        <p:txBody>
          <a:bodyPr wrap="none" lIns="0" tIns="0" rIns="0" bIns="0" anchor="ctr"/>
          <a:lstStyle/>
          <a:p>
            <a:pPr fontAlgn="base">
              <a:spcBef>
                <a:spcPct val="0"/>
              </a:spcBef>
              <a:spcAft>
                <a:spcPct val="0"/>
              </a:spcAft>
            </a:pPr>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1307605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143672" y="168722"/>
            <a:ext cx="6768752" cy="714375"/>
          </a:xfrm>
        </p:spPr>
        <p:txBody>
          <a:bodyPr>
            <a:normAutofit/>
          </a:bodyPr>
          <a:lstStyle/>
          <a:p>
            <a:r>
              <a:rPr lang="zh-CN" altLang="en-US" sz="2800" dirty="0">
                <a:solidFill>
                  <a:srgbClr val="0000CC"/>
                </a:solidFill>
                <a:latin typeface="Calibri"/>
                <a:ea typeface="宋体" panose="02010600030101010101" pitchFamily="2" charset="-122"/>
                <a:cs typeface="+mn-cs"/>
              </a:rPr>
              <a:t>系统风险与非系统风险</a:t>
            </a:r>
            <a:endParaRPr lang="zh-CN" altLang="en-US" dirty="0"/>
          </a:p>
        </p:txBody>
      </p:sp>
      <p:sp>
        <p:nvSpPr>
          <p:cNvPr id="12" name="竖排文字占位符 2"/>
          <p:cNvSpPr txBox="1">
            <a:spLocks/>
          </p:cNvSpPr>
          <p:nvPr/>
        </p:nvSpPr>
        <p:spPr bwMode="auto">
          <a:xfrm>
            <a:off x="407368" y="1422450"/>
            <a:ext cx="10946175"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chemeClr val="tx1"/>
                </a:solidFill>
                <a:latin typeface="Times New Roman" panose="02020603050405020304" pitchFamily="18" charset="0"/>
                <a:ea typeface="仿宋" panose="02010609060101010101" pitchFamily="49" charset="-122"/>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Times New Roman" panose="02020603050405020304" pitchFamily="18" charset="0"/>
                <a:ea typeface="仿宋" panose="02010609060101010101" pitchFamily="49" charset="-122"/>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Times New Roman" panose="02020603050405020304" pitchFamily="18" charset="0"/>
                <a:ea typeface="仿宋" panose="02010609060101010101" pitchFamily="49" charset="-122"/>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Times New Roman" panose="02020603050405020304" pitchFamily="18" charset="0"/>
                <a:ea typeface="仿宋" panose="02010609060101010101"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ts val="1200"/>
              </a:spcBef>
              <a:buClr>
                <a:srgbClr val="E12101"/>
              </a:buClr>
              <a:buFont typeface="Arial" panose="020B0604020202020204" pitchFamily="34" charset="0"/>
              <a:buNone/>
            </a:pPr>
            <a:r>
              <a:rPr lang="en-US" altLang="zh-CN" sz="2800" dirty="0" smtClean="0">
                <a:solidFill>
                  <a:srgbClr val="FF0000"/>
                </a:solidFill>
              </a:rPr>
              <a:t>3</a:t>
            </a:r>
            <a:r>
              <a:rPr lang="zh-CN" altLang="en-US" sz="2800" dirty="0" smtClean="0">
                <a:solidFill>
                  <a:srgbClr val="FF0000"/>
                </a:solidFill>
              </a:rPr>
              <a:t>、系统</a:t>
            </a:r>
            <a:r>
              <a:rPr lang="zh-CN" altLang="en-US" sz="2800" dirty="0">
                <a:solidFill>
                  <a:srgbClr val="FF0000"/>
                </a:solidFill>
              </a:rPr>
              <a:t>风险</a:t>
            </a:r>
            <a:r>
              <a:rPr lang="zh-CN" altLang="en-US" sz="2800" dirty="0">
                <a:solidFill>
                  <a:prstClr val="black"/>
                </a:solidFill>
              </a:rPr>
              <a:t>又称市场风险。</a:t>
            </a:r>
            <a:endParaRPr lang="en-US" altLang="zh-CN" sz="2800" dirty="0">
              <a:solidFill>
                <a:prstClr val="black"/>
              </a:solidFill>
            </a:endParaRPr>
          </a:p>
          <a:p>
            <a:pPr marL="0" indent="0" eaLnBrk="1" hangingPunct="1">
              <a:spcBef>
                <a:spcPts val="1200"/>
              </a:spcBef>
              <a:buClr>
                <a:srgbClr val="E12101"/>
              </a:buClr>
              <a:buFont typeface="Arial" panose="020B0604020202020204" pitchFamily="34" charset="0"/>
              <a:buNone/>
            </a:pPr>
            <a:r>
              <a:rPr lang="zh-CN" altLang="en-US" sz="2800" dirty="0">
                <a:solidFill>
                  <a:prstClr val="black"/>
                </a:solidFill>
              </a:rPr>
              <a:t>        由整个经济系统的运行状况决定，是经济系统中各项资产相互影响，共同运动的总体结果，无法通过多种资产的组合来分散。</a:t>
            </a:r>
          </a:p>
          <a:p>
            <a:pPr marL="0" indent="0" eaLnBrk="1" hangingPunct="1">
              <a:lnSpc>
                <a:spcPct val="80000"/>
              </a:lnSpc>
              <a:spcBef>
                <a:spcPts val="2400"/>
              </a:spcBef>
              <a:buClr>
                <a:srgbClr val="E12101"/>
              </a:buClr>
              <a:buFont typeface="Arial" panose="020B0604020202020204" pitchFamily="34" charset="0"/>
              <a:buNone/>
            </a:pPr>
            <a:endParaRPr lang="zh-CN" altLang="en-US" sz="2800" dirty="0">
              <a:solidFill>
                <a:srgbClr val="C00000"/>
              </a:solidFill>
            </a:endParaRPr>
          </a:p>
          <a:p>
            <a:pPr marL="609600" indent="-609600" eaLnBrk="1" hangingPunct="1">
              <a:lnSpc>
                <a:spcPct val="80000"/>
              </a:lnSpc>
              <a:buFont typeface="Arial" panose="020B0604020202020204" pitchFamily="34" charset="0"/>
              <a:buNone/>
            </a:pPr>
            <a:r>
              <a:rPr lang="zh-CN" altLang="en-US" sz="2800" dirty="0">
                <a:solidFill>
                  <a:prstClr val="black"/>
                </a:solidFill>
              </a:rPr>
              <a:t> </a:t>
            </a:r>
            <a:endParaRPr lang="en-US" altLang="zh-CN" sz="2800" dirty="0">
              <a:solidFill>
                <a:prstClr val="black"/>
              </a:solidFill>
            </a:endParaRPr>
          </a:p>
        </p:txBody>
      </p:sp>
      <p:graphicFrame>
        <p:nvGraphicFramePr>
          <p:cNvPr id="8" name="Group 38"/>
          <p:cNvGraphicFramePr>
            <a:graphicFrameLocks noGrp="1"/>
          </p:cNvGraphicFramePr>
          <p:nvPr>
            <p:extLst/>
          </p:nvPr>
        </p:nvGraphicFramePr>
        <p:xfrm>
          <a:off x="609600" y="3789040"/>
          <a:ext cx="10858643" cy="1944216"/>
        </p:xfrm>
        <a:graphic>
          <a:graphicData uri="http://schemas.openxmlformats.org/drawingml/2006/table">
            <a:tbl>
              <a:tblPr/>
              <a:tblGrid>
                <a:gridCol w="1845080">
                  <a:extLst>
                    <a:ext uri="{9D8B030D-6E8A-4147-A177-3AD203B41FA5}">
                      <a16:colId xmlns:a16="http://schemas.microsoft.com/office/drawing/2014/main" val="20000"/>
                    </a:ext>
                  </a:extLst>
                </a:gridCol>
                <a:gridCol w="1845079">
                  <a:extLst>
                    <a:ext uri="{9D8B030D-6E8A-4147-A177-3AD203B41FA5}">
                      <a16:colId xmlns:a16="http://schemas.microsoft.com/office/drawing/2014/main" val="20001"/>
                    </a:ext>
                  </a:extLst>
                </a:gridCol>
                <a:gridCol w="1633246">
                  <a:extLst>
                    <a:ext uri="{9D8B030D-6E8A-4147-A177-3AD203B41FA5}">
                      <a16:colId xmlns:a16="http://schemas.microsoft.com/office/drawing/2014/main" val="20002"/>
                    </a:ext>
                  </a:extLst>
                </a:gridCol>
                <a:gridCol w="1845079">
                  <a:extLst>
                    <a:ext uri="{9D8B030D-6E8A-4147-A177-3AD203B41FA5}">
                      <a16:colId xmlns:a16="http://schemas.microsoft.com/office/drawing/2014/main" val="20003"/>
                    </a:ext>
                  </a:extLst>
                </a:gridCol>
                <a:gridCol w="1845080">
                  <a:extLst>
                    <a:ext uri="{9D8B030D-6E8A-4147-A177-3AD203B41FA5}">
                      <a16:colId xmlns:a16="http://schemas.microsoft.com/office/drawing/2014/main" val="20004"/>
                    </a:ext>
                  </a:extLst>
                </a:gridCol>
                <a:gridCol w="1845079">
                  <a:extLst>
                    <a:ext uri="{9D8B030D-6E8A-4147-A177-3AD203B41FA5}">
                      <a16:colId xmlns:a16="http://schemas.microsoft.com/office/drawing/2014/main" val="20005"/>
                    </a:ext>
                  </a:extLst>
                </a:gridCol>
              </a:tblGrid>
              <a:tr h="542572">
                <a:tc gridSpan="6">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Times New Roman" panose="02020603050405020304" pitchFamily="18" charset="0"/>
                          <a:ea typeface="仿宋" panose="02010609060101010101" pitchFamily="49" charset="-122"/>
                          <a:cs typeface="Times New Roman" panose="02020603050405020304" pitchFamily="18" charset="0"/>
                        </a:rPr>
                        <a:t>表 上海证券市场</a:t>
                      </a:r>
                      <a:r>
                        <a:rPr kumimoji="0" lang="en-US" altLang="zh-CN" sz="2400" b="1" i="0" u="none" strike="noStrike" cap="none" normalizeH="0" baseline="0" dirty="0">
                          <a:ln>
                            <a:noFill/>
                          </a:ln>
                          <a:solidFill>
                            <a:srgbClr val="0000FF"/>
                          </a:solidFill>
                          <a:effectLst/>
                          <a:latin typeface="Times New Roman" panose="02020603050405020304" pitchFamily="18" charset="0"/>
                          <a:ea typeface="仿宋" panose="02010609060101010101" pitchFamily="49" charset="-122"/>
                          <a:cs typeface="Times New Roman" panose="02020603050405020304" pitchFamily="18" charset="0"/>
                        </a:rPr>
                        <a:t>1993-1998</a:t>
                      </a:r>
                      <a:r>
                        <a:rPr kumimoji="0" lang="zh-CN" altLang="en-US" sz="2400" b="1" i="0" u="none" strike="noStrike" cap="none" normalizeH="0" baseline="0" dirty="0">
                          <a:ln>
                            <a:noFill/>
                          </a:ln>
                          <a:solidFill>
                            <a:srgbClr val="0000FF"/>
                          </a:solidFill>
                          <a:effectLst/>
                          <a:latin typeface="Times New Roman" panose="02020603050405020304" pitchFamily="18" charset="0"/>
                          <a:ea typeface="仿宋" panose="02010609060101010101" pitchFamily="49" charset="-122"/>
                          <a:cs typeface="Times New Roman" panose="02020603050405020304" pitchFamily="18" charset="0"/>
                        </a:rPr>
                        <a:t>年间系统风险占总风险比例</a:t>
                      </a:r>
                      <a:endParaRPr kumimoji="0" lang="en-US" altLang="zh-CN" sz="2400" b="1" i="0" u="none" strike="noStrike" cap="none" normalizeH="0" baseline="0" dirty="0">
                        <a:ln>
                          <a:noFill/>
                        </a:ln>
                        <a:solidFill>
                          <a:srgbClr val="0000FF"/>
                        </a:solidFill>
                        <a:effectLst/>
                        <a:latin typeface="Times New Roman" panose="02020603050405020304" pitchFamily="18" charset="0"/>
                        <a:ea typeface="仿宋" panose="02010609060101010101" pitchFamily="49" charset="-122"/>
                        <a:cs typeface="Times New Roman" panose="02020603050405020304" pitchFamily="18" charset="0"/>
                      </a:endParaRPr>
                    </a:p>
                  </a:txBody>
                  <a:tcPr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89518">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1993</a:t>
                      </a:r>
                      <a:r>
                        <a:rPr kumimoji="0" lang="zh-CN" altLang="en-US" sz="2400" b="1"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年</a:t>
                      </a: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1994</a:t>
                      </a:r>
                      <a:r>
                        <a:rPr kumimoji="0" lang="zh-CN" altLang="en-US" sz="2400" b="1"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年</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1995</a:t>
                      </a:r>
                      <a:r>
                        <a:rPr kumimoji="0" lang="zh-CN" altLang="en-US"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年</a:t>
                      </a:r>
                      <a:endPar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1996</a:t>
                      </a:r>
                      <a:r>
                        <a:rPr kumimoji="0" lang="zh-CN" altLang="en-US"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年</a:t>
                      </a:r>
                      <a:endPar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1997</a:t>
                      </a:r>
                      <a:r>
                        <a:rPr kumimoji="0" lang="zh-CN" altLang="en-US"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年</a:t>
                      </a:r>
                      <a:endPar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1998</a:t>
                      </a:r>
                      <a:r>
                        <a:rPr kumimoji="0" lang="zh-CN" altLang="en-US"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年</a:t>
                      </a:r>
                      <a:endPar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r h="712126">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0.7024</a:t>
                      </a: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0.6927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0.628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0.5203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0.4147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0.2751</a:t>
                      </a: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40218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ICON" val="#393958;#379412;"/>
</p:tagLst>
</file>

<file path=ppt/theme/theme1.xml><?xml version="1.0" encoding="utf-8"?>
<a:theme xmlns:a="http://schemas.openxmlformats.org/drawingml/2006/main" name="1_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6_Office 主题">
  <a:themeElements>
    <a:clrScheme name="自定义 3366">
      <a:dk1>
        <a:srgbClr val="080808"/>
      </a:dk1>
      <a:lt1>
        <a:sysClr val="window" lastClr="FFFFFF"/>
      </a:lt1>
      <a:dk2>
        <a:srgbClr val="BD0000"/>
      </a:dk2>
      <a:lt2>
        <a:srgbClr val="9E0000"/>
      </a:lt2>
      <a:accent1>
        <a:srgbClr val="080808"/>
      </a:accent1>
      <a:accent2>
        <a:srgbClr val="080808"/>
      </a:accent2>
      <a:accent3>
        <a:srgbClr val="080808"/>
      </a:accent3>
      <a:accent4>
        <a:srgbClr val="080808"/>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bg1"/>
            </a:gs>
            <a:gs pos="100000">
              <a:srgbClr val="DDDEDD"/>
            </a:gs>
          </a:gsLst>
          <a:lin ang="6000000" scaled="0"/>
          <a:tileRect/>
        </a:gradFill>
        <a:ln w="28575">
          <a:solidFill>
            <a:schemeClr val="bg1"/>
          </a:solidFill>
        </a:ln>
        <a:effectLst>
          <a:outerShdw blurRad="279400" dist="254000" dir="8100000" algn="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1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2091</TotalTime>
  <Words>8841</Words>
  <Application>Microsoft Office PowerPoint</Application>
  <PresentationFormat>宽屏</PresentationFormat>
  <Paragraphs>773</Paragraphs>
  <Slides>61</Slides>
  <Notes>47</Notes>
  <HiddenSlides>0</HiddenSlides>
  <MMClips>2</MMClips>
  <ScaleCrop>false</ScaleCrop>
  <HeadingPairs>
    <vt:vector size="8" baseType="variant">
      <vt:variant>
        <vt:lpstr>已用的字体</vt:lpstr>
      </vt:variant>
      <vt:variant>
        <vt:i4>24</vt:i4>
      </vt:variant>
      <vt:variant>
        <vt:lpstr>主题</vt:lpstr>
      </vt:variant>
      <vt:variant>
        <vt:i4>7</vt:i4>
      </vt:variant>
      <vt:variant>
        <vt:lpstr>嵌入 OLE 服务器</vt:lpstr>
      </vt:variant>
      <vt:variant>
        <vt:i4>6</vt:i4>
      </vt:variant>
      <vt:variant>
        <vt:lpstr>幻灯片标题</vt:lpstr>
      </vt:variant>
      <vt:variant>
        <vt:i4>61</vt:i4>
      </vt:variant>
    </vt:vector>
  </HeadingPairs>
  <TitlesOfParts>
    <vt:vector size="98" baseType="lpstr">
      <vt:lpstr>等线</vt:lpstr>
      <vt:lpstr>等线 Light</vt:lpstr>
      <vt:lpstr>方正姚体</vt:lpstr>
      <vt:lpstr>仿宋</vt:lpstr>
      <vt:lpstr>黑体</vt:lpstr>
      <vt:lpstr>华文彩云</vt:lpstr>
      <vt:lpstr>华文楷体</vt:lpstr>
      <vt:lpstr>华文细黑</vt:lpstr>
      <vt:lpstr>华文新魏</vt:lpstr>
      <vt:lpstr>华文行楷</vt:lpstr>
      <vt:lpstr>楷体</vt:lpstr>
      <vt:lpstr>楷体_GB2312</vt:lpstr>
      <vt:lpstr>隶书</vt:lpstr>
      <vt:lpstr>宋体</vt:lpstr>
      <vt:lpstr>微软雅黑</vt:lpstr>
      <vt:lpstr>Arial</vt:lpstr>
      <vt:lpstr>Arial Black</vt:lpstr>
      <vt:lpstr>Calibri</vt:lpstr>
      <vt:lpstr>Cambria Math</vt:lpstr>
      <vt:lpstr>Symbol</vt:lpstr>
      <vt:lpstr>Times New Roman</vt:lpstr>
      <vt:lpstr>Trebuchet MS</vt:lpstr>
      <vt:lpstr>Wingdings</vt:lpstr>
      <vt:lpstr>Wingdings 3</vt:lpstr>
      <vt:lpstr>1_平面</vt:lpstr>
      <vt:lpstr>6_Office 主题</vt:lpstr>
      <vt:lpstr>Office 主题</vt:lpstr>
      <vt:lpstr>2_Default Design</vt:lpstr>
      <vt:lpstr>2_平面</vt:lpstr>
      <vt:lpstr>1_Office 主题</vt:lpstr>
      <vt:lpstr>Office 主题​​</vt:lpstr>
      <vt:lpstr>公式</vt:lpstr>
      <vt:lpstr>Visio</vt:lpstr>
      <vt:lpstr>Equation.DSMT4</vt:lpstr>
      <vt:lpstr>Equation</vt:lpstr>
      <vt:lpstr>WPS 公式 3.0</vt:lpstr>
      <vt:lpstr>工作表</vt:lpstr>
      <vt:lpstr>PowerPoint 演示文稿</vt:lpstr>
      <vt:lpstr>PowerPoint 演示文稿</vt:lpstr>
      <vt:lpstr>PowerPoint 演示文稿</vt:lpstr>
      <vt:lpstr>第6章 风险定价理论</vt:lpstr>
      <vt:lpstr>PowerPoint 演示文稿</vt:lpstr>
      <vt:lpstr>6.1  资本资产定价模型</vt:lpstr>
      <vt:lpstr>6.1  资本资产定价模型</vt:lpstr>
      <vt:lpstr>系统风险与非系统风险</vt:lpstr>
      <vt:lpstr>系统风险与非系统风险</vt:lpstr>
      <vt:lpstr>系统风险与非系统风险</vt:lpstr>
      <vt:lpstr>系统风险与非系统风险</vt:lpstr>
      <vt:lpstr>二、 资本资产定价模型：形成</vt:lpstr>
      <vt:lpstr>二、资本资产定价模型：形成</vt:lpstr>
      <vt:lpstr>二、资本资产定价模型：形成</vt:lpstr>
      <vt:lpstr>二、  资本资产定价模型：形成</vt:lpstr>
      <vt:lpstr>二、 资本资产定价模型：形成</vt:lpstr>
      <vt:lpstr>二、  资本资产定价模型：结果</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三、 资本资产定价模型分析</vt:lpstr>
      <vt:lpstr>四、 套利定价理论与运用</vt:lpstr>
      <vt:lpstr>PowerPoint 演示文稿</vt:lpstr>
      <vt:lpstr>套利与套利组合 </vt:lpstr>
      <vt:lpstr>PowerPoint 演示文稿</vt:lpstr>
      <vt:lpstr>PowerPoint 演示文稿</vt:lpstr>
      <vt:lpstr> 第7章  有效市场假设与行为金融学 </vt:lpstr>
      <vt:lpstr> 一、有效市场假说 </vt:lpstr>
      <vt:lpstr>2、有效市场假说：1）表现形式</vt:lpstr>
      <vt:lpstr>3、有效市场假说：2）分类</vt:lpstr>
      <vt:lpstr>PowerPoint 演示文稿</vt:lpstr>
      <vt:lpstr>PowerPoint 演示文稿</vt:lpstr>
      <vt:lpstr>PowerPoint 演示文稿</vt:lpstr>
      <vt:lpstr>理性+感性</vt:lpstr>
      <vt:lpstr> 4、有效市场假说评价与检验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ThinkPad</dc:creator>
  <cp:lastModifiedBy>32302</cp:lastModifiedBy>
  <cp:revision>161</cp:revision>
  <dcterms:created xsi:type="dcterms:W3CDTF">2020-02-24T10:18:58Z</dcterms:created>
  <dcterms:modified xsi:type="dcterms:W3CDTF">2021-04-20T11:57:26Z</dcterms:modified>
</cp:coreProperties>
</file>